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Default Extension="gif" ContentType="image/gif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charts/chart1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4127" r:id="rId1"/>
  </p:sldMasterIdLst>
  <p:notesMasterIdLst>
    <p:notesMasterId r:id="rId19"/>
  </p:notesMasterIdLst>
  <p:handoutMasterIdLst>
    <p:handoutMasterId r:id="rId20"/>
  </p:handoutMasterIdLst>
  <p:sldIdLst>
    <p:sldId id="257" r:id="rId2"/>
    <p:sldId id="258" r:id="rId3"/>
    <p:sldId id="259" r:id="rId4"/>
    <p:sldId id="260" r:id="rId5"/>
    <p:sldId id="272" r:id="rId6"/>
    <p:sldId id="269" r:id="rId7"/>
    <p:sldId id="261" r:id="rId8"/>
    <p:sldId id="262" r:id="rId9"/>
    <p:sldId id="263" r:id="rId10"/>
    <p:sldId id="264" r:id="rId11"/>
    <p:sldId id="270" r:id="rId12"/>
    <p:sldId id="273" r:id="rId13"/>
    <p:sldId id="265" r:id="rId14"/>
    <p:sldId id="266" r:id="rId15"/>
    <p:sldId id="267" r:id="rId16"/>
    <p:sldId id="271" r:id="rId17"/>
    <p:sldId id="268" r:id="rId18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</p:showPr>
  <p:clrMru>
    <a:srgbClr val="000000"/>
    <a:srgbClr val="0BD0D9"/>
    <a:srgbClr val="66CCFF"/>
    <a:srgbClr val="A6C1DA"/>
    <a:srgbClr val="DAE4F2"/>
    <a:srgbClr val="45441B"/>
    <a:srgbClr val="969696"/>
    <a:srgbClr val="663300"/>
    <a:srgbClr val="CC6600"/>
    <a:srgbClr val="0033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565" autoAdjust="0"/>
  </p:normalViewPr>
  <p:slideViewPr>
    <p:cSldViewPr>
      <p:cViewPr>
        <p:scale>
          <a:sx n="70" d="100"/>
          <a:sy n="70" d="100"/>
        </p:scale>
        <p:origin x="-2166" y="-8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7" d="100"/>
          <a:sy n="57" d="100"/>
        </p:scale>
        <p:origin x="-2520" y="-78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sr-Latn-CS"/>
  <c:chart>
    <c:autoTitleDeleted val="1"/>
    <c:view3D>
      <c:rotX val="75"/>
      <c:perspective val="30"/>
    </c:view3D>
    <c:plotArea>
      <c:layout>
        <c:manualLayout>
          <c:layoutTarget val="inner"/>
          <c:xMode val="edge"/>
          <c:yMode val="edge"/>
          <c:x val="2.3809523809523815E-2"/>
          <c:y val="4.6875E-2"/>
          <c:w val="0.73347598595630081"/>
          <c:h val="0.92447916666666652"/>
        </c:manualLayout>
      </c:layout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Lbls>
            <c:dLbl>
              <c:idx val="0"/>
              <c:layout>
                <c:manualLayout>
                  <c:x val="-0.23376827896512939"/>
                  <c:y val="-2.0861015419947518E-2"/>
                </c:manualLayout>
              </c:layout>
              <c:showVal val="1"/>
            </c:dLbl>
            <c:dLbl>
              <c:idx val="1"/>
              <c:layout>
                <c:manualLayout>
                  <c:x val="0.20108540409721518"/>
                  <c:y val="-0.16667056266404195"/>
                </c:manualLayout>
              </c:layout>
              <c:showVal val="1"/>
            </c:dLbl>
            <c:dLbl>
              <c:idx val="2"/>
              <c:layout>
                <c:manualLayout>
                  <c:x val="0.19476190476190483"/>
                  <c:y val="0.13646653543307088"/>
                </c:manualLayout>
              </c:layout>
              <c:showVal val="1"/>
            </c:dLbl>
            <c:dLbl>
              <c:idx val="3"/>
              <c:layout>
                <c:manualLayout>
                  <c:x val="7.6212802945086422E-2"/>
                  <c:y val="0.17711860236220475"/>
                </c:manualLayout>
              </c:layout>
              <c:showVal val="1"/>
            </c:dLbl>
            <c:showVal val="1"/>
            <c:showLeaderLines val="1"/>
          </c:dLbls>
          <c:cat>
            <c:strRef>
              <c:f>Sheet1!$A$2:$A$5</c:f>
              <c:strCache>
                <c:ptCount val="4"/>
                <c:pt idx="0">
                  <c:v>Država</c:v>
                </c:pt>
                <c:pt idx="1">
                  <c:v>Terna</c:v>
                </c:pt>
                <c:pt idx="2">
                  <c:v>Ostali</c:v>
                </c:pt>
                <c:pt idx="3">
                  <c:v>Fondovi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55</c:v>
                </c:pt>
                <c:pt idx="1">
                  <c:v>22</c:v>
                </c:pt>
                <c:pt idx="2">
                  <c:v>13.350000000000001</c:v>
                </c:pt>
                <c:pt idx="3">
                  <c:v>9.65</c:v>
                </c:pt>
              </c:numCache>
            </c:numRef>
          </c:val>
        </c:ser>
      </c:pie3DChart>
    </c:plotArea>
    <c:legend>
      <c:legendPos val="r"/>
      <c:layout>
        <c:manualLayout>
          <c:xMode val="edge"/>
          <c:yMode val="edge"/>
          <c:x val="0.76520861028735054"/>
          <c:y val="0.10992556594488191"/>
          <c:w val="0.20809574939496203"/>
          <c:h val="0.89007443405511832"/>
        </c:manualLayout>
      </c:layout>
      <c:txPr>
        <a:bodyPr/>
        <a:lstStyle/>
        <a:p>
          <a:pPr>
            <a:defRPr>
              <a:solidFill>
                <a:schemeClr val="tx2">
                  <a:lumMod val="10000"/>
                </a:schemeClr>
              </a:solidFill>
            </a:defRPr>
          </a:pPr>
          <a:endParaRPr lang="sr-Latn-CS"/>
        </a:p>
      </c:txPr>
    </c:legend>
    <c:plotVisOnly val="1"/>
  </c:chart>
  <c:txPr>
    <a:bodyPr/>
    <a:lstStyle/>
    <a:p>
      <a:pPr>
        <a:defRPr sz="1800"/>
      </a:pPr>
      <a:endParaRPr lang="sr-Latn-CS"/>
    </a:p>
  </c:txPr>
  <c:externalData r:id="rId1"/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001D5F-25DA-4643-928A-8CD3932F3232}" type="datetimeFigureOut">
              <a:rPr lang="en-US" smtClean="0"/>
              <a:pPr/>
              <a:t>5/9/2011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7B19485-F1F4-4716-9CBF-CC0E65FD96E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17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717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17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717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717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4961C73C-B9AE-4D0C-938F-30EA664943F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961C73C-B9AE-4D0C-938F-30EA664943FA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ž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>
            <a:normAutofit/>
          </a:bodyPr>
          <a:lstStyle>
            <a:lvl1pPr>
              <a:defRPr sz="3200" b="1" cap="none" spc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defRPr>
            </a:lvl1pPr>
          </a:lstStyle>
          <a:p>
            <a:r>
              <a:rPr kumimoji="0" lang="sr-Latn-CS" smtClean="0"/>
              <a:t>Naslov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1524000"/>
            <a:ext cx="7848600" cy="4724400"/>
          </a:xfrm>
        </p:spPr>
        <p:txBody>
          <a:bodyPr/>
          <a:lstStyle>
            <a:lvl1pPr>
              <a:lnSpc>
                <a:spcPct val="100000"/>
              </a:lnSpc>
              <a:spcAft>
                <a:spcPts val="600"/>
              </a:spcAft>
              <a:defRPr sz="2600">
                <a:solidFill>
                  <a:schemeClr val="bg1">
                    <a:lumMod val="50000"/>
                  </a:schemeClr>
                </a:solidFill>
              </a:defRPr>
            </a:lvl1pPr>
            <a:lvl2pPr>
              <a:lnSpc>
                <a:spcPct val="100000"/>
              </a:lnSpc>
              <a:spcAft>
                <a:spcPts val="600"/>
              </a:spcAft>
              <a:defRPr sz="2400">
                <a:solidFill>
                  <a:schemeClr val="bg1">
                    <a:lumMod val="50000"/>
                  </a:schemeClr>
                </a:solidFill>
              </a:defRPr>
            </a:lvl2pPr>
            <a:lvl3pPr>
              <a:lnSpc>
                <a:spcPct val="100000"/>
              </a:lnSpc>
              <a:spcAft>
                <a:spcPts val="600"/>
              </a:spcAft>
              <a:defRPr sz="2200">
                <a:solidFill>
                  <a:schemeClr val="bg1">
                    <a:lumMod val="50000"/>
                  </a:schemeClr>
                </a:solidFill>
              </a:defRPr>
            </a:lvl3pPr>
            <a:lvl4pPr>
              <a:lnSpc>
                <a:spcPct val="100000"/>
              </a:lnSpc>
              <a:spcAft>
                <a:spcPts val="600"/>
              </a:spcAft>
              <a:defRPr sz="2000">
                <a:solidFill>
                  <a:schemeClr val="bg1">
                    <a:lumMod val="50000"/>
                  </a:schemeClr>
                </a:solidFill>
              </a:defRPr>
            </a:lvl4pPr>
            <a:lvl5pPr>
              <a:lnSpc>
                <a:spcPct val="100000"/>
              </a:lnSpc>
              <a:spcAft>
                <a:spcPts val="600"/>
              </a:spcAft>
              <a:defRPr sz="1800">
                <a:solidFill>
                  <a:schemeClr val="bg1">
                    <a:lumMod val="50000"/>
                  </a:schemeClr>
                </a:solidFill>
              </a:defRPr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4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2590800" y="152400"/>
            <a:ext cx="6400800" cy="106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r-Latn-CS" smtClean="0"/>
              <a:t>gl naslov</a:t>
            </a: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1143000" y="1447800"/>
            <a:ext cx="7848600" cy="4724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0BD0D9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en-US" sz="26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nstantia"/>
                <a:ea typeface="+mn-ea"/>
                <a:cs typeface="+mn-cs"/>
              </a:rPr>
              <a:t>Click to edit Master text styles</a:t>
            </a:r>
          </a:p>
          <a:p>
            <a:pPr marL="640080" marR="0" lvl="1" indent="-246888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0F6FC6"/>
              </a:buClr>
              <a:buSzPct val="85000"/>
              <a:buFont typeface="Wingdings 2"/>
              <a:buChar char=""/>
              <a:tabLst/>
              <a:defRPr/>
            </a:pPr>
            <a:r>
              <a:rPr kumimoji="0" lang="en-US" sz="24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nstantia"/>
                <a:ea typeface="+mn-ea"/>
                <a:cs typeface="+mn-cs"/>
              </a:rPr>
              <a:t>Second level</a:t>
            </a:r>
          </a:p>
          <a:p>
            <a:pPr marL="914400" marR="0" lvl="2" indent="-246888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009DD9"/>
              </a:buClr>
              <a:buSzPct val="70000"/>
              <a:buFont typeface="Wingdings 2"/>
              <a:buChar char=""/>
              <a:tabLst/>
              <a:defRPr/>
            </a:pPr>
            <a:r>
              <a:rPr kumimoji="0" lang="en-US" sz="21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nstantia"/>
                <a:ea typeface="+mn-ea"/>
                <a:cs typeface="+mn-cs"/>
              </a:rPr>
              <a:t>Third level</a:t>
            </a:r>
          </a:p>
          <a:p>
            <a:pPr marL="1188720" marR="0" lvl="3" indent="-210312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0BD0D9"/>
              </a:buClr>
              <a:buSzPct val="65000"/>
              <a:buFont typeface="Wingdings 2"/>
              <a:buChar char=""/>
              <a:tabLst/>
              <a:defRPr/>
            </a:pPr>
            <a:r>
              <a:rPr kumimoji="0" lang="en-US" sz="2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nstantia"/>
                <a:ea typeface="+mn-ea"/>
                <a:cs typeface="+mn-cs"/>
              </a:rPr>
              <a:t>Fourth level</a:t>
            </a:r>
          </a:p>
          <a:p>
            <a:pPr marL="1463040" marR="0" lvl="4" indent="-210312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10CF9B"/>
              </a:buClr>
              <a:buSzPct val="65000"/>
              <a:buFont typeface="Wingdings 2"/>
              <a:buChar char=""/>
              <a:tabLst/>
              <a:defRPr/>
            </a:pPr>
            <a:r>
              <a:rPr kumimoji="0" lang="en-US" sz="2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nstantia"/>
                <a:ea typeface="+mn-ea"/>
                <a:cs typeface="+mn-cs"/>
              </a:rPr>
              <a:t>Fifth level</a:t>
            </a:r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  <p:grpSp>
        <p:nvGrpSpPr>
          <p:cNvPr id="16" name="Group 15"/>
          <p:cNvGrpSpPr/>
          <p:nvPr userDrawn="1"/>
        </p:nvGrpSpPr>
        <p:grpSpPr>
          <a:xfrm>
            <a:off x="1219200" y="6273800"/>
            <a:ext cx="7924800" cy="461665"/>
            <a:chOff x="1219200" y="6273800"/>
            <a:chExt cx="7924800" cy="461665"/>
          </a:xfrm>
        </p:grpSpPr>
        <p:sp>
          <p:nvSpPr>
            <p:cNvPr id="14" name="TextBox 13"/>
            <p:cNvSpPr txBox="1"/>
            <p:nvPr userDrawn="1"/>
          </p:nvSpPr>
          <p:spPr>
            <a:xfrm>
              <a:off x="1313202" y="6273800"/>
              <a:ext cx="7830798" cy="461665"/>
            </a:xfrm>
            <a:prstGeom prst="rect">
              <a:avLst/>
            </a:prstGeom>
            <a:noFill/>
            <a:ln cap="sq" cmpd="thickThin">
              <a:noFill/>
              <a:bevel/>
            </a:ln>
            <a:effectLst>
              <a:outerShdw blurRad="50800" dist="50800" dir="5400000" sx="200000" sy="200000" algn="ctr" rotWithShape="0">
                <a:srgbClr val="000000">
                  <a:alpha val="0"/>
                </a:srgbClr>
              </a:outerShdw>
            </a:effectLst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 err="1" smtClean="0">
                  <a:solidFill>
                    <a:schemeClr val="accent3">
                      <a:lumMod val="75000"/>
                    </a:schemeClr>
                  </a:solidFill>
                  <a:effectLst>
                    <a:reflection blurRad="6350" stA="55000" endA="300" endPos="45500" dir="5400000" sy="-100000" algn="bl" rotWithShape="0"/>
                  </a:effectLst>
                </a:rPr>
                <a:t>Bulevar</a:t>
              </a:r>
              <a:r>
                <a:rPr lang="en-US" sz="1200" smtClean="0">
                  <a:solidFill>
                    <a:schemeClr val="accent3">
                      <a:lumMod val="75000"/>
                    </a:schemeClr>
                  </a:solidFill>
                  <a:effectLst>
                    <a:reflection blurRad="6350" stA="55000" endA="300" endPos="45500" dir="5400000" sy="-100000" algn="bl" rotWithShape="0"/>
                  </a:effectLst>
                </a:rPr>
                <a:t> Svetog Petra Cetinjskog 18, 81000 Podgorica, Crna Gora, </a:t>
              </a:r>
              <a:r>
                <a:rPr lang="en-US" sz="1200" b="1" i="1" smtClean="0">
                  <a:solidFill>
                    <a:schemeClr val="accent3">
                      <a:lumMod val="75000"/>
                    </a:schemeClr>
                  </a:solidFill>
                  <a:effectLst>
                    <a:reflection blurRad="6350" stA="55000" endA="300" endPos="45500" dir="5400000" sy="-100000" algn="bl" rotWithShape="0"/>
                  </a:effectLst>
                </a:rPr>
                <a:t>www.cges.me, dragan.laketic@cges.me</a:t>
              </a:r>
            </a:p>
            <a:p>
              <a:pPr algn="ctr"/>
              <a:r>
                <a:rPr lang="en-US" sz="1200" smtClean="0">
                  <a:solidFill>
                    <a:schemeClr val="accent3">
                      <a:lumMod val="75000"/>
                    </a:schemeClr>
                  </a:solidFill>
                  <a:effectLst>
                    <a:reflection blurRad="6350" stA="55000" endA="300" endPos="45500" dir="5400000" sy="-100000" algn="bl" rotWithShape="0"/>
                  </a:effectLst>
                </a:rPr>
                <a:t>Tel: +382 (0)20 407 604, Fax: 241 616,</a:t>
              </a:r>
              <a:endParaRPr lang="en-US" sz="1200">
                <a:solidFill>
                  <a:schemeClr val="accent3">
                    <a:lumMod val="75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 bwMode="auto">
            <a:xfrm>
              <a:off x="1219200" y="6297612"/>
              <a:ext cx="7848600" cy="1588"/>
            </a:xfrm>
            <a:prstGeom prst="line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</p:grpSp>
    </p:spTree>
  </p:cSld>
  <p:clrMap bg1="dk2" tx1="lt1" bg2="dk1" tx2="lt2" accent1="accent1" accent2="accent2" accent3="accent3" accent4="accent4" accent5="accent5" accent6="accent6" hlink="hlink" folHlink="folHlink"/>
  <p:sldLayoutIdLst>
    <p:sldLayoutId id="2147484129" r:id="rId1"/>
    <p:sldLayoutId id="2147484130" r:id="rId2"/>
  </p:sldLayoutIdLst>
  <p:transition spd="slow">
    <p:fade thruBlk="1"/>
  </p:transition>
  <p:timing>
    <p:tnLst>
      <p:par>
        <p:cTn id="1" dur="indefinite" restart="never" nodeType="tmRoot"/>
      </p:par>
    </p:tnLst>
  </p:timing>
  <p:txStyles>
    <p:titleStyle>
      <a:lvl1pPr algn="r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 Black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 Black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 Black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 Black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 Black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 Black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 Black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 Black" pitchFamily="34" charset="0"/>
        </a:defRPr>
      </a:lvl9pPr>
    </p:titleStyle>
    <p:bodyStyle>
      <a:lvl1pPr marL="274320" marR="0" indent="-274320" algn="l" defTabSz="914400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>
          <a:srgbClr val="0BD0D9"/>
        </a:buClr>
        <a:buSzPct val="95000"/>
        <a:buFont typeface="Wingdings 2"/>
        <a:buChar char=""/>
        <a:tabLst/>
        <a:defRPr lang="en-US" sz="3200" smtClean="0">
          <a:solidFill>
            <a:schemeClr val="bg1">
              <a:lumMod val="50000"/>
            </a:schemeClr>
          </a:solidFill>
          <a:latin typeface="+mn-lt"/>
          <a:ea typeface="+mn-ea"/>
          <a:cs typeface="+mn-cs"/>
        </a:defRPr>
      </a:lvl1pPr>
      <a:lvl2pPr marL="640080" marR="0" indent="-246888" algn="l" defTabSz="914400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>
          <a:srgbClr val="0F6FC6"/>
        </a:buClr>
        <a:buSzPct val="85000"/>
        <a:buFont typeface="Wingdings 2"/>
        <a:buChar char=""/>
        <a:tabLst/>
        <a:defRPr lang="en-US" sz="3200" smtClean="0">
          <a:solidFill>
            <a:schemeClr val="bg1">
              <a:lumMod val="50000"/>
            </a:schemeClr>
          </a:solidFill>
          <a:latin typeface="+mn-lt"/>
          <a:ea typeface="+mn-ea"/>
          <a:cs typeface="+mn-cs"/>
        </a:defRPr>
      </a:lvl2pPr>
      <a:lvl3pPr marL="914400" marR="0" indent="-246888" algn="l" defTabSz="914400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>
          <a:srgbClr val="009DD9"/>
        </a:buClr>
        <a:buSzPct val="70000"/>
        <a:buFont typeface="Wingdings 2"/>
        <a:buChar char=""/>
        <a:tabLst/>
        <a:defRPr lang="en-US" sz="3200" smtClean="0">
          <a:solidFill>
            <a:schemeClr val="bg1">
              <a:lumMod val="50000"/>
            </a:schemeClr>
          </a:solidFill>
          <a:latin typeface="+mn-lt"/>
          <a:ea typeface="+mn-ea"/>
          <a:cs typeface="+mn-cs"/>
        </a:defRPr>
      </a:lvl3pPr>
      <a:lvl4pPr marL="1188720" marR="0" indent="-210312" algn="l" defTabSz="914400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>
          <a:srgbClr val="0BD0D9"/>
        </a:buClr>
        <a:buSzPct val="65000"/>
        <a:buFont typeface="Wingdings 2"/>
        <a:buChar char=""/>
        <a:tabLst/>
        <a:defRPr lang="en-US" sz="3200" smtClean="0">
          <a:solidFill>
            <a:schemeClr val="bg1">
              <a:lumMod val="50000"/>
            </a:schemeClr>
          </a:solidFill>
          <a:latin typeface="+mn-lt"/>
          <a:ea typeface="+mn-ea"/>
          <a:cs typeface="+mn-cs"/>
        </a:defRPr>
      </a:lvl4pPr>
      <a:lvl5pPr marL="1463040" marR="0" indent="-210312" algn="l" defTabSz="914400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>
          <a:srgbClr val="10CF9B"/>
        </a:buClr>
        <a:buSzPct val="65000"/>
        <a:buFont typeface="Wingdings 2"/>
        <a:buChar char=""/>
        <a:tabLst/>
        <a:defRPr lang="en-US" sz="3200" smtClean="0">
          <a:solidFill>
            <a:schemeClr val="bg1">
              <a:lumMod val="50000"/>
            </a:schemeClr>
          </a:solidFill>
          <a:latin typeface="+mn-lt"/>
          <a:ea typeface="+mn-ea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990600" y="2057400"/>
            <a:ext cx="8153400" cy="2133600"/>
          </a:xfrm>
        </p:spPr>
        <p:txBody>
          <a:bodyPr>
            <a:noAutofit/>
          </a:bodyPr>
          <a:lstStyle/>
          <a:p>
            <a:pPr algn="ctr">
              <a:defRPr/>
            </a:pPr>
            <a:r>
              <a:rPr lang="sr-Latn-CS" i="1" dirty="0" smtClean="0">
                <a:solidFill>
                  <a:schemeClr val="tx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Crnogorski elektroprenosni sistem</a:t>
            </a:r>
            <a:br>
              <a:rPr lang="sr-Latn-CS" i="1" dirty="0" smtClean="0">
                <a:solidFill>
                  <a:schemeClr val="tx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sr-Latn-CS" sz="2800" i="1" dirty="0" smtClean="0">
                <a:solidFill>
                  <a:schemeClr val="tx2">
                    <a:lumMod val="25000"/>
                  </a:schemeClr>
                </a:solidFill>
                <a:latin typeface="+mn-lt"/>
                <a:cs typeface="Times New Roman" pitchFamily="18" charset="0"/>
              </a:rPr>
              <a:t>od osnivanja do danas</a:t>
            </a:r>
            <a:endParaRPr lang="en-US" i="1" dirty="0" smtClean="0">
              <a:solidFill>
                <a:schemeClr val="tx2">
                  <a:lumMod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827973" y="5029200"/>
            <a:ext cx="2087430" cy="754053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dirty="0" err="1" smtClean="0">
                <a:solidFill>
                  <a:schemeClr val="accent3">
                    <a:lumMod val="75000"/>
                  </a:schemeClr>
                </a:solidFill>
              </a:rPr>
              <a:t>Dragan</a:t>
            </a:r>
            <a:r>
              <a:rPr lang="en-US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3">
                    <a:lumMod val="75000"/>
                  </a:schemeClr>
                </a:solidFill>
              </a:rPr>
              <a:t>Laketi</a:t>
            </a:r>
            <a:r>
              <a:rPr lang="sr-Latn-CS" dirty="0" smtClean="0">
                <a:solidFill>
                  <a:schemeClr val="accent3">
                    <a:lumMod val="75000"/>
                  </a:schemeClr>
                </a:solidFill>
              </a:rPr>
              <a:t>ć</a:t>
            </a:r>
            <a:r>
              <a:rPr lang="en-US" dirty="0" smtClean="0">
                <a:solidFill>
                  <a:schemeClr val="accent3">
                    <a:lumMod val="75000"/>
                  </a:schemeClr>
                </a:solidFill>
              </a:rPr>
              <a:t/>
            </a:r>
            <a:br>
              <a:rPr lang="en-US" dirty="0" smtClean="0">
                <a:solidFill>
                  <a:schemeClr val="accent3">
                    <a:lumMod val="75000"/>
                  </a:schemeClr>
                </a:solidFill>
              </a:rPr>
            </a:br>
            <a:r>
              <a:rPr lang="en-US" sz="1900" dirty="0" err="1" smtClean="0">
                <a:solidFill>
                  <a:schemeClr val="accent3">
                    <a:lumMod val="75000"/>
                  </a:schemeClr>
                </a:solidFill>
              </a:rPr>
              <a:t>Izvr</a:t>
            </a:r>
            <a:r>
              <a:rPr lang="sr-Latn-CS" sz="1900" dirty="0" smtClean="0">
                <a:solidFill>
                  <a:schemeClr val="accent3">
                    <a:lumMod val="75000"/>
                  </a:schemeClr>
                </a:solidFill>
              </a:rPr>
              <a:t>šni direktor</a:t>
            </a:r>
            <a:endParaRPr lang="en-US" sz="1900" dirty="0">
              <a:solidFill>
                <a:schemeClr val="accent3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Regulatorni okvir i tarifna politika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Promjena</a:t>
            </a:r>
            <a:r>
              <a:rPr lang="en-US" dirty="0" smtClean="0"/>
              <a:t> </a:t>
            </a:r>
            <a:r>
              <a:rPr lang="en-US" dirty="0" err="1" smtClean="0"/>
              <a:t>regulatornog</a:t>
            </a:r>
            <a:r>
              <a:rPr lang="en-US" dirty="0" smtClean="0"/>
              <a:t> </a:t>
            </a:r>
            <a:r>
              <a:rPr lang="en-US" dirty="0" err="1" smtClean="0"/>
              <a:t>okvira</a:t>
            </a:r>
            <a:r>
              <a:rPr lang="en-US" dirty="0" smtClean="0"/>
              <a:t> u </a:t>
            </a:r>
            <a:r>
              <a:rPr lang="en-US" dirty="0" err="1" smtClean="0"/>
              <a:t>skladu</a:t>
            </a:r>
            <a:r>
              <a:rPr lang="en-US" dirty="0" smtClean="0"/>
              <a:t> </a:t>
            </a:r>
            <a:r>
              <a:rPr lang="en-US" dirty="0" err="1" smtClean="0"/>
              <a:t>sa</a:t>
            </a:r>
            <a:r>
              <a:rPr lang="en-US" dirty="0" smtClean="0"/>
              <a:t> </a:t>
            </a:r>
            <a:r>
              <a:rPr lang="en-US" dirty="0" err="1" smtClean="0"/>
              <a:t>novim</a:t>
            </a:r>
            <a:r>
              <a:rPr lang="en-US" dirty="0" smtClean="0"/>
              <a:t> </a:t>
            </a:r>
            <a:r>
              <a:rPr lang="en-US" dirty="0" err="1" smtClean="0"/>
              <a:t>Zakonom</a:t>
            </a:r>
            <a:endParaRPr lang="en-US" dirty="0" smtClean="0"/>
          </a:p>
          <a:p>
            <a:r>
              <a:rPr lang="en-US" dirty="0" err="1" smtClean="0"/>
              <a:t>Privremena</a:t>
            </a:r>
            <a:r>
              <a:rPr lang="en-US" dirty="0" smtClean="0"/>
              <a:t> </a:t>
            </a:r>
            <a:r>
              <a:rPr lang="en-US" dirty="0" err="1" smtClean="0"/>
              <a:t>metodologija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obaveza</a:t>
            </a:r>
            <a:r>
              <a:rPr lang="en-US" dirty="0" smtClean="0"/>
              <a:t> </a:t>
            </a:r>
            <a:r>
              <a:rPr lang="en-US" dirty="0" err="1" smtClean="0"/>
              <a:t>izrade</a:t>
            </a:r>
            <a:r>
              <a:rPr lang="en-US" dirty="0" smtClean="0"/>
              <a:t> </a:t>
            </a:r>
            <a:r>
              <a:rPr lang="en-US" dirty="0" err="1" smtClean="0"/>
              <a:t>stalne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višegodišnji</a:t>
            </a:r>
            <a:r>
              <a:rPr lang="en-US" dirty="0" smtClean="0"/>
              <a:t> period</a:t>
            </a:r>
          </a:p>
          <a:p>
            <a:r>
              <a:rPr lang="sr-Latn-CS" dirty="0" smtClean="0"/>
              <a:t>Doneseno i primjenljivano  šest odluka o dozvoljenom regulatornom prihodu  </a:t>
            </a:r>
            <a:endParaRPr lang="en-US" dirty="0" smtClean="0"/>
          </a:p>
          <a:p>
            <a:r>
              <a:rPr lang="en-US" dirty="0" err="1" smtClean="0"/>
              <a:t>Problemi</a:t>
            </a:r>
            <a:r>
              <a:rPr lang="en-US" dirty="0" smtClean="0"/>
              <a:t> (</a:t>
            </a:r>
            <a:r>
              <a:rPr lang="en-US" dirty="0" err="1" smtClean="0"/>
              <a:t>nestabilan</a:t>
            </a:r>
            <a:r>
              <a:rPr lang="en-US" dirty="0" smtClean="0"/>
              <a:t> </a:t>
            </a:r>
            <a:r>
              <a:rPr lang="en-US" dirty="0" err="1" smtClean="0"/>
              <a:t>regulatorni</a:t>
            </a:r>
            <a:r>
              <a:rPr lang="en-US" dirty="0" smtClean="0"/>
              <a:t> </a:t>
            </a:r>
            <a:r>
              <a:rPr lang="en-US" dirty="0" err="1" smtClean="0"/>
              <a:t>okvir</a:t>
            </a:r>
            <a:r>
              <a:rPr lang="en-US" dirty="0" smtClean="0"/>
              <a:t> </a:t>
            </a:r>
            <a:r>
              <a:rPr lang="sr-Latn-CS" dirty="0" smtClean="0"/>
              <a:t>otežava</a:t>
            </a:r>
            <a:r>
              <a:rPr lang="en-US" dirty="0" smtClean="0"/>
              <a:t> </a:t>
            </a:r>
            <a:r>
              <a:rPr lang="en-US" dirty="0" err="1" smtClean="0"/>
              <a:t>planiranje</a:t>
            </a:r>
            <a:r>
              <a:rPr lang="en-US" dirty="0" smtClean="0"/>
              <a:t> </a:t>
            </a:r>
            <a:r>
              <a:rPr lang="en-US" dirty="0" err="1" smtClean="0"/>
              <a:t>rada</a:t>
            </a:r>
            <a:r>
              <a:rPr lang="en-US" dirty="0" smtClean="0"/>
              <a:t> </a:t>
            </a:r>
            <a:r>
              <a:rPr lang="en-US" dirty="0" err="1" smtClean="0"/>
              <a:t>kompanije</a:t>
            </a:r>
            <a:r>
              <a:rPr lang="en-US" dirty="0" smtClean="0"/>
              <a:t>, </a:t>
            </a:r>
            <a:r>
              <a:rPr lang="en-US" dirty="0" err="1" smtClean="0"/>
              <a:t>nemanje</a:t>
            </a:r>
            <a:r>
              <a:rPr lang="en-US" dirty="0" smtClean="0"/>
              <a:t> </a:t>
            </a:r>
            <a:r>
              <a:rPr lang="en-US" dirty="0" err="1" smtClean="0"/>
              <a:t>kriterijuma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objektivnu</a:t>
            </a:r>
            <a:r>
              <a:rPr lang="en-US" dirty="0" smtClean="0"/>
              <a:t> </a:t>
            </a:r>
            <a:r>
              <a:rPr lang="en-US" dirty="0" err="1" smtClean="0"/>
              <a:t>procjenu</a:t>
            </a:r>
            <a:r>
              <a:rPr lang="en-US" dirty="0" smtClean="0"/>
              <a:t> </a:t>
            </a:r>
            <a:r>
              <a:rPr lang="en-US" dirty="0" err="1" smtClean="0"/>
              <a:t>troškova</a:t>
            </a:r>
            <a:r>
              <a:rPr lang="en-US" dirty="0" smtClean="0"/>
              <a:t>, </a:t>
            </a:r>
            <a:r>
              <a:rPr lang="en-US" dirty="0" err="1" smtClean="0"/>
              <a:t>nema</a:t>
            </a:r>
            <a:r>
              <a:rPr lang="en-US" dirty="0" smtClean="0"/>
              <a:t> </a:t>
            </a:r>
            <a:r>
              <a:rPr lang="en-US" dirty="0" err="1" smtClean="0"/>
              <a:t>podsticajnih</a:t>
            </a:r>
            <a:r>
              <a:rPr lang="en-US" dirty="0" smtClean="0"/>
              <a:t> </a:t>
            </a:r>
            <a:r>
              <a:rPr lang="en-US" dirty="0" err="1" smtClean="0"/>
              <a:t>elemenata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efikasniji</a:t>
            </a:r>
            <a:r>
              <a:rPr lang="en-US" dirty="0" smtClean="0"/>
              <a:t> </a:t>
            </a:r>
            <a:r>
              <a:rPr lang="en-US" dirty="0" err="1" smtClean="0"/>
              <a:t>rad</a:t>
            </a:r>
            <a:r>
              <a:rPr lang="en-US" dirty="0" smtClean="0"/>
              <a:t> </a:t>
            </a:r>
            <a:r>
              <a:rPr lang="en-US" dirty="0" err="1" smtClean="0"/>
              <a:t>kompanije</a:t>
            </a:r>
            <a:r>
              <a:rPr lang="sr-Latn-CS" dirty="0" smtClean="0"/>
              <a:t>...</a:t>
            </a:r>
            <a:r>
              <a:rPr lang="en-US" dirty="0" smtClean="0"/>
              <a:t>)</a:t>
            </a:r>
            <a:endParaRPr lang="en-US" dirty="0"/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Market operator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err="1" smtClean="0"/>
              <a:t>Odvajanje</a:t>
            </a:r>
            <a:r>
              <a:rPr lang="en-US" dirty="0" smtClean="0"/>
              <a:t> </a:t>
            </a:r>
            <a:r>
              <a:rPr lang="en-US" dirty="0" err="1" smtClean="0"/>
              <a:t>djelatnosti</a:t>
            </a:r>
            <a:r>
              <a:rPr lang="en-US" dirty="0" smtClean="0"/>
              <a:t> </a:t>
            </a:r>
            <a:r>
              <a:rPr lang="en-US" dirty="0" err="1" smtClean="0"/>
              <a:t>upravljanja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organizovanja</a:t>
            </a:r>
            <a:r>
              <a:rPr lang="en-US" dirty="0" smtClean="0"/>
              <a:t> </a:t>
            </a:r>
            <a:r>
              <a:rPr lang="en-US" dirty="0" err="1" smtClean="0"/>
              <a:t>tržišta</a:t>
            </a:r>
            <a:r>
              <a:rPr lang="en-US" dirty="0" smtClean="0"/>
              <a:t> </a:t>
            </a:r>
            <a:r>
              <a:rPr lang="en-US" dirty="0" err="1" smtClean="0"/>
              <a:t>električne</a:t>
            </a:r>
            <a:r>
              <a:rPr lang="en-US" dirty="0" smtClean="0"/>
              <a:t> </a:t>
            </a:r>
            <a:r>
              <a:rPr lang="en-US" dirty="0" err="1" smtClean="0"/>
              <a:t>energije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err="1" smtClean="0"/>
              <a:t>Odluku</a:t>
            </a:r>
            <a:r>
              <a:rPr lang="en-US" dirty="0" smtClean="0"/>
              <a:t> o </a:t>
            </a:r>
            <a:r>
              <a:rPr lang="en-US" dirty="0" err="1" smtClean="0"/>
              <a:t>osnivanju</a:t>
            </a:r>
            <a:r>
              <a:rPr lang="en-US" dirty="0" smtClean="0"/>
              <a:t> </a:t>
            </a:r>
            <a:r>
              <a:rPr lang="en-US" dirty="0" err="1" smtClean="0"/>
              <a:t>nove</a:t>
            </a:r>
            <a:r>
              <a:rPr lang="en-US" dirty="0" smtClean="0"/>
              <a:t> </a:t>
            </a:r>
            <a:r>
              <a:rPr lang="en-US" dirty="0" err="1" smtClean="0"/>
              <a:t>kompanije</a:t>
            </a:r>
            <a:r>
              <a:rPr lang="en-US" dirty="0" smtClean="0"/>
              <a:t> </a:t>
            </a:r>
            <a:r>
              <a:rPr lang="en-US" dirty="0" err="1" smtClean="0"/>
              <a:t>operatora</a:t>
            </a:r>
            <a:r>
              <a:rPr lang="en-US" dirty="0" smtClean="0"/>
              <a:t> </a:t>
            </a:r>
            <a:r>
              <a:rPr lang="en-US" dirty="0" err="1" smtClean="0"/>
              <a:t>tržišta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statut</a:t>
            </a:r>
            <a:r>
              <a:rPr lang="en-US" dirty="0" smtClean="0"/>
              <a:t> </a:t>
            </a:r>
            <a:r>
              <a:rPr lang="en-US" dirty="0" err="1" smtClean="0"/>
              <a:t>donijela</a:t>
            </a:r>
            <a:r>
              <a:rPr lang="en-US" dirty="0" smtClean="0"/>
              <a:t> </a:t>
            </a:r>
            <a:r>
              <a:rPr lang="en-US" dirty="0" err="1" smtClean="0"/>
              <a:t>Vlada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err="1" smtClean="0"/>
              <a:t>Značajna</a:t>
            </a:r>
            <a:r>
              <a:rPr lang="en-US" dirty="0" smtClean="0"/>
              <a:t> </a:t>
            </a:r>
            <a:r>
              <a:rPr lang="en-US" dirty="0" err="1" smtClean="0"/>
              <a:t>uloga</a:t>
            </a:r>
            <a:r>
              <a:rPr lang="en-US" dirty="0" smtClean="0"/>
              <a:t> u </a:t>
            </a:r>
            <a:r>
              <a:rPr lang="en-US" dirty="0" err="1" smtClean="0"/>
              <a:t>otkupu</a:t>
            </a:r>
            <a:r>
              <a:rPr lang="en-US" dirty="0" smtClean="0"/>
              <a:t> </a:t>
            </a:r>
            <a:r>
              <a:rPr lang="en-US" dirty="0" err="1" smtClean="0"/>
              <a:t>električne</a:t>
            </a:r>
            <a:r>
              <a:rPr lang="en-US" dirty="0" smtClean="0"/>
              <a:t> </a:t>
            </a:r>
            <a:r>
              <a:rPr lang="en-US" dirty="0" err="1" smtClean="0"/>
              <a:t>energije</a:t>
            </a:r>
            <a:r>
              <a:rPr lang="en-US" dirty="0" smtClean="0"/>
              <a:t> </a:t>
            </a:r>
            <a:r>
              <a:rPr lang="en-US" dirty="0" err="1" smtClean="0"/>
              <a:t>iz</a:t>
            </a:r>
            <a:r>
              <a:rPr lang="en-US" dirty="0" smtClean="0"/>
              <a:t> </a:t>
            </a:r>
            <a:r>
              <a:rPr lang="en-US" dirty="0" err="1" smtClean="0"/>
              <a:t>obnovljivih</a:t>
            </a:r>
            <a:r>
              <a:rPr lang="en-US" dirty="0" smtClean="0"/>
              <a:t> </a:t>
            </a:r>
            <a:r>
              <a:rPr lang="en-US" dirty="0" err="1" smtClean="0"/>
              <a:t>izvora</a:t>
            </a:r>
            <a:endParaRPr lang="en-US" dirty="0"/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CS" dirty="0" smtClean="0"/>
              <a:t>Novi prenosni objekti</a:t>
            </a:r>
            <a:endParaRPr lang="sr-Latn-C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1524000"/>
            <a:ext cx="4114800" cy="4648200"/>
          </a:xfrm>
        </p:spPr>
        <p:txBody>
          <a:bodyPr>
            <a:normAutofit lnSpcReduction="10000"/>
          </a:bodyPr>
          <a:lstStyle/>
          <a:p>
            <a:r>
              <a:rPr lang="sr-Latn-CS" dirty="0" smtClean="0"/>
              <a:t>TS Virpazar</a:t>
            </a:r>
          </a:p>
          <a:p>
            <a:r>
              <a:rPr lang="sr-Latn-CS" dirty="0" smtClean="0"/>
              <a:t>TS  Podgorica5</a:t>
            </a:r>
          </a:p>
          <a:p>
            <a:r>
              <a:rPr lang="sr-Latn-CS" dirty="0" smtClean="0"/>
              <a:t>DV KAP-Podgorica5</a:t>
            </a:r>
          </a:p>
          <a:p>
            <a:r>
              <a:rPr lang="sr-Latn-CS" dirty="0" smtClean="0"/>
              <a:t>DV Podgorica-Tirana</a:t>
            </a:r>
          </a:p>
          <a:p>
            <a:r>
              <a:rPr lang="sr-Latn-CS" dirty="0" smtClean="0"/>
              <a:t>TS 400/110 KV Ribarevine</a:t>
            </a:r>
          </a:p>
          <a:p>
            <a:r>
              <a:rPr lang="sr-Latn-CS" sz="2000" dirty="0" smtClean="0">
                <a:solidFill>
                  <a:schemeClr val="tx2">
                    <a:lumMod val="25000"/>
                  </a:schemeClr>
                </a:solidFill>
              </a:rPr>
              <a:t>24 M € investirano</a:t>
            </a:r>
          </a:p>
          <a:p>
            <a:r>
              <a:rPr lang="sr-Latn-CS" sz="2000" dirty="0" smtClean="0">
                <a:solidFill>
                  <a:schemeClr val="tx2">
                    <a:lumMod val="25000"/>
                  </a:schemeClr>
                </a:solidFill>
              </a:rPr>
              <a:t>344,5 MVA nove instalisane snage</a:t>
            </a:r>
          </a:p>
          <a:p>
            <a:r>
              <a:rPr lang="sr-Latn-CS" sz="2000" dirty="0" smtClean="0">
                <a:solidFill>
                  <a:schemeClr val="tx2">
                    <a:lumMod val="25000"/>
                  </a:schemeClr>
                </a:solidFill>
              </a:rPr>
              <a:t>35 km novih DV </a:t>
            </a:r>
          </a:p>
          <a:p>
            <a:endParaRPr lang="sr-Latn-CS" dirty="0"/>
          </a:p>
        </p:txBody>
      </p:sp>
      <p:pic>
        <p:nvPicPr>
          <p:cNvPr id="4" name="Picture 3" descr="karta_vel_ts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181600" y="1828801"/>
            <a:ext cx="3733800" cy="4210454"/>
          </a:xfrm>
          <a:prstGeom prst="rect">
            <a:avLst/>
          </a:prstGeom>
        </p:spPr>
      </p:pic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Razvojno investicioni planovi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r>
              <a:rPr lang="en-US" dirty="0" err="1" smtClean="0"/>
              <a:t>Ambicozan</a:t>
            </a:r>
            <a:r>
              <a:rPr lang="en-US" dirty="0" smtClean="0"/>
              <a:t> plan</a:t>
            </a:r>
            <a:r>
              <a:rPr lang="sr-Latn-CS" dirty="0" smtClean="0"/>
              <a:t> investicija</a:t>
            </a:r>
            <a:r>
              <a:rPr lang="en-US" dirty="0" smtClean="0"/>
              <a:t> 2011-2015 u </a:t>
            </a:r>
            <a:r>
              <a:rPr lang="en-US" dirty="0" err="1" smtClean="0"/>
              <a:t>iznosu</a:t>
            </a:r>
            <a:r>
              <a:rPr lang="en-US" dirty="0" smtClean="0"/>
              <a:t> </a:t>
            </a:r>
            <a:r>
              <a:rPr lang="en-US" dirty="0" err="1" smtClean="0"/>
              <a:t>oko</a:t>
            </a:r>
            <a:r>
              <a:rPr lang="en-US" dirty="0" smtClean="0"/>
              <a:t> </a:t>
            </a:r>
            <a:r>
              <a:rPr lang="en-US" sz="2800" dirty="0" smtClean="0">
                <a:solidFill>
                  <a:schemeClr val="tx2">
                    <a:lumMod val="25000"/>
                  </a:schemeClr>
                </a:solidFill>
              </a:rPr>
              <a:t>190</a:t>
            </a:r>
            <a:r>
              <a:rPr lang="sr-Latn-CS" sz="2800" dirty="0" smtClean="0">
                <a:solidFill>
                  <a:schemeClr val="tx2">
                    <a:lumMod val="25000"/>
                  </a:schemeClr>
                </a:solidFill>
              </a:rPr>
              <a:t> M€ </a:t>
            </a:r>
            <a:endParaRPr lang="en-US" sz="2800" dirty="0" smtClean="0">
              <a:solidFill>
                <a:schemeClr val="tx2">
                  <a:lumMod val="25000"/>
                </a:schemeClr>
              </a:solidFill>
            </a:endParaRPr>
          </a:p>
          <a:p>
            <a:r>
              <a:rPr lang="en-US" dirty="0" err="1" smtClean="0"/>
              <a:t>Projekti</a:t>
            </a:r>
            <a:r>
              <a:rPr lang="en-US" dirty="0" smtClean="0"/>
              <a:t> u </a:t>
            </a:r>
            <a:r>
              <a:rPr lang="en-US" dirty="0" err="1" smtClean="0"/>
              <a:t>svim</a:t>
            </a:r>
            <a:r>
              <a:rPr lang="en-US" dirty="0" smtClean="0"/>
              <a:t> </a:t>
            </a:r>
            <a:r>
              <a:rPr lang="en-US" dirty="0" err="1" smtClean="0"/>
              <a:t>regijama</a:t>
            </a:r>
            <a:r>
              <a:rPr lang="en-US" dirty="0" smtClean="0"/>
              <a:t> </a:t>
            </a:r>
            <a:r>
              <a:rPr lang="en-US" dirty="0" err="1" smtClean="0"/>
              <a:t>Crne</a:t>
            </a:r>
            <a:r>
              <a:rPr lang="en-US" dirty="0" smtClean="0"/>
              <a:t> Gore</a:t>
            </a:r>
          </a:p>
          <a:p>
            <a:r>
              <a:rPr lang="en-US" dirty="0" err="1" smtClean="0"/>
              <a:t>Najvažniji</a:t>
            </a:r>
            <a:r>
              <a:rPr lang="en-US" dirty="0" smtClean="0"/>
              <a:t> </a:t>
            </a:r>
            <a:r>
              <a:rPr lang="en-US" dirty="0" err="1" smtClean="0"/>
              <a:t>projekti</a:t>
            </a:r>
            <a:r>
              <a:rPr lang="sr-Latn-CS" dirty="0" smtClean="0"/>
              <a:t> (TS Lastva, DV Lastva-Pljevlja, TS Kotor, DV Tivat-Kotor,  TS Nikšić, TS Brezna, TS Golubovci, TS Kolašin, DV Virpazar-Ulcinj, DV Pljevlja-Višegrad...) </a:t>
            </a:r>
            <a:endParaRPr lang="en-US" dirty="0" smtClean="0"/>
          </a:p>
          <a:p>
            <a:r>
              <a:rPr lang="en-US" dirty="0" err="1" smtClean="0"/>
              <a:t>Problemi</a:t>
            </a:r>
            <a:r>
              <a:rPr lang="en-US" dirty="0" smtClean="0"/>
              <a:t> (</a:t>
            </a:r>
            <a:r>
              <a:rPr lang="en-US" dirty="0" err="1" smtClean="0"/>
              <a:t>ekspropijacij</a:t>
            </a:r>
            <a:r>
              <a:rPr lang="sr-Latn-CS" dirty="0" smtClean="0"/>
              <a:t>a</a:t>
            </a:r>
            <a:r>
              <a:rPr lang="en-US" dirty="0" smtClean="0"/>
              <a:t>, </a:t>
            </a:r>
            <a:r>
              <a:rPr lang="en-US" dirty="0" err="1" smtClean="0"/>
              <a:t>kašnjenje</a:t>
            </a:r>
            <a:r>
              <a:rPr lang="en-US" dirty="0" smtClean="0"/>
              <a:t> </a:t>
            </a:r>
            <a:r>
              <a:rPr lang="en-US" dirty="0" err="1" smtClean="0"/>
              <a:t>prostornih</a:t>
            </a:r>
            <a:r>
              <a:rPr lang="en-US" dirty="0" smtClean="0"/>
              <a:t> </a:t>
            </a:r>
            <a:r>
              <a:rPr lang="en-US" dirty="0" err="1" smtClean="0"/>
              <a:t>planova</a:t>
            </a:r>
            <a:r>
              <a:rPr lang="en-US" dirty="0" smtClean="0"/>
              <a:t>, </a:t>
            </a:r>
            <a:r>
              <a:rPr lang="en-US" dirty="0" err="1" smtClean="0"/>
              <a:t>otežano</a:t>
            </a:r>
            <a:r>
              <a:rPr lang="en-US" dirty="0" smtClean="0"/>
              <a:t> </a:t>
            </a:r>
            <a:r>
              <a:rPr lang="en-US" dirty="0" err="1" smtClean="0"/>
              <a:t>planiranje</a:t>
            </a:r>
            <a:r>
              <a:rPr lang="en-US" dirty="0" smtClean="0"/>
              <a:t>, </a:t>
            </a:r>
            <a:r>
              <a:rPr lang="en-US" dirty="0" err="1" smtClean="0"/>
              <a:t>broj</a:t>
            </a:r>
            <a:r>
              <a:rPr lang="en-US" dirty="0" smtClean="0"/>
              <a:t> </a:t>
            </a:r>
            <a:r>
              <a:rPr lang="en-US" dirty="0" err="1" smtClean="0"/>
              <a:t>izvršilaca</a:t>
            </a:r>
            <a:r>
              <a:rPr lang="en-US" dirty="0" smtClean="0"/>
              <a:t>…)</a:t>
            </a:r>
            <a:endParaRPr lang="en-US" dirty="0"/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Strateško partnerstvo i projekat podvodnog kabla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1524000"/>
            <a:ext cx="4419600" cy="4724400"/>
          </a:xfrm>
        </p:spPr>
        <p:txBody>
          <a:bodyPr>
            <a:normAutofit fontScale="77500" lnSpcReduction="20000"/>
          </a:bodyPr>
          <a:lstStyle/>
          <a:p>
            <a:endParaRPr lang="sr-Latn-CS" sz="1300" dirty="0" smtClean="0"/>
          </a:p>
          <a:p>
            <a:r>
              <a:rPr lang="en-US" dirty="0" err="1" smtClean="0"/>
              <a:t>Ulazak</a:t>
            </a:r>
            <a:r>
              <a:rPr lang="en-US" dirty="0" smtClean="0"/>
              <a:t> TERNE u </a:t>
            </a:r>
            <a:r>
              <a:rPr lang="en-US" dirty="0" err="1" smtClean="0"/>
              <a:t>vlasničku</a:t>
            </a:r>
            <a:r>
              <a:rPr lang="en-US" dirty="0" smtClean="0"/>
              <a:t> </a:t>
            </a:r>
            <a:r>
              <a:rPr lang="en-US" dirty="0" err="1" smtClean="0"/>
              <a:t>strukturu</a:t>
            </a:r>
            <a:r>
              <a:rPr lang="en-US" dirty="0" smtClean="0"/>
              <a:t> CGES </a:t>
            </a:r>
            <a:r>
              <a:rPr lang="sr-Latn-CS" dirty="0" smtClean="0"/>
              <a:t>                      </a:t>
            </a:r>
            <a:r>
              <a:rPr lang="en-US" dirty="0" smtClean="0"/>
              <a:t>(</a:t>
            </a:r>
            <a:r>
              <a:rPr lang="en-US" dirty="0" smtClean="0">
                <a:solidFill>
                  <a:schemeClr val="tx2">
                    <a:lumMod val="25000"/>
                  </a:schemeClr>
                </a:solidFill>
              </a:rPr>
              <a:t>22% </a:t>
            </a:r>
            <a:r>
              <a:rPr lang="en-US" dirty="0" err="1" smtClean="0">
                <a:solidFill>
                  <a:schemeClr val="tx2">
                    <a:lumMod val="25000"/>
                  </a:schemeClr>
                </a:solidFill>
              </a:rPr>
              <a:t>novoemitovanih</a:t>
            </a:r>
            <a:r>
              <a:rPr lang="en-US" dirty="0" smtClean="0">
                <a:solidFill>
                  <a:schemeClr val="tx2">
                    <a:lumMod val="2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2">
                    <a:lumMod val="25000"/>
                  </a:schemeClr>
                </a:solidFill>
              </a:rPr>
              <a:t>akcija</a:t>
            </a:r>
            <a:r>
              <a:rPr lang="en-US" dirty="0" smtClean="0">
                <a:solidFill>
                  <a:schemeClr val="tx2">
                    <a:lumMod val="2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2">
                    <a:lumMod val="25000"/>
                  </a:schemeClr>
                </a:solidFill>
              </a:rPr>
              <a:t>za</a:t>
            </a:r>
            <a:r>
              <a:rPr lang="en-US" dirty="0" smtClean="0">
                <a:solidFill>
                  <a:schemeClr val="tx2">
                    <a:lumMod val="25000"/>
                  </a:schemeClr>
                </a:solidFill>
              </a:rPr>
              <a:t> 34,3</a:t>
            </a:r>
            <a:r>
              <a:rPr lang="sr-Latn-CS" dirty="0" smtClean="0">
                <a:solidFill>
                  <a:schemeClr val="tx2">
                    <a:lumMod val="25000"/>
                  </a:schemeClr>
                </a:solidFill>
              </a:rPr>
              <a:t> M€</a:t>
            </a:r>
            <a:r>
              <a:rPr lang="en-US" dirty="0" smtClean="0">
                <a:solidFill>
                  <a:schemeClr val="tx2">
                    <a:lumMod val="25000"/>
                  </a:schemeClr>
                </a:solidFill>
              </a:rPr>
              <a:t> )</a:t>
            </a:r>
          </a:p>
          <a:p>
            <a:r>
              <a:rPr lang="en-US" dirty="0" err="1" smtClean="0"/>
              <a:t>Uvećan</a:t>
            </a:r>
            <a:r>
              <a:rPr lang="en-US" dirty="0" smtClean="0"/>
              <a:t> </a:t>
            </a:r>
            <a:r>
              <a:rPr lang="en-US" dirty="0" err="1" smtClean="0"/>
              <a:t>kapital</a:t>
            </a:r>
            <a:r>
              <a:rPr lang="en-US" dirty="0" smtClean="0"/>
              <a:t> </a:t>
            </a:r>
            <a:r>
              <a:rPr lang="en-US" dirty="0" err="1" smtClean="0"/>
              <a:t>firme</a:t>
            </a:r>
            <a:r>
              <a:rPr lang="sr-Latn-CS" dirty="0" smtClean="0"/>
              <a:t>:</a:t>
            </a:r>
            <a:r>
              <a:rPr lang="en-US" dirty="0" smtClean="0"/>
              <a:t> </a:t>
            </a:r>
            <a:r>
              <a:rPr lang="en-US" dirty="0" err="1" smtClean="0"/>
              <a:t>danas</a:t>
            </a:r>
            <a:r>
              <a:rPr lang="en-US" dirty="0" smtClean="0"/>
              <a:t> 146 176 876 </a:t>
            </a:r>
            <a:r>
              <a:rPr lang="en-US" dirty="0" err="1" smtClean="0"/>
              <a:t>akcija</a:t>
            </a:r>
            <a:r>
              <a:rPr lang="en-US" dirty="0" smtClean="0"/>
              <a:t> </a:t>
            </a:r>
            <a:r>
              <a:rPr lang="en-US" dirty="0" err="1" smtClean="0"/>
              <a:t>vrijednosti</a:t>
            </a:r>
            <a:r>
              <a:rPr lang="en-US" dirty="0" smtClean="0"/>
              <a:t>  155 </a:t>
            </a:r>
            <a:r>
              <a:rPr lang="sr-Latn-CS" dirty="0" smtClean="0"/>
              <a:t>M</a:t>
            </a:r>
            <a:r>
              <a:rPr lang="sr-Latn-CS" dirty="0" smtClean="0">
                <a:solidFill>
                  <a:schemeClr val="tx2">
                    <a:lumMod val="25000"/>
                  </a:schemeClr>
                </a:solidFill>
              </a:rPr>
              <a:t>€</a:t>
            </a:r>
            <a:endParaRPr lang="en-US" dirty="0" smtClean="0">
              <a:solidFill>
                <a:schemeClr val="tx2">
                  <a:lumMod val="25000"/>
                </a:schemeClr>
              </a:solidFill>
            </a:endParaRPr>
          </a:p>
          <a:p>
            <a:r>
              <a:rPr lang="en-US" dirty="0" err="1" smtClean="0"/>
              <a:t>Određena</a:t>
            </a:r>
            <a:r>
              <a:rPr lang="en-US" dirty="0" smtClean="0"/>
              <a:t> </a:t>
            </a:r>
            <a:r>
              <a:rPr lang="en-US" dirty="0" err="1" smtClean="0"/>
              <a:t>upravljačka</a:t>
            </a:r>
            <a:r>
              <a:rPr lang="en-US" dirty="0" smtClean="0"/>
              <a:t> </a:t>
            </a:r>
            <a:r>
              <a:rPr lang="en-US" dirty="0" err="1" smtClean="0"/>
              <a:t>prava</a:t>
            </a:r>
            <a:r>
              <a:rPr lang="en-US" dirty="0" smtClean="0"/>
              <a:t> u </a:t>
            </a:r>
            <a:r>
              <a:rPr lang="en-US" dirty="0" err="1" smtClean="0"/>
              <a:t>Odboru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u </a:t>
            </a:r>
            <a:r>
              <a:rPr lang="en-US" dirty="0" err="1" smtClean="0"/>
              <a:t>menadžmentu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Izgradnja</a:t>
            </a:r>
            <a:r>
              <a:rPr lang="en-US" dirty="0" smtClean="0"/>
              <a:t> </a:t>
            </a:r>
            <a:r>
              <a:rPr lang="sr-Latn-CS" dirty="0" smtClean="0"/>
              <a:t>unutrašnje</a:t>
            </a:r>
            <a:r>
              <a:rPr lang="en-US" dirty="0" smtClean="0"/>
              <a:t> </a:t>
            </a:r>
            <a:r>
              <a:rPr lang="en-US" dirty="0" err="1" smtClean="0"/>
              <a:t>infrastrukture</a:t>
            </a:r>
            <a:r>
              <a:rPr lang="en-US" dirty="0" smtClean="0"/>
              <a:t> </a:t>
            </a:r>
            <a:r>
              <a:rPr lang="en-US" dirty="0" err="1" smtClean="0"/>
              <a:t>vrijednosti</a:t>
            </a:r>
            <a:r>
              <a:rPr lang="en-US" dirty="0" smtClean="0"/>
              <a:t> </a:t>
            </a:r>
            <a:r>
              <a:rPr lang="en-US" dirty="0" err="1" smtClean="0">
                <a:solidFill>
                  <a:schemeClr val="tx2">
                    <a:lumMod val="25000"/>
                  </a:schemeClr>
                </a:solidFill>
              </a:rPr>
              <a:t>oko</a:t>
            </a:r>
            <a:r>
              <a:rPr lang="en-US" dirty="0" smtClean="0">
                <a:solidFill>
                  <a:schemeClr val="tx2">
                    <a:lumMod val="25000"/>
                  </a:schemeClr>
                </a:solidFill>
              </a:rPr>
              <a:t> 100</a:t>
            </a:r>
            <a:r>
              <a:rPr lang="sr-Latn-CS" dirty="0" smtClean="0">
                <a:solidFill>
                  <a:schemeClr val="tx2">
                    <a:lumMod val="25000"/>
                  </a:schemeClr>
                </a:solidFill>
              </a:rPr>
              <a:t> M€ </a:t>
            </a:r>
            <a:endParaRPr lang="en-US" dirty="0" smtClean="0">
              <a:solidFill>
                <a:schemeClr val="tx2">
                  <a:lumMod val="25000"/>
                </a:schemeClr>
              </a:solidFill>
            </a:endParaRPr>
          </a:p>
          <a:p>
            <a:r>
              <a:rPr lang="en-US" dirty="0" err="1" smtClean="0"/>
              <a:t>Povezivanje</a:t>
            </a:r>
            <a:r>
              <a:rPr lang="en-US" dirty="0" smtClean="0"/>
              <a:t> </a:t>
            </a:r>
            <a:r>
              <a:rPr lang="en-US" dirty="0" err="1" smtClean="0"/>
              <a:t>sa</a:t>
            </a:r>
            <a:r>
              <a:rPr lang="en-US" dirty="0" smtClean="0"/>
              <a:t> </a:t>
            </a:r>
            <a:r>
              <a:rPr lang="en-US" dirty="0" err="1" smtClean="0"/>
              <a:t>Italijom</a:t>
            </a:r>
            <a:r>
              <a:rPr lang="en-US" dirty="0" smtClean="0"/>
              <a:t> u </a:t>
            </a:r>
            <a:r>
              <a:rPr lang="en-US" dirty="0" err="1" smtClean="0"/>
              <a:t>infrastrukturnom</a:t>
            </a:r>
            <a:r>
              <a:rPr lang="en-US" dirty="0" smtClean="0"/>
              <a:t>, </a:t>
            </a:r>
            <a:r>
              <a:rPr lang="en-US" dirty="0" err="1" smtClean="0"/>
              <a:t>operativnom</a:t>
            </a:r>
            <a:r>
              <a:rPr lang="en-US" dirty="0" smtClean="0"/>
              <a:t>, </a:t>
            </a:r>
            <a:r>
              <a:rPr lang="en-US" dirty="0" err="1" smtClean="0"/>
              <a:t>eksploatacionom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tržišnom</a:t>
            </a:r>
            <a:r>
              <a:rPr lang="en-US" dirty="0" smtClean="0"/>
              <a:t> </a:t>
            </a:r>
            <a:r>
              <a:rPr lang="en-US" dirty="0" err="1" smtClean="0"/>
              <a:t>smislu</a:t>
            </a:r>
            <a:r>
              <a:rPr lang="en-US" dirty="0" smtClean="0"/>
              <a:t>.</a:t>
            </a:r>
            <a:endParaRPr lang="en-US" dirty="0"/>
          </a:p>
        </p:txBody>
      </p:sp>
      <p:pic>
        <p:nvPicPr>
          <p:cNvPr id="5" name="Picture 27" descr="sm_map_adriatic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99CDFF"/>
              </a:clrFrom>
              <a:clrTo>
                <a:srgbClr val="99CD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688281" y="2168856"/>
            <a:ext cx="3264647" cy="3124200"/>
          </a:xfrm>
          <a:prstGeom prst="rect">
            <a:avLst/>
          </a:prstGeom>
          <a:noFill/>
          <a:ln w="0" cap="rnd">
            <a:solidFill>
              <a:schemeClr val="bg1"/>
            </a:solidFill>
            <a:prstDash val="sysDot"/>
            <a:miter lim="800000"/>
            <a:headEnd/>
            <a:tailEnd/>
          </a:ln>
        </p:spPr>
      </p:pic>
      <p:sp>
        <p:nvSpPr>
          <p:cNvPr id="6" name="Line 28"/>
          <p:cNvSpPr>
            <a:spLocks noChangeShapeType="1"/>
          </p:cNvSpPr>
          <p:nvPr/>
        </p:nvSpPr>
        <p:spPr bwMode="auto">
          <a:xfrm flipH="1">
            <a:off x="7262510" y="3781901"/>
            <a:ext cx="985554" cy="245035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Pregled poslovanja kompanije</a:t>
            </a:r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1219198" y="1459200"/>
          <a:ext cx="4191001" cy="4732020"/>
        </p:xfrm>
        <a:graphic>
          <a:graphicData uri="http://schemas.openxmlformats.org/drawingml/2006/table">
            <a:tbl>
              <a:tblPr/>
              <a:tblGrid>
                <a:gridCol w="2286002"/>
                <a:gridCol w="762000"/>
                <a:gridCol w="535719"/>
                <a:gridCol w="607280"/>
              </a:tblGrid>
              <a:tr h="16721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solidFill>
                            <a:srgbClr val="FFFFFF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P&amp;L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299" marR="562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 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299" marR="56299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 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299" marR="56299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 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299" marR="56299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7030A0"/>
                    </a:solidFill>
                  </a:tcPr>
                </a:tc>
              </a:tr>
              <a:tr h="33443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i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€ mil</a:t>
                      </a:r>
                      <a:endParaRPr lang="en-US" sz="1000">
                        <a:solidFill>
                          <a:srgbClr val="0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299" marR="5629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2009(9 mjeseci)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299" marR="5629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2010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299" marR="5629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Plan 2011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299" marR="56299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6721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Prihod od osnovne djelatnosti</a:t>
                      </a:r>
                      <a:endParaRPr lang="en-US" sz="1000">
                        <a:solidFill>
                          <a:srgbClr val="0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299" marR="5629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10,1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299" marR="5629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18,7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299" marR="5629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19,3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299" marR="56299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67216"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Gubici u prenosnoj mreži</a:t>
                      </a:r>
                    </a:p>
                  </a:txBody>
                  <a:tcPr marL="56299" marR="5629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4,8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299" marR="5629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4,5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299" marR="5629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4,7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299" marR="56299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67216"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Saldo prethodne godine</a:t>
                      </a:r>
                    </a:p>
                  </a:txBody>
                  <a:tcPr marL="56299" marR="5629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 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299" marR="5629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 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299" marR="5629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 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299" marR="56299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67216"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Vanredni prihodi</a:t>
                      </a:r>
                    </a:p>
                  </a:txBody>
                  <a:tcPr marL="56299" marR="5629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2,7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299" marR="5629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4,4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299" marR="5629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2,5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299" marR="56299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6721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Ukupni prihodi</a:t>
                      </a:r>
                      <a:endParaRPr lang="en-US" sz="1000">
                        <a:solidFill>
                          <a:srgbClr val="0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299" marR="5629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17,6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299" marR="56299" marT="0" marB="0" anchor="b">
                    <a:lnL>
                      <a:noFill/>
                    </a:lnL>
                    <a:lnR>
                      <a:noFill/>
                    </a:lnR>
                    <a:lnT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27,6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299" marR="56299" marT="0" marB="0" anchor="b">
                    <a:lnL>
                      <a:noFill/>
                    </a:lnL>
                    <a:lnR>
                      <a:noFill/>
                    </a:lnR>
                    <a:lnT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26,5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299" marR="56299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6721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000">
                        <a:solidFill>
                          <a:srgbClr val="0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299" marR="5629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 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299" marR="5629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 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299" marR="5629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 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299" marR="56299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6721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Trošak zarada i ostalih ličnih primanja</a:t>
                      </a:r>
                      <a:endParaRPr lang="en-US" sz="1000">
                        <a:solidFill>
                          <a:srgbClr val="0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299" marR="5629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4,7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299" marR="5629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6,7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299" marR="5629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6,6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299" marR="56299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6721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Trošak rezervnih djelova i materijala</a:t>
                      </a:r>
                      <a:endParaRPr lang="en-US" sz="1000">
                        <a:solidFill>
                          <a:srgbClr val="0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299" marR="5629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0,4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299" marR="5629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0,6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299" marR="5629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0,8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299" marR="56299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6721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Trošak usluga trećih lica</a:t>
                      </a:r>
                      <a:endParaRPr lang="en-US" sz="1000">
                        <a:solidFill>
                          <a:srgbClr val="0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299" marR="5629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1,3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299" marR="5629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1,2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299" marR="5629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1,9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299" marR="56299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6721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Ostali troškovi</a:t>
                      </a:r>
                      <a:endParaRPr lang="en-US" sz="1000">
                        <a:solidFill>
                          <a:srgbClr val="0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299" marR="5629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0,5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299" marR="5629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2,3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299" marR="5629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2,5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299" marR="56299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6721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Gubici u prenosnoj mreži</a:t>
                      </a:r>
                      <a:endParaRPr lang="en-US" sz="1000">
                        <a:solidFill>
                          <a:srgbClr val="0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299" marR="5629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4,9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299" marR="5629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5,0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299" marR="5629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5,2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299" marR="56299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6721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Ukupni troškovi</a:t>
                      </a:r>
                      <a:endParaRPr lang="en-US" sz="1000">
                        <a:solidFill>
                          <a:srgbClr val="0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299" marR="5629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11,8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299" marR="5629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15,7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299" marR="5629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17,1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299" marR="56299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6721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EBITDA</a:t>
                      </a:r>
                      <a:endParaRPr lang="en-US" sz="1000">
                        <a:solidFill>
                          <a:srgbClr val="0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299" marR="5629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5,8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299" marR="5629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11,9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299" marR="5629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9,4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299" marR="56299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6721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i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Margin</a:t>
                      </a:r>
                      <a:endParaRPr lang="en-US" sz="1000">
                        <a:solidFill>
                          <a:srgbClr val="0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299" marR="5629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33%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299" marR="5629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43%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299" marR="5629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35%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299" marR="56299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6721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000">
                        <a:solidFill>
                          <a:srgbClr val="0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299" marR="5629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 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299" marR="5629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 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299" marR="5629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 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299" marR="56299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6721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D&amp;A (Amortizacija)</a:t>
                      </a:r>
                      <a:endParaRPr lang="en-US" sz="1000">
                        <a:solidFill>
                          <a:srgbClr val="0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299" marR="5629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4,3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299" marR="5629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5,9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299" marR="5629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6,3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299" marR="56299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6721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EBIT</a:t>
                      </a:r>
                      <a:endParaRPr lang="en-US" sz="1000">
                        <a:solidFill>
                          <a:srgbClr val="0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299" marR="5629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1,5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299" marR="5629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6,0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299" marR="5629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3,1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299" marR="56299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6721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i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Margin</a:t>
                      </a:r>
                      <a:endParaRPr lang="en-US" sz="1000">
                        <a:solidFill>
                          <a:srgbClr val="0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299" marR="5629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9%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299" marR="5629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22%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299" marR="5629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12%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299" marR="56299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6721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000">
                        <a:solidFill>
                          <a:srgbClr val="0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299" marR="5629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 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299" marR="5629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 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299" marR="5629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 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299" marR="56299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6721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Finansijski rashodi</a:t>
                      </a:r>
                      <a:endParaRPr lang="en-US" sz="1000">
                        <a:solidFill>
                          <a:srgbClr val="0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299" marR="5629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0,2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299" marR="5629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0,3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299" marR="5629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0,1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299" marR="56299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6721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EBT</a:t>
                      </a:r>
                      <a:endParaRPr lang="en-US" sz="1000">
                        <a:solidFill>
                          <a:srgbClr val="0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299" marR="5629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1,3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299" marR="5629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5,7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299" marR="5629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3,0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299" marR="56299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6721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000">
                        <a:solidFill>
                          <a:srgbClr val="0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299" marR="5629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 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299" marR="5629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 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299" marR="5629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 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299" marR="56299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6721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Porezi</a:t>
                      </a:r>
                      <a:endParaRPr lang="en-US" sz="1000">
                        <a:solidFill>
                          <a:srgbClr val="0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299" marR="5629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0,1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299" marR="5629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0,5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299" marR="5629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0,3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299" marR="56299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6721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Neto finansijski rezultat</a:t>
                      </a:r>
                      <a:endParaRPr lang="en-US" sz="1000">
                        <a:solidFill>
                          <a:srgbClr val="0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299" marR="5629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1,2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299" marR="56299" marT="0" marB="0" anchor="b">
                    <a:lnL>
                      <a:noFill/>
                    </a:lnL>
                    <a:lnR>
                      <a:noFill/>
                    </a:lnR>
                    <a:lnT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5,2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299" marR="56299" marT="0" marB="0" anchor="b">
                    <a:lnL>
                      <a:noFill/>
                    </a:lnL>
                    <a:lnR>
                      <a:noFill/>
                    </a:lnR>
                    <a:lnT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2,7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299" marR="56299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5531009" y="4495800"/>
          <a:ext cx="3460591" cy="1700022"/>
        </p:xfrm>
        <a:graphic>
          <a:graphicData uri="http://schemas.openxmlformats.org/drawingml/2006/table">
            <a:tbl>
              <a:tblPr/>
              <a:tblGrid>
                <a:gridCol w="3460591"/>
              </a:tblGrid>
              <a:tr h="8191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Legenda:</a:t>
                      </a:r>
                      <a:endParaRPr lang="en-US" sz="1100">
                        <a:solidFill>
                          <a:srgbClr val="0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28575" cap="flat" cmpd="sng" algn="ctr">
                      <a:solidFill>
                        <a:schemeClr val="tx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8191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>
                        <a:solidFill>
                          <a:srgbClr val="0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28575" cap="flat" cmpd="sng" algn="ctr">
                      <a:solidFill>
                        <a:schemeClr val="tx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8191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EBITDA</a:t>
                      </a:r>
                      <a:r>
                        <a:rPr lang="en-US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 - Operativni cash flow (Dobit prije oporezivanja, </a:t>
                      </a:r>
                      <a:r>
                        <a:rPr lang="en-US" sz="110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/>
                      </a:r>
                      <a:br>
                        <a:rPr lang="en-US" sz="110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</a:br>
                      <a:r>
                        <a:rPr lang="en-US" sz="110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odbitka </a:t>
                      </a:r>
                      <a:r>
                        <a:rPr lang="en-US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kamata </a:t>
                      </a:r>
                      <a:r>
                        <a:rPr lang="en-US" sz="110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i </a:t>
                      </a:r>
                      <a:r>
                        <a:rPr lang="en-US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amortizacije)</a:t>
                      </a:r>
                      <a:endParaRPr lang="en-US" sz="1100">
                        <a:solidFill>
                          <a:srgbClr val="0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28575" cap="flat" cmpd="sng" algn="ctr">
                      <a:solidFill>
                        <a:schemeClr val="tx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8191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EBITDA Margin </a:t>
                      </a:r>
                      <a:r>
                        <a:rPr lang="en-US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- % prihoda koji ide na troškove</a:t>
                      </a:r>
                      <a:endParaRPr lang="en-US" sz="1100">
                        <a:solidFill>
                          <a:srgbClr val="0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28575" cap="flat" cmpd="sng" algn="ctr">
                      <a:solidFill>
                        <a:schemeClr val="tx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8191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EBIT </a:t>
                      </a:r>
                      <a:r>
                        <a:rPr lang="en-US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- Operativni profit (Dobit prije oporezivanja i odbitka kamata)</a:t>
                      </a:r>
                      <a:endParaRPr lang="en-US" sz="1100">
                        <a:solidFill>
                          <a:srgbClr val="0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28575" cap="flat" cmpd="sng" algn="ctr">
                      <a:solidFill>
                        <a:schemeClr val="tx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8191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EBIT Margin</a:t>
                      </a:r>
                      <a:r>
                        <a:rPr lang="en-US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 -  % rast kompanije</a:t>
                      </a:r>
                      <a:endParaRPr lang="en-US" sz="1100">
                        <a:solidFill>
                          <a:srgbClr val="0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28575" cap="flat" cmpd="sng" algn="ctr">
                      <a:solidFill>
                        <a:schemeClr val="tx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8191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EBT</a:t>
                      </a:r>
                      <a:r>
                        <a:rPr lang="en-US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 - Dobit prije oporezivanja</a:t>
                      </a:r>
                      <a:endParaRPr lang="en-US" sz="1100">
                        <a:solidFill>
                          <a:srgbClr val="0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28575" cap="flat" cmpd="sng" algn="ctr">
                      <a:solidFill>
                        <a:schemeClr val="tx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3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smtClean="0"/>
              <a:t>Perspektiva kompanije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Realizacijom</a:t>
            </a:r>
            <a:r>
              <a:rPr lang="en-US" dirty="0" smtClean="0"/>
              <a:t> </a:t>
            </a:r>
            <a:r>
              <a:rPr lang="en-US" dirty="0" err="1" smtClean="0"/>
              <a:t>plana</a:t>
            </a:r>
            <a:r>
              <a:rPr lang="en-US" dirty="0" smtClean="0"/>
              <a:t> </a:t>
            </a:r>
            <a:r>
              <a:rPr lang="en-US" dirty="0" err="1" smtClean="0"/>
              <a:t>investicija</a:t>
            </a:r>
            <a:r>
              <a:rPr lang="en-US" dirty="0" smtClean="0"/>
              <a:t> </a:t>
            </a:r>
            <a:r>
              <a:rPr lang="en-US" dirty="0" err="1" smtClean="0"/>
              <a:t>stvoriće</a:t>
            </a:r>
            <a:r>
              <a:rPr lang="en-US" dirty="0" smtClean="0"/>
              <a:t> se </a:t>
            </a:r>
            <a:r>
              <a:rPr lang="en-US" dirty="0" err="1" smtClean="0"/>
              <a:t>uslovi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kvalitetnije</a:t>
            </a:r>
            <a:r>
              <a:rPr lang="en-US" dirty="0" smtClean="0"/>
              <a:t> </a:t>
            </a:r>
            <a:r>
              <a:rPr lang="en-US" dirty="0" err="1" smtClean="0"/>
              <a:t>obavljanje</a:t>
            </a:r>
            <a:r>
              <a:rPr lang="en-US" dirty="0" smtClean="0"/>
              <a:t> </a:t>
            </a:r>
            <a:r>
              <a:rPr lang="en-US" dirty="0" err="1" smtClean="0"/>
              <a:t>djelatnosti</a:t>
            </a:r>
            <a:r>
              <a:rPr lang="en-US" dirty="0" smtClean="0"/>
              <a:t> </a:t>
            </a:r>
            <a:r>
              <a:rPr lang="en-US" dirty="0" err="1" smtClean="0"/>
              <a:t>od</a:t>
            </a:r>
            <a:r>
              <a:rPr lang="en-US" dirty="0" smtClean="0"/>
              <a:t> </a:t>
            </a:r>
            <a:r>
              <a:rPr lang="en-US" dirty="0" err="1" smtClean="0"/>
              <a:t>javnog</a:t>
            </a:r>
            <a:r>
              <a:rPr lang="en-US" dirty="0" smtClean="0"/>
              <a:t> </a:t>
            </a:r>
            <a:r>
              <a:rPr lang="en-US" dirty="0" err="1" smtClean="0"/>
              <a:t>interesa</a:t>
            </a:r>
            <a:endParaRPr lang="en-US" dirty="0" smtClean="0"/>
          </a:p>
          <a:p>
            <a:r>
              <a:rPr lang="en-US" dirty="0" err="1" smtClean="0"/>
              <a:t>Uvećanje</a:t>
            </a:r>
            <a:r>
              <a:rPr lang="en-US" dirty="0" smtClean="0"/>
              <a:t> </a:t>
            </a:r>
            <a:r>
              <a:rPr lang="en-US" dirty="0" err="1" smtClean="0"/>
              <a:t>imovine</a:t>
            </a:r>
            <a:r>
              <a:rPr lang="en-US" dirty="0" smtClean="0"/>
              <a:t> a time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profita</a:t>
            </a:r>
            <a:r>
              <a:rPr lang="en-US" dirty="0" smtClean="0"/>
              <a:t> u </a:t>
            </a:r>
            <a:r>
              <a:rPr lang="en-US" dirty="0" err="1" smtClean="0"/>
              <a:t>narednom</a:t>
            </a:r>
            <a:r>
              <a:rPr lang="en-US" dirty="0" smtClean="0"/>
              <a:t> </a:t>
            </a:r>
            <a:r>
              <a:rPr lang="en-US" dirty="0" err="1" smtClean="0"/>
              <a:t>periodu</a:t>
            </a:r>
            <a:r>
              <a:rPr lang="en-US" dirty="0" smtClean="0"/>
              <a:t> </a:t>
            </a:r>
          </a:p>
          <a:p>
            <a:r>
              <a:rPr lang="en-US" dirty="0" err="1" smtClean="0"/>
              <a:t>Prenosni</a:t>
            </a:r>
            <a:r>
              <a:rPr lang="en-US" dirty="0" smtClean="0"/>
              <a:t> </a:t>
            </a:r>
            <a:r>
              <a:rPr lang="en-US" dirty="0" err="1" smtClean="0"/>
              <a:t>sistem</a:t>
            </a:r>
            <a:r>
              <a:rPr lang="sr-Latn-CS" dirty="0" smtClean="0"/>
              <a:t> treba da postane regionalno</a:t>
            </a:r>
            <a:r>
              <a:rPr lang="en-US" dirty="0" smtClean="0"/>
              <a:t> </a:t>
            </a:r>
            <a:r>
              <a:rPr lang="en-US" dirty="0" err="1" smtClean="0"/>
              <a:t>elektroenergetsko</a:t>
            </a:r>
            <a:r>
              <a:rPr lang="en-US" dirty="0" smtClean="0"/>
              <a:t> </a:t>
            </a:r>
            <a:r>
              <a:rPr lang="en-US" dirty="0" err="1" smtClean="0"/>
              <a:t>čvorište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važan</a:t>
            </a:r>
            <a:r>
              <a:rPr lang="en-US" dirty="0" smtClean="0"/>
              <a:t> </a:t>
            </a:r>
            <a:r>
              <a:rPr lang="en-US" dirty="0" err="1" smtClean="0"/>
              <a:t>tranzitni</a:t>
            </a:r>
            <a:r>
              <a:rPr lang="sr-Latn-CS" dirty="0" smtClean="0"/>
              <a:t> put</a:t>
            </a:r>
            <a:r>
              <a:rPr lang="en-US" dirty="0" smtClean="0"/>
              <a:t> </a:t>
            </a:r>
            <a:r>
              <a:rPr lang="sr-Latn-CS" dirty="0" smtClean="0"/>
              <a:t>čime</a:t>
            </a:r>
            <a:r>
              <a:rPr lang="en-US" dirty="0" smtClean="0"/>
              <a:t> </a:t>
            </a:r>
            <a:r>
              <a:rPr lang="en-US" dirty="0" err="1" smtClean="0"/>
              <a:t>kompanija</a:t>
            </a:r>
            <a:r>
              <a:rPr lang="en-US" dirty="0" smtClean="0"/>
              <a:t> </a:t>
            </a:r>
            <a:r>
              <a:rPr lang="en-US" dirty="0" err="1" smtClean="0"/>
              <a:t>postaje</a:t>
            </a:r>
            <a:r>
              <a:rPr lang="en-US" dirty="0" smtClean="0"/>
              <a:t> </a:t>
            </a:r>
            <a:r>
              <a:rPr lang="en-US" dirty="0" err="1" smtClean="0"/>
              <a:t>bitan</a:t>
            </a:r>
            <a:r>
              <a:rPr lang="en-US" dirty="0" smtClean="0"/>
              <a:t> </a:t>
            </a:r>
            <a:r>
              <a:rPr lang="en-US" dirty="0" err="1" smtClean="0"/>
              <a:t>regionalni</a:t>
            </a:r>
            <a:r>
              <a:rPr lang="en-US" dirty="0" smtClean="0"/>
              <a:t> </a:t>
            </a:r>
            <a:r>
              <a:rPr lang="en-US" dirty="0" err="1" smtClean="0"/>
              <a:t>činilac</a:t>
            </a:r>
            <a:endParaRPr lang="sr-Latn-CS" dirty="0" smtClean="0"/>
          </a:p>
          <a:p>
            <a:r>
              <a:rPr lang="sr-Latn-CS" dirty="0" smtClean="0"/>
              <a:t>Razvoj TK biznisa</a:t>
            </a:r>
            <a:endParaRPr lang="en-US" dirty="0" smtClean="0"/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>
          <a:xfrm>
            <a:off x="1295400" y="4191000"/>
            <a:ext cx="7086600" cy="6858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274320" marR="0" lvl="0" indent="-27432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rgbClr val="0BD0D9"/>
              </a:buClr>
              <a:buSzPct val="95000"/>
              <a:buFont typeface="Wingdings 2"/>
              <a:buNone/>
              <a:tabLst/>
              <a:defRPr/>
            </a:pPr>
            <a:r>
              <a:rPr kumimoji="0" lang="en-US" sz="4400" b="1" i="0" u="none" strike="noStrike" kern="0" normalizeH="0" baseline="0" noProof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  <a:reflection blurRad="6350" stA="55000" endA="300" endPos="45500" dir="5400000" sy="-100000" algn="bl" rotWithShape="0"/>
                </a:effectLst>
                <a:uLnTx/>
                <a:uFillTx/>
                <a:latin typeface="+mn-lt"/>
                <a:ea typeface="+mn-ea"/>
                <a:cs typeface="+mn-cs"/>
              </a:rPr>
              <a:t>Hvala na pa</a:t>
            </a:r>
            <a:r>
              <a:rPr kumimoji="0" lang="sr-Latn-CS" sz="4400" b="1" i="0" u="none" strike="noStrike" kern="0" normalizeH="0" baseline="0" noProof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  <a:reflection blurRad="6350" stA="55000" endA="300" endPos="45500" dir="5400000" sy="-100000" algn="bl" rotWithShape="0"/>
                </a:effectLst>
                <a:uLnTx/>
                <a:uFillTx/>
                <a:latin typeface="+mn-lt"/>
                <a:ea typeface="+mn-ea"/>
                <a:cs typeface="+mn-cs"/>
              </a:rPr>
              <a:t>žnji</a:t>
            </a:r>
            <a:endParaRPr kumimoji="0" lang="en-US" sz="4400" b="1" i="0" u="none" strike="noStrike" kern="0" normalizeH="0" baseline="0" noProof="0" smtClean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  <a:reflection blurRad="6350" stA="55000" endA="300" endPos="45500" dir="5400000" sy="-100000" algn="bl" rotWithShape="0"/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857501" y="2438400"/>
            <a:ext cx="4076700" cy="17896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1000" tmFilter="0,0; .5, 1; 1, 1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3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Razlozi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odvajanje</a:t>
            </a:r>
            <a:r>
              <a:rPr lang="en-US" dirty="0" smtClean="0"/>
              <a:t> </a:t>
            </a:r>
            <a:r>
              <a:rPr lang="en-US" dirty="0" err="1" smtClean="0"/>
              <a:t>od</a:t>
            </a:r>
            <a:r>
              <a:rPr lang="en-US" dirty="0" smtClean="0"/>
              <a:t> EPCG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Poštovanje</a:t>
            </a:r>
            <a:r>
              <a:rPr lang="en-US" dirty="0"/>
              <a:t> </a:t>
            </a:r>
            <a:r>
              <a:rPr lang="en-US" dirty="0" err="1"/>
              <a:t>direktiva</a:t>
            </a:r>
            <a:r>
              <a:rPr lang="en-US" dirty="0"/>
              <a:t> EU </a:t>
            </a:r>
            <a:r>
              <a:rPr lang="en-US" dirty="0" smtClean="0"/>
              <a:t>5</a:t>
            </a:r>
            <a:r>
              <a:rPr lang="sr-Latn-CS" dirty="0" smtClean="0"/>
              <a:t>4</a:t>
            </a:r>
            <a:r>
              <a:rPr lang="en-US" dirty="0" smtClean="0"/>
              <a:t>/2003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direktive</a:t>
            </a:r>
            <a:r>
              <a:rPr lang="en-US" dirty="0"/>
              <a:t> 72/2009 </a:t>
            </a:r>
            <a:r>
              <a:rPr lang="en-US" dirty="0" err="1"/>
              <a:t>čije</a:t>
            </a:r>
            <a:r>
              <a:rPr lang="en-US" dirty="0"/>
              <a:t> je </a:t>
            </a:r>
            <a:r>
              <a:rPr lang="en-US" dirty="0" err="1"/>
              <a:t>donošenje</a:t>
            </a:r>
            <a:r>
              <a:rPr lang="en-US" dirty="0"/>
              <a:t> </a:t>
            </a:r>
            <a:r>
              <a:rPr lang="en-US" dirty="0" err="1"/>
              <a:t>bilo</a:t>
            </a:r>
            <a:r>
              <a:rPr lang="en-US" dirty="0"/>
              <a:t> u </a:t>
            </a:r>
            <a:r>
              <a:rPr lang="en-US" dirty="0" err="1" smtClean="0"/>
              <a:t>toku</a:t>
            </a:r>
            <a:endParaRPr lang="en-US" dirty="0"/>
          </a:p>
          <a:p>
            <a:r>
              <a:rPr lang="en-US" dirty="0" err="1" smtClean="0"/>
              <a:t>Ispunjavanje</a:t>
            </a:r>
            <a:r>
              <a:rPr lang="en-US" dirty="0" smtClean="0"/>
              <a:t> </a:t>
            </a:r>
            <a:r>
              <a:rPr lang="sr-Latn-CS" dirty="0" smtClean="0"/>
              <a:t>obaveza </a:t>
            </a:r>
            <a:r>
              <a:rPr lang="en-US" dirty="0" err="1" smtClean="0"/>
              <a:t>iz</a:t>
            </a:r>
            <a:r>
              <a:rPr lang="en-US" dirty="0" smtClean="0"/>
              <a:t> </a:t>
            </a:r>
            <a:r>
              <a:rPr lang="sr-Latn-CS" dirty="0" smtClean="0"/>
              <a:t>S</a:t>
            </a:r>
            <a:r>
              <a:rPr lang="en-US" dirty="0" err="1" smtClean="0"/>
              <a:t>porazuma</a:t>
            </a:r>
            <a:r>
              <a:rPr lang="en-US" dirty="0" smtClean="0"/>
              <a:t> </a:t>
            </a:r>
            <a:r>
              <a:rPr lang="en-US" dirty="0"/>
              <a:t>o </a:t>
            </a:r>
            <a:r>
              <a:rPr lang="en-US" dirty="0" err="1"/>
              <a:t>formiranju</a:t>
            </a:r>
            <a:r>
              <a:rPr lang="en-US" dirty="0"/>
              <a:t> </a:t>
            </a:r>
            <a:r>
              <a:rPr lang="en-US" dirty="0" err="1"/>
              <a:t>energetske</a:t>
            </a:r>
            <a:r>
              <a:rPr lang="en-US" dirty="0"/>
              <a:t> </a:t>
            </a:r>
            <a:r>
              <a:rPr lang="en-US" dirty="0" err="1" smtClean="0"/>
              <a:t>zajednice</a:t>
            </a:r>
            <a:endParaRPr lang="en-US" dirty="0"/>
          </a:p>
          <a:p>
            <a:r>
              <a:rPr lang="en-US" dirty="0" err="1" smtClean="0"/>
              <a:t>Stvaranje</a:t>
            </a:r>
            <a:r>
              <a:rPr lang="en-US" dirty="0" smtClean="0"/>
              <a:t> </a:t>
            </a:r>
            <a:r>
              <a:rPr lang="en-US" dirty="0" err="1"/>
              <a:t>uslova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razvoj</a:t>
            </a:r>
            <a:r>
              <a:rPr lang="en-US" dirty="0"/>
              <a:t> </a:t>
            </a:r>
            <a:r>
              <a:rPr lang="en-US" dirty="0" err="1"/>
              <a:t>tržišta</a:t>
            </a:r>
            <a:r>
              <a:rPr lang="en-US" dirty="0"/>
              <a:t> </a:t>
            </a:r>
            <a:r>
              <a:rPr lang="en-US" dirty="0" err="1"/>
              <a:t>električne</a:t>
            </a:r>
            <a:r>
              <a:rPr lang="en-US" dirty="0"/>
              <a:t> </a:t>
            </a:r>
            <a:r>
              <a:rPr lang="en-US" dirty="0" err="1"/>
              <a:t>energije</a:t>
            </a:r>
            <a:r>
              <a:rPr lang="en-US" dirty="0"/>
              <a:t> u </a:t>
            </a:r>
            <a:r>
              <a:rPr lang="en-US" dirty="0" err="1"/>
              <a:t>Crnoj</a:t>
            </a:r>
            <a:r>
              <a:rPr lang="en-US" dirty="0"/>
              <a:t> </a:t>
            </a:r>
            <a:r>
              <a:rPr lang="en-US" dirty="0" err="1" smtClean="0"/>
              <a:t>Gori</a:t>
            </a:r>
            <a:endParaRPr lang="en-US" dirty="0"/>
          </a:p>
          <a:p>
            <a:r>
              <a:rPr lang="en-US" dirty="0" err="1" smtClean="0"/>
              <a:t>Obezbjeđivanje</a:t>
            </a:r>
            <a:r>
              <a:rPr lang="en-US" dirty="0" smtClean="0"/>
              <a:t> </a:t>
            </a:r>
            <a:r>
              <a:rPr lang="en-US" dirty="0" err="1"/>
              <a:t>nezavisnosti</a:t>
            </a:r>
            <a:r>
              <a:rPr lang="en-US" dirty="0"/>
              <a:t> OPS</a:t>
            </a:r>
            <a:r>
              <a:rPr lang="en-US" dirty="0" smtClean="0"/>
              <a:t>, a </a:t>
            </a:r>
            <a:r>
              <a:rPr lang="en-US" dirty="0"/>
              <a:t>time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nediskriminatornog</a:t>
            </a:r>
            <a:r>
              <a:rPr lang="en-US" dirty="0"/>
              <a:t> </a:t>
            </a:r>
            <a:r>
              <a:rPr lang="en-US" dirty="0" err="1"/>
              <a:t>odnosa</a:t>
            </a:r>
            <a:r>
              <a:rPr lang="en-US" dirty="0"/>
              <a:t> </a:t>
            </a:r>
            <a:r>
              <a:rPr lang="en-US" dirty="0" err="1"/>
              <a:t>prema</a:t>
            </a:r>
            <a:r>
              <a:rPr lang="en-US" dirty="0"/>
              <a:t> </a:t>
            </a:r>
            <a:r>
              <a:rPr lang="en-US" dirty="0" err="1"/>
              <a:t>svim</a:t>
            </a:r>
            <a:r>
              <a:rPr lang="en-US" dirty="0"/>
              <a:t> </a:t>
            </a:r>
            <a:r>
              <a:rPr lang="en-US" dirty="0" err="1"/>
              <a:t>korisnicima</a:t>
            </a:r>
            <a:r>
              <a:rPr lang="en-US" dirty="0"/>
              <a:t> </a:t>
            </a:r>
            <a:r>
              <a:rPr lang="en-US" dirty="0" err="1"/>
              <a:t>prenosne</a:t>
            </a:r>
            <a:r>
              <a:rPr lang="en-US" dirty="0"/>
              <a:t> </a:t>
            </a:r>
            <a:r>
              <a:rPr lang="en-US" dirty="0" err="1" smtClean="0"/>
              <a:t>mre</a:t>
            </a:r>
            <a:r>
              <a:rPr lang="sr-Latn-CS" dirty="0" smtClean="0"/>
              <a:t>ž</a:t>
            </a:r>
            <a:r>
              <a:rPr lang="en-US" dirty="0" smtClean="0"/>
              <a:t>e</a:t>
            </a:r>
            <a:endParaRPr lang="en-US" dirty="0"/>
          </a:p>
          <a:p>
            <a:r>
              <a:rPr lang="en-US" dirty="0" err="1"/>
              <a:t>V</a:t>
            </a:r>
            <a:r>
              <a:rPr lang="en-US" dirty="0" err="1" smtClean="0"/>
              <a:t>eća</a:t>
            </a:r>
            <a:r>
              <a:rPr lang="en-US" dirty="0" smtClean="0"/>
              <a:t> </a:t>
            </a:r>
            <a:r>
              <a:rPr lang="en-US" dirty="0" err="1"/>
              <a:t>ekonomska</a:t>
            </a:r>
            <a:r>
              <a:rPr lang="en-US" dirty="0"/>
              <a:t> </a:t>
            </a:r>
            <a:r>
              <a:rPr lang="en-US" dirty="0" err="1" smtClean="0"/>
              <a:t>efikasnost</a:t>
            </a:r>
            <a:endParaRPr lang="en-US" dirty="0"/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Latn-CS" smtClean="0"/>
              <a:t>Način o</a:t>
            </a:r>
            <a:r>
              <a:rPr lang="en-US" smtClean="0"/>
              <a:t>dvajanj</a:t>
            </a:r>
            <a:r>
              <a:rPr lang="sr-Latn-CS" smtClean="0"/>
              <a:t>a</a:t>
            </a:r>
            <a:r>
              <a:rPr lang="en-US" smtClean="0"/>
              <a:t> od EPCG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r>
              <a:rPr lang="en-US" dirty="0" err="1" smtClean="0"/>
              <a:t>Restruktuiranje</a:t>
            </a:r>
            <a:r>
              <a:rPr lang="en-US" dirty="0" smtClean="0"/>
              <a:t> EPCG </a:t>
            </a:r>
            <a:r>
              <a:rPr lang="en-US" dirty="0" err="1" smtClean="0"/>
              <a:t>uz</a:t>
            </a:r>
            <a:r>
              <a:rPr lang="en-US" dirty="0" smtClean="0"/>
              <a:t> </a:t>
            </a:r>
            <a:r>
              <a:rPr lang="en-US" dirty="0" err="1" smtClean="0"/>
              <a:t>osnivanje</a:t>
            </a:r>
            <a:r>
              <a:rPr lang="en-US" dirty="0" smtClean="0"/>
              <a:t> </a:t>
            </a:r>
            <a:r>
              <a:rPr lang="en-US" dirty="0" err="1" smtClean="0"/>
              <a:t>novog</a:t>
            </a:r>
            <a:r>
              <a:rPr lang="en-US" dirty="0" smtClean="0"/>
              <a:t> </a:t>
            </a:r>
            <a:r>
              <a:rPr lang="en-US" dirty="0" err="1" smtClean="0"/>
              <a:t>akcionarskog</a:t>
            </a:r>
            <a:r>
              <a:rPr lang="sr-Latn-CS" dirty="0" smtClean="0"/>
              <a:t> </a:t>
            </a:r>
            <a:r>
              <a:rPr lang="en-US" dirty="0" err="1" smtClean="0"/>
              <a:t>društva</a:t>
            </a:r>
            <a:r>
              <a:rPr lang="sr-Latn-CS" dirty="0" smtClean="0"/>
              <a:t> - 27.03.2009.g.</a:t>
            </a:r>
            <a:endParaRPr lang="en-US" dirty="0" smtClean="0"/>
          </a:p>
          <a:p>
            <a:r>
              <a:rPr lang="en-US" dirty="0" err="1" smtClean="0"/>
              <a:t>Isti</a:t>
            </a:r>
            <a:r>
              <a:rPr lang="en-US" dirty="0" smtClean="0"/>
              <a:t> </a:t>
            </a:r>
            <a:r>
              <a:rPr lang="en-US" dirty="0" err="1" smtClean="0"/>
              <a:t>broj</a:t>
            </a:r>
            <a:r>
              <a:rPr lang="en-US" dirty="0" smtClean="0"/>
              <a:t> </a:t>
            </a:r>
            <a:r>
              <a:rPr lang="en-US" dirty="0" err="1" smtClean="0"/>
              <a:t>akcija</a:t>
            </a:r>
            <a:r>
              <a:rPr lang="en-US" dirty="0" smtClean="0"/>
              <a:t> </a:t>
            </a:r>
            <a:r>
              <a:rPr lang="en-US" dirty="0" err="1" smtClean="0"/>
              <a:t>kao</a:t>
            </a:r>
            <a:r>
              <a:rPr lang="en-US" dirty="0" smtClean="0"/>
              <a:t> EPCG 113</a:t>
            </a:r>
            <a:r>
              <a:rPr lang="sr-Latn-CS" dirty="0" smtClean="0"/>
              <a:t> 887 961 </a:t>
            </a:r>
            <a:r>
              <a:rPr lang="en-US" dirty="0" err="1" smtClean="0"/>
              <a:t>nominalne</a:t>
            </a:r>
            <a:r>
              <a:rPr lang="sr-Latn-CS" dirty="0" smtClean="0"/>
              <a:t> </a:t>
            </a:r>
            <a:r>
              <a:rPr lang="en-US" dirty="0" err="1" smtClean="0"/>
              <a:t>vrijednosti</a:t>
            </a:r>
            <a:r>
              <a:rPr lang="en-US" dirty="0" smtClean="0"/>
              <a:t> </a:t>
            </a:r>
            <a:r>
              <a:rPr lang="en-US" sz="2400" dirty="0" smtClean="0"/>
              <a:t>1,06</a:t>
            </a:r>
            <a:r>
              <a:rPr lang="sr-Latn-CS" sz="2400" dirty="0" smtClean="0"/>
              <a:t>11</a:t>
            </a:r>
            <a:r>
              <a:rPr lang="sr-Latn-CS" sz="2400" dirty="0" smtClean="0">
                <a:solidFill>
                  <a:srgbClr val="FF0000"/>
                </a:solidFill>
              </a:rPr>
              <a:t> </a:t>
            </a:r>
            <a:r>
              <a:rPr lang="sr-Latn-CS" sz="2400" dirty="0" smtClean="0">
                <a:solidFill>
                  <a:schemeClr val="tx2">
                    <a:lumMod val="25000"/>
                  </a:schemeClr>
                </a:solidFill>
              </a:rPr>
              <a:t>€</a:t>
            </a:r>
            <a:r>
              <a:rPr lang="sr-Latn-CS" sz="2400" dirty="0" smtClean="0"/>
              <a:t>  </a:t>
            </a:r>
            <a:r>
              <a:rPr lang="sr-Latn-CS" dirty="0" smtClean="0"/>
              <a:t>po </a:t>
            </a:r>
            <a:r>
              <a:rPr lang="en-US" dirty="0" err="1" smtClean="0"/>
              <a:t>akciji</a:t>
            </a:r>
            <a:endParaRPr lang="sr-Latn-CS" dirty="0" smtClean="0"/>
          </a:p>
          <a:p>
            <a:r>
              <a:rPr lang="en-US" dirty="0" err="1" smtClean="0"/>
              <a:t>Prenos</a:t>
            </a:r>
            <a:r>
              <a:rPr lang="en-US" dirty="0" smtClean="0"/>
              <a:t> </a:t>
            </a:r>
            <a:r>
              <a:rPr lang="en-US" dirty="0" err="1" smtClean="0"/>
              <a:t>imovine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obaveza</a:t>
            </a:r>
            <a:r>
              <a:rPr lang="en-US" dirty="0" smtClean="0"/>
              <a:t> FC </a:t>
            </a:r>
            <a:r>
              <a:rPr lang="sr-Latn-CS" dirty="0" smtClean="0"/>
              <a:t>P</a:t>
            </a:r>
            <a:r>
              <a:rPr lang="en-US" dirty="0" err="1" smtClean="0"/>
              <a:t>renos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novoformiranu</a:t>
            </a:r>
            <a:r>
              <a:rPr lang="en-US" dirty="0" smtClean="0"/>
              <a:t> </a:t>
            </a:r>
            <a:r>
              <a:rPr lang="en-US" dirty="0" err="1" smtClean="0"/>
              <a:t>kompaniju</a:t>
            </a:r>
            <a:endParaRPr lang="sr-Latn-CS" dirty="0" smtClean="0"/>
          </a:p>
          <a:p>
            <a:pPr lvl="0"/>
            <a:r>
              <a:rPr lang="en-US" dirty="0" err="1"/>
              <a:t>Promjena</a:t>
            </a:r>
            <a:r>
              <a:rPr lang="en-US" dirty="0"/>
              <a:t> </a:t>
            </a:r>
            <a:r>
              <a:rPr lang="en-US" dirty="0" err="1" smtClean="0"/>
              <a:t>imena</a:t>
            </a:r>
            <a:r>
              <a:rPr lang="sr-Latn-CS" dirty="0" smtClean="0"/>
              <a:t> u Crnogorski elektroprenosni sistem AD Podgorica - 01.07.2010.g.</a:t>
            </a:r>
            <a:endParaRPr lang="en-US" dirty="0"/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Nov</a:t>
            </a:r>
            <a:r>
              <a:rPr lang="sr-Latn-CS" smtClean="0"/>
              <a:t>i</a:t>
            </a:r>
            <a:r>
              <a:rPr lang="en-US" smtClean="0"/>
              <a:t> </a:t>
            </a:r>
            <a:r>
              <a:rPr lang="sr-Latn-CS" smtClean="0"/>
              <a:t>poslovi </a:t>
            </a:r>
            <a:r>
              <a:rPr lang="en-US" smtClean="0"/>
              <a:t>u odnosu na FC Prenos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r-Latn-CS" dirty="0" smtClean="0"/>
          </a:p>
          <a:p>
            <a:r>
              <a:rPr lang="en-US" dirty="0" err="1" smtClean="0"/>
              <a:t>Poslovi</a:t>
            </a:r>
            <a:r>
              <a:rPr lang="en-US" dirty="0" smtClean="0"/>
              <a:t> </a:t>
            </a:r>
            <a:r>
              <a:rPr lang="en-US" dirty="0" err="1" smtClean="0"/>
              <a:t>razvoja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investicija</a:t>
            </a:r>
            <a:endParaRPr lang="en-US" dirty="0" smtClean="0"/>
          </a:p>
          <a:p>
            <a:r>
              <a:rPr lang="en-US" dirty="0" err="1" smtClean="0"/>
              <a:t>Regulatorni</a:t>
            </a:r>
            <a:r>
              <a:rPr lang="en-US" dirty="0" smtClean="0"/>
              <a:t> </a:t>
            </a:r>
            <a:r>
              <a:rPr lang="en-US" dirty="0" err="1" smtClean="0"/>
              <a:t>poslovi</a:t>
            </a:r>
            <a:endParaRPr lang="en-US" dirty="0" smtClean="0"/>
          </a:p>
          <a:p>
            <a:r>
              <a:rPr lang="en-US" dirty="0" err="1" smtClean="0"/>
              <a:t>Dio</a:t>
            </a:r>
            <a:r>
              <a:rPr lang="en-US" dirty="0" smtClean="0"/>
              <a:t> </a:t>
            </a:r>
            <a:r>
              <a:rPr lang="en-US" dirty="0" err="1" smtClean="0"/>
              <a:t>ekonomskih</a:t>
            </a:r>
            <a:r>
              <a:rPr lang="en-US" dirty="0" smtClean="0"/>
              <a:t>, </a:t>
            </a:r>
            <a:r>
              <a:rPr lang="en-US" dirty="0" err="1" smtClean="0"/>
              <a:t>pravnih</a:t>
            </a:r>
            <a:r>
              <a:rPr lang="en-US" dirty="0" smtClean="0"/>
              <a:t>,</a:t>
            </a:r>
            <a:r>
              <a:rPr lang="sr-Latn-CS" dirty="0" smtClean="0"/>
              <a:t> IT</a:t>
            </a:r>
            <a:r>
              <a:rPr lang="en-US" dirty="0" smtClean="0"/>
              <a:t> </a:t>
            </a:r>
            <a:r>
              <a:rPr lang="sr-Latn-CS" dirty="0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komercijalnih</a:t>
            </a:r>
            <a:r>
              <a:rPr lang="sr-Latn-CS" dirty="0" smtClean="0"/>
              <a:t> </a:t>
            </a:r>
            <a:r>
              <a:rPr lang="en-US" dirty="0" err="1" smtClean="0"/>
              <a:t>poslova</a:t>
            </a:r>
            <a:r>
              <a:rPr lang="en-US" dirty="0" smtClean="0"/>
              <a:t> </a:t>
            </a:r>
            <a:r>
              <a:rPr lang="en-US" dirty="0" err="1" smtClean="0"/>
              <a:t>koji</a:t>
            </a:r>
            <a:r>
              <a:rPr lang="en-US" dirty="0" smtClean="0"/>
              <a:t> </a:t>
            </a:r>
            <a:r>
              <a:rPr lang="en-US" dirty="0" err="1" smtClean="0"/>
              <a:t>su</a:t>
            </a:r>
            <a:r>
              <a:rPr lang="en-US" dirty="0" smtClean="0"/>
              <a:t> </a:t>
            </a:r>
            <a:r>
              <a:rPr lang="en-US" dirty="0" err="1" smtClean="0"/>
              <a:t>obavljani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nivou</a:t>
            </a:r>
            <a:r>
              <a:rPr lang="en-US" dirty="0" smtClean="0"/>
              <a:t> </a:t>
            </a:r>
            <a:r>
              <a:rPr lang="en-US" dirty="0" err="1" smtClean="0"/>
              <a:t>direkcije</a:t>
            </a:r>
            <a:r>
              <a:rPr lang="en-US" dirty="0" smtClean="0"/>
              <a:t> EPCG</a:t>
            </a:r>
          </a:p>
          <a:p>
            <a:r>
              <a:rPr lang="sr-Latn-CS" dirty="0" smtClean="0"/>
              <a:t>P</a:t>
            </a:r>
            <a:r>
              <a:rPr lang="en-US" dirty="0" err="1" smtClean="0"/>
              <a:t>oslovi</a:t>
            </a:r>
            <a:r>
              <a:rPr lang="en-US" dirty="0" smtClean="0"/>
              <a:t> </a:t>
            </a:r>
            <a:r>
              <a:rPr lang="en-US" dirty="0" err="1" smtClean="0"/>
              <a:t>vezani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rad</a:t>
            </a:r>
            <a:r>
              <a:rPr lang="en-US" dirty="0" smtClean="0"/>
              <a:t> </a:t>
            </a:r>
            <a:r>
              <a:rPr lang="sr-Latn-CS" dirty="0" smtClean="0"/>
              <a:t>O</a:t>
            </a:r>
            <a:r>
              <a:rPr lang="en-US" dirty="0" err="1" smtClean="0"/>
              <a:t>dbora</a:t>
            </a:r>
            <a:r>
              <a:rPr lang="en-US" dirty="0" smtClean="0"/>
              <a:t> </a:t>
            </a:r>
            <a:r>
              <a:rPr lang="en-US" dirty="0" err="1" smtClean="0"/>
              <a:t>direktora</a:t>
            </a:r>
            <a:r>
              <a:rPr lang="en-US" dirty="0" smtClean="0"/>
              <a:t>,</a:t>
            </a:r>
            <a:r>
              <a:rPr lang="sr-Latn-CS" dirty="0" smtClean="0"/>
              <a:t> S</a:t>
            </a:r>
            <a:r>
              <a:rPr lang="en-US" dirty="0" err="1" smtClean="0"/>
              <a:t>kupštine</a:t>
            </a:r>
            <a:r>
              <a:rPr lang="en-US" dirty="0" smtClean="0"/>
              <a:t> </a:t>
            </a:r>
            <a:r>
              <a:rPr lang="en-US" dirty="0" err="1" smtClean="0"/>
              <a:t>akcionara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akcionarski</a:t>
            </a:r>
            <a:r>
              <a:rPr lang="en-US" dirty="0" smtClean="0"/>
              <a:t> </a:t>
            </a:r>
            <a:r>
              <a:rPr lang="en-US" dirty="0" err="1" smtClean="0"/>
              <a:t>oblik</a:t>
            </a:r>
            <a:r>
              <a:rPr lang="en-US" dirty="0" smtClean="0"/>
              <a:t> </a:t>
            </a:r>
            <a:r>
              <a:rPr lang="en-US" dirty="0" err="1" smtClean="0"/>
              <a:t>organizovanja</a:t>
            </a:r>
            <a:r>
              <a:rPr lang="en-US" dirty="0" smtClean="0"/>
              <a:t> </a:t>
            </a:r>
            <a:r>
              <a:rPr lang="en-US" dirty="0" err="1" smtClean="0"/>
              <a:t>kompanije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CS" dirty="0" smtClean="0"/>
              <a:t>Vlasnička struktura</a:t>
            </a:r>
            <a:endParaRPr lang="sr-Latn-C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flipH="1">
            <a:off x="990600" y="1524000"/>
            <a:ext cx="152400" cy="152400"/>
          </a:xfrm>
        </p:spPr>
        <p:txBody>
          <a:bodyPr>
            <a:normAutofit fontScale="25000" lnSpcReduction="20000"/>
          </a:bodyPr>
          <a:lstStyle/>
          <a:p>
            <a:endParaRPr lang="sr-Latn-CS" dirty="0" smtClean="0"/>
          </a:p>
          <a:p>
            <a:pPr>
              <a:buNone/>
            </a:pPr>
            <a:endParaRPr lang="sr-Latn-CS" dirty="0"/>
          </a:p>
        </p:txBody>
      </p:sp>
      <p:graphicFrame>
        <p:nvGraphicFramePr>
          <p:cNvPr id="4" name="Chart 3"/>
          <p:cNvGraphicFramePr/>
          <p:nvPr/>
        </p:nvGraphicFramePr>
        <p:xfrm>
          <a:off x="1981200" y="1371600"/>
          <a:ext cx="5867400" cy="4876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CS" smtClean="0"/>
              <a:t>Organizaciona šema</a:t>
            </a:r>
            <a:endParaRPr lang="en-US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 cstate="print"/>
          <a:srcRect l="7986" t="1389" r="7813" b="1389"/>
          <a:stretch>
            <a:fillRect/>
          </a:stretch>
        </p:blipFill>
        <p:spPr bwMode="auto">
          <a:xfrm>
            <a:off x="1764574" y="1447800"/>
            <a:ext cx="6693626" cy="48304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Normativno zaokruživanje kompanije</a:t>
            </a:r>
            <a:endParaRPr lang="en-US" b="1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r-Latn-CS" dirty="0" smtClean="0"/>
          </a:p>
          <a:p>
            <a:r>
              <a:rPr lang="en-US" dirty="0" err="1" smtClean="0"/>
              <a:t>Statut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Poslovnik</a:t>
            </a:r>
            <a:r>
              <a:rPr lang="en-US" dirty="0"/>
              <a:t> o </a:t>
            </a:r>
            <a:r>
              <a:rPr lang="en-US" dirty="0" err="1"/>
              <a:t>radu</a:t>
            </a:r>
            <a:r>
              <a:rPr lang="en-US" dirty="0"/>
              <a:t> </a:t>
            </a:r>
            <a:r>
              <a:rPr lang="en-US" dirty="0" err="1"/>
              <a:t>Skupštine</a:t>
            </a:r>
            <a:r>
              <a:rPr lang="en-US" dirty="0"/>
              <a:t> </a:t>
            </a:r>
            <a:r>
              <a:rPr lang="en-US" dirty="0" err="1" smtClean="0"/>
              <a:t>akcionara</a:t>
            </a:r>
            <a:endParaRPr lang="en-US" dirty="0"/>
          </a:p>
          <a:p>
            <a:r>
              <a:rPr lang="en-US" dirty="0" err="1" smtClean="0"/>
              <a:t>Pravilnici</a:t>
            </a:r>
            <a:r>
              <a:rPr lang="en-US" dirty="0" smtClean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bili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snazi</a:t>
            </a:r>
            <a:r>
              <a:rPr lang="en-US" dirty="0"/>
              <a:t> u </a:t>
            </a:r>
            <a:r>
              <a:rPr lang="en-US" dirty="0" smtClean="0"/>
              <a:t>EPCG</a:t>
            </a:r>
            <a:endParaRPr lang="en-US" dirty="0"/>
          </a:p>
          <a:p>
            <a:r>
              <a:rPr lang="en-US" dirty="0" smtClean="0"/>
              <a:t>Novi </a:t>
            </a:r>
            <a:r>
              <a:rPr lang="en-US" dirty="0" err="1" smtClean="0"/>
              <a:t>pravilnici</a:t>
            </a:r>
            <a:r>
              <a:rPr lang="sr-Latn-CS" dirty="0" smtClean="0"/>
              <a:t> </a:t>
            </a:r>
            <a:endParaRPr lang="en-US" dirty="0"/>
          </a:p>
          <a:p>
            <a:r>
              <a:rPr lang="en-US" dirty="0" err="1" smtClean="0"/>
              <a:t>Kolektivni</a:t>
            </a:r>
            <a:r>
              <a:rPr lang="en-US" dirty="0" smtClean="0"/>
              <a:t> </a:t>
            </a:r>
            <a:r>
              <a:rPr lang="en-US" dirty="0" err="1" smtClean="0"/>
              <a:t>ugovor</a:t>
            </a:r>
            <a:endParaRPr lang="en-US" dirty="0"/>
          </a:p>
          <a:p>
            <a:r>
              <a:rPr lang="en-US" dirty="0" err="1" smtClean="0"/>
              <a:t>Pravilnik</a:t>
            </a:r>
            <a:r>
              <a:rPr lang="en-US" dirty="0" smtClean="0"/>
              <a:t> </a:t>
            </a:r>
            <a:r>
              <a:rPr lang="en-US" dirty="0"/>
              <a:t>o </a:t>
            </a:r>
            <a:r>
              <a:rPr lang="en-US" dirty="0" err="1" smtClean="0"/>
              <a:t>rješavanj</a:t>
            </a:r>
            <a:r>
              <a:rPr lang="sr-Latn-CS" dirty="0" smtClean="0"/>
              <a:t>u</a:t>
            </a:r>
            <a:r>
              <a:rPr lang="en-US" dirty="0" smtClean="0"/>
              <a:t> </a:t>
            </a:r>
            <a:r>
              <a:rPr lang="en-US" dirty="0" err="1"/>
              <a:t>stambenih</a:t>
            </a:r>
            <a:r>
              <a:rPr lang="en-US" dirty="0"/>
              <a:t> </a:t>
            </a:r>
            <a:r>
              <a:rPr lang="en-US" dirty="0" err="1" smtClean="0"/>
              <a:t>potreba</a:t>
            </a:r>
            <a:r>
              <a:rPr lang="sr-Latn-CS" dirty="0" smtClean="0"/>
              <a:t> zaposlenih</a:t>
            </a:r>
            <a:endParaRPr lang="en-US" dirty="0"/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Razr</a:t>
            </a:r>
            <a:r>
              <a:rPr lang="sr-Latn-CS" dirty="0" smtClean="0"/>
              <a:t>j</a:t>
            </a:r>
            <a:r>
              <a:rPr lang="en-US" dirty="0" err="1" smtClean="0"/>
              <a:t>ešavanje</a:t>
            </a:r>
            <a:r>
              <a:rPr lang="en-US" dirty="0" smtClean="0"/>
              <a:t> </a:t>
            </a:r>
            <a:r>
              <a:rPr lang="en-US" dirty="0" err="1" smtClean="0"/>
              <a:t>preostalih</a:t>
            </a:r>
            <a:r>
              <a:rPr lang="en-US" dirty="0" smtClean="0"/>
              <a:t> </a:t>
            </a:r>
            <a:r>
              <a:rPr lang="en-US" dirty="0" err="1" smtClean="0"/>
              <a:t>otvorenih</a:t>
            </a:r>
            <a:r>
              <a:rPr lang="en-US" dirty="0" smtClean="0"/>
              <a:t> </a:t>
            </a:r>
            <a:r>
              <a:rPr lang="en-US" dirty="0" err="1" smtClean="0"/>
              <a:t>pitanja</a:t>
            </a:r>
            <a:r>
              <a:rPr lang="en-US" dirty="0" smtClean="0"/>
              <a:t> </a:t>
            </a:r>
            <a:r>
              <a:rPr lang="en-US" dirty="0" err="1" smtClean="0"/>
              <a:t>sa</a:t>
            </a:r>
            <a:r>
              <a:rPr lang="en-US" dirty="0" smtClean="0"/>
              <a:t> EPCG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err="1" smtClean="0"/>
              <a:t>Utvrđivanje</a:t>
            </a:r>
            <a:r>
              <a:rPr lang="en-US" dirty="0" smtClean="0"/>
              <a:t> </a:t>
            </a:r>
            <a:r>
              <a:rPr lang="en-US" dirty="0" err="1" smtClean="0"/>
              <a:t>tačaka</a:t>
            </a:r>
            <a:r>
              <a:rPr lang="en-US" dirty="0" smtClean="0"/>
              <a:t> </a:t>
            </a:r>
            <a:r>
              <a:rPr lang="en-US" dirty="0" err="1" smtClean="0"/>
              <a:t>priključenja</a:t>
            </a:r>
            <a:r>
              <a:rPr lang="sr-Latn-CS" dirty="0" smtClean="0"/>
              <a:t> na prenosnu mrežu</a:t>
            </a:r>
            <a:r>
              <a:rPr lang="en-US" dirty="0" smtClean="0"/>
              <a:t> </a:t>
            </a:r>
            <a:r>
              <a:rPr lang="en-US" dirty="0" err="1" smtClean="0"/>
              <a:t>proizvodnih</a:t>
            </a:r>
            <a:r>
              <a:rPr lang="en-US" dirty="0" smtClean="0"/>
              <a:t> </a:t>
            </a:r>
            <a:r>
              <a:rPr lang="en-US" dirty="0" err="1" smtClean="0"/>
              <a:t>objekata</a:t>
            </a:r>
            <a:r>
              <a:rPr lang="sr-Latn-CS" dirty="0" smtClean="0"/>
              <a:t> i ODSa</a:t>
            </a:r>
            <a:endParaRPr lang="en-US" dirty="0" smtClean="0"/>
          </a:p>
          <a:p>
            <a:r>
              <a:rPr lang="en-US" dirty="0" err="1" smtClean="0"/>
              <a:t>Prenos</a:t>
            </a:r>
            <a:r>
              <a:rPr lang="en-US" dirty="0" smtClean="0"/>
              <a:t> </a:t>
            </a:r>
            <a:r>
              <a:rPr lang="en-US" dirty="0" err="1" smtClean="0"/>
              <a:t>prava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obaveza</a:t>
            </a:r>
            <a:r>
              <a:rPr lang="en-US" dirty="0" smtClean="0"/>
              <a:t> </a:t>
            </a:r>
            <a:r>
              <a:rPr lang="en-US" dirty="0" err="1" smtClean="0"/>
              <a:t>po</a:t>
            </a:r>
            <a:r>
              <a:rPr lang="en-US" dirty="0" smtClean="0"/>
              <a:t> EIB </a:t>
            </a:r>
            <a:r>
              <a:rPr lang="en-US" dirty="0" err="1" smtClean="0"/>
              <a:t>kreditu</a:t>
            </a:r>
            <a:endParaRPr lang="en-US" dirty="0" smtClean="0"/>
          </a:p>
          <a:p>
            <a:r>
              <a:rPr lang="en-US" dirty="0" err="1" smtClean="0"/>
              <a:t>Fizičko</a:t>
            </a:r>
            <a:r>
              <a:rPr lang="en-US" dirty="0" smtClean="0"/>
              <a:t> </a:t>
            </a:r>
            <a:r>
              <a:rPr lang="en-US" dirty="0" err="1" smtClean="0"/>
              <a:t>razgraničenje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zajedničkim</a:t>
            </a:r>
            <a:r>
              <a:rPr lang="en-US" dirty="0" smtClean="0"/>
              <a:t> </a:t>
            </a:r>
            <a:r>
              <a:rPr lang="en-US" dirty="0" err="1" smtClean="0"/>
              <a:t>objektima</a:t>
            </a:r>
            <a:r>
              <a:rPr lang="en-US" dirty="0" smtClean="0"/>
              <a:t> </a:t>
            </a:r>
            <a:r>
              <a:rPr lang="en-US" dirty="0" err="1" smtClean="0"/>
              <a:t>radi</a:t>
            </a:r>
            <a:r>
              <a:rPr lang="en-US" dirty="0" smtClean="0"/>
              <a:t> </a:t>
            </a:r>
            <a:r>
              <a:rPr lang="en-US" dirty="0" err="1" smtClean="0"/>
              <a:t>upisa</a:t>
            </a:r>
            <a:r>
              <a:rPr lang="sr-Latn-CS" dirty="0" smtClean="0"/>
              <a:t> prava</a:t>
            </a:r>
            <a:r>
              <a:rPr lang="en-US" dirty="0" smtClean="0"/>
              <a:t> </a:t>
            </a:r>
            <a:r>
              <a:rPr lang="en-US" dirty="0" err="1" smtClean="0"/>
              <a:t>vlasništva</a:t>
            </a:r>
            <a:r>
              <a:rPr lang="en-US" dirty="0" smtClean="0"/>
              <a:t> u </a:t>
            </a:r>
            <a:r>
              <a:rPr lang="en-US" dirty="0" err="1" smtClean="0"/>
              <a:t>katastru</a:t>
            </a:r>
            <a:endParaRPr lang="en-US" dirty="0" smtClean="0"/>
          </a:p>
          <a:p>
            <a:r>
              <a:rPr lang="en-US" dirty="0" err="1" smtClean="0"/>
              <a:t>Ugovori</a:t>
            </a:r>
            <a:r>
              <a:rPr lang="en-US" dirty="0" smtClean="0"/>
              <a:t> o </a:t>
            </a:r>
            <a:r>
              <a:rPr lang="en-US" dirty="0" err="1" smtClean="0"/>
              <a:t>načinu</a:t>
            </a:r>
            <a:r>
              <a:rPr lang="en-US" dirty="0" smtClean="0"/>
              <a:t> </a:t>
            </a:r>
            <a:r>
              <a:rPr lang="en-US" dirty="0" err="1" smtClean="0"/>
              <a:t>ustupanja</a:t>
            </a:r>
            <a:r>
              <a:rPr lang="en-US" dirty="0" smtClean="0"/>
              <a:t> </a:t>
            </a:r>
            <a:r>
              <a:rPr lang="en-US" dirty="0" err="1" smtClean="0"/>
              <a:t>zemljišta</a:t>
            </a:r>
            <a:r>
              <a:rPr lang="en-US" dirty="0" smtClean="0"/>
              <a:t> </a:t>
            </a:r>
            <a:r>
              <a:rPr lang="en-US" dirty="0" err="1" smtClean="0"/>
              <a:t>sa</a:t>
            </a:r>
            <a:r>
              <a:rPr lang="en-US" dirty="0" smtClean="0"/>
              <a:t> </a:t>
            </a:r>
            <a:r>
              <a:rPr lang="en-US" dirty="0" err="1" smtClean="0"/>
              <a:t>pravom</a:t>
            </a:r>
            <a:r>
              <a:rPr lang="en-US" dirty="0" smtClean="0"/>
              <a:t> </a:t>
            </a:r>
            <a:r>
              <a:rPr lang="en-US" dirty="0" err="1" smtClean="0"/>
              <a:t>građenja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pojedinim</a:t>
            </a:r>
            <a:r>
              <a:rPr lang="en-US" dirty="0" smtClean="0"/>
              <a:t> </a:t>
            </a:r>
            <a:r>
              <a:rPr lang="en-US" dirty="0" err="1" smtClean="0"/>
              <a:t>lokacijama</a:t>
            </a:r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Novi </a:t>
            </a:r>
            <a:r>
              <a:rPr lang="sr-Latn-CS" smtClean="0"/>
              <a:t>Z</a:t>
            </a:r>
            <a:r>
              <a:rPr lang="en-US" smtClean="0"/>
              <a:t>akon o energetici </a:t>
            </a:r>
            <a:r>
              <a:rPr lang="sr-Latn-CS" smtClean="0"/>
              <a:t>(maj 2010. godine)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sr-Latn-CS" dirty="0" smtClean="0"/>
              <a:t>P</a:t>
            </a:r>
            <a:r>
              <a:rPr lang="en-US" dirty="0" err="1" smtClean="0"/>
              <a:t>renos</a:t>
            </a:r>
            <a:r>
              <a:rPr lang="en-US" dirty="0" smtClean="0"/>
              <a:t> </a:t>
            </a:r>
            <a:r>
              <a:rPr lang="en-US" dirty="0" err="1" smtClean="0"/>
              <a:t>električne</a:t>
            </a:r>
            <a:r>
              <a:rPr lang="en-US" dirty="0" smtClean="0"/>
              <a:t> </a:t>
            </a:r>
            <a:r>
              <a:rPr lang="en-US" dirty="0" err="1" smtClean="0"/>
              <a:t>energije</a:t>
            </a:r>
            <a:r>
              <a:rPr lang="en-US" dirty="0" smtClean="0"/>
              <a:t> </a:t>
            </a:r>
            <a:r>
              <a:rPr lang="sr-Latn-CS" dirty="0" smtClean="0"/>
              <a:t>d</a:t>
            </a:r>
            <a:r>
              <a:rPr lang="en-US" dirty="0" err="1" smtClean="0"/>
              <a:t>efinisan</a:t>
            </a:r>
            <a:r>
              <a:rPr lang="en-US" dirty="0" smtClean="0"/>
              <a:t> </a:t>
            </a:r>
            <a:r>
              <a:rPr lang="en-US" dirty="0" err="1" smtClean="0"/>
              <a:t>kao</a:t>
            </a:r>
            <a:r>
              <a:rPr lang="en-US" dirty="0" smtClean="0"/>
              <a:t> </a:t>
            </a:r>
            <a:r>
              <a:rPr lang="en-US" dirty="0" err="1" smtClean="0"/>
              <a:t>djelatnost</a:t>
            </a:r>
            <a:r>
              <a:rPr lang="en-US" dirty="0" smtClean="0"/>
              <a:t> </a:t>
            </a:r>
            <a:r>
              <a:rPr lang="en-US" dirty="0" err="1" smtClean="0"/>
              <a:t>od</a:t>
            </a:r>
            <a:r>
              <a:rPr lang="sr-Latn-CS" dirty="0" smtClean="0"/>
              <a:t> </a:t>
            </a:r>
            <a:r>
              <a:rPr lang="en-US" dirty="0" err="1" smtClean="0"/>
              <a:t>javnog</a:t>
            </a:r>
            <a:r>
              <a:rPr lang="en-US" dirty="0" smtClean="0"/>
              <a:t> </a:t>
            </a:r>
            <a:r>
              <a:rPr lang="en-US" dirty="0" err="1" smtClean="0"/>
              <a:t>interesa</a:t>
            </a:r>
            <a:endParaRPr lang="en-US" dirty="0" smtClean="0"/>
          </a:p>
          <a:p>
            <a:r>
              <a:rPr lang="en-US" dirty="0" err="1" smtClean="0"/>
              <a:t>Definisana</a:t>
            </a:r>
            <a:r>
              <a:rPr lang="en-US" dirty="0" smtClean="0"/>
              <a:t> </a:t>
            </a:r>
            <a:r>
              <a:rPr lang="en-US" dirty="0" err="1" smtClean="0"/>
              <a:t>prenosna</a:t>
            </a:r>
            <a:r>
              <a:rPr lang="en-US" dirty="0" smtClean="0"/>
              <a:t> </a:t>
            </a:r>
            <a:r>
              <a:rPr lang="en-US" dirty="0" err="1" smtClean="0"/>
              <a:t>mreža</a:t>
            </a:r>
            <a:endParaRPr lang="en-US" dirty="0" smtClean="0"/>
          </a:p>
          <a:p>
            <a:r>
              <a:rPr lang="en-US" dirty="0" err="1" smtClean="0"/>
              <a:t>Definisane</a:t>
            </a:r>
            <a:r>
              <a:rPr lang="en-US" dirty="0" smtClean="0"/>
              <a:t> </a:t>
            </a:r>
            <a:r>
              <a:rPr lang="en-US" dirty="0" err="1" smtClean="0"/>
              <a:t>obaveze</a:t>
            </a:r>
            <a:r>
              <a:rPr lang="en-US" dirty="0" smtClean="0"/>
              <a:t> </a:t>
            </a:r>
            <a:r>
              <a:rPr lang="sr-Latn-CS" dirty="0" smtClean="0"/>
              <a:t>OPS</a:t>
            </a:r>
            <a:r>
              <a:rPr lang="en-US" dirty="0" smtClean="0"/>
              <a:t>-a u </a:t>
            </a:r>
            <a:r>
              <a:rPr lang="en-US" dirty="0" err="1" smtClean="0"/>
              <a:t>pogledu</a:t>
            </a:r>
            <a:r>
              <a:rPr lang="en-US" dirty="0" smtClean="0"/>
              <a:t> </a:t>
            </a:r>
            <a:r>
              <a:rPr lang="en-US" dirty="0" err="1" smtClean="0"/>
              <a:t>upravljanja</a:t>
            </a:r>
            <a:r>
              <a:rPr lang="en-US" dirty="0" smtClean="0"/>
              <a:t>, </a:t>
            </a:r>
            <a:r>
              <a:rPr lang="en-US" dirty="0" err="1" smtClean="0"/>
              <a:t>razvoja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održavanja</a:t>
            </a:r>
            <a:r>
              <a:rPr lang="en-US" dirty="0" smtClean="0"/>
              <a:t> </a:t>
            </a:r>
            <a:r>
              <a:rPr lang="en-US" dirty="0" err="1" smtClean="0"/>
              <a:t>prenosne</a:t>
            </a:r>
            <a:r>
              <a:rPr lang="en-US" dirty="0" smtClean="0"/>
              <a:t> </a:t>
            </a:r>
            <a:r>
              <a:rPr lang="en-US" dirty="0" err="1" smtClean="0"/>
              <a:t>mreže</a:t>
            </a:r>
            <a:endParaRPr lang="en-US" dirty="0" smtClean="0"/>
          </a:p>
          <a:p>
            <a:r>
              <a:rPr lang="en-US" dirty="0" err="1" smtClean="0"/>
              <a:t>Prelazak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jednu</a:t>
            </a:r>
            <a:r>
              <a:rPr lang="en-US" dirty="0" smtClean="0"/>
              <a:t> </a:t>
            </a:r>
            <a:r>
              <a:rPr lang="en-US" dirty="0" err="1" smtClean="0"/>
              <a:t>licencu</a:t>
            </a:r>
            <a:r>
              <a:rPr lang="en-US" dirty="0" smtClean="0"/>
              <a:t> </a:t>
            </a:r>
            <a:r>
              <a:rPr lang="en-US" dirty="0" err="1" smtClean="0"/>
              <a:t>umjesto</a:t>
            </a:r>
            <a:r>
              <a:rPr lang="en-US" dirty="0" smtClean="0"/>
              <a:t> </a:t>
            </a:r>
            <a:r>
              <a:rPr lang="en-US" dirty="0" err="1" smtClean="0"/>
              <a:t>dosadašnje</a:t>
            </a:r>
            <a:r>
              <a:rPr lang="en-US" dirty="0" smtClean="0"/>
              <a:t> </a:t>
            </a:r>
            <a:r>
              <a:rPr lang="en-US" dirty="0" err="1" smtClean="0"/>
              <a:t>dvije</a:t>
            </a:r>
            <a:endParaRPr lang="en-US" dirty="0" smtClean="0"/>
          </a:p>
          <a:p>
            <a:r>
              <a:rPr lang="en-US" dirty="0" err="1" smtClean="0"/>
              <a:t>Definisane</a:t>
            </a:r>
            <a:r>
              <a:rPr lang="en-US" dirty="0" smtClean="0"/>
              <a:t> </a:t>
            </a:r>
            <a:r>
              <a:rPr lang="en-US" dirty="0" err="1" smtClean="0"/>
              <a:t>obaveze</a:t>
            </a:r>
            <a:r>
              <a:rPr lang="en-US" dirty="0" smtClean="0"/>
              <a:t> OPS-a u </a:t>
            </a:r>
            <a:r>
              <a:rPr lang="en-US" dirty="0" err="1" smtClean="0"/>
              <a:t>vezi</a:t>
            </a:r>
            <a:r>
              <a:rPr lang="en-US" dirty="0" smtClean="0"/>
              <a:t> </a:t>
            </a:r>
            <a:r>
              <a:rPr lang="en-US" dirty="0" err="1" smtClean="0"/>
              <a:t>izrade</a:t>
            </a:r>
            <a:r>
              <a:rPr lang="en-US" dirty="0" smtClean="0"/>
              <a:t> </a:t>
            </a:r>
            <a:r>
              <a:rPr lang="en-US" dirty="0" err="1" smtClean="0"/>
              <a:t>nove</a:t>
            </a:r>
            <a:r>
              <a:rPr lang="en-US" dirty="0" smtClean="0"/>
              <a:t> regulative</a:t>
            </a:r>
          </a:p>
          <a:p>
            <a:r>
              <a:rPr lang="en-US" dirty="0" err="1" smtClean="0"/>
              <a:t>Definisana</a:t>
            </a:r>
            <a:r>
              <a:rPr lang="en-US" dirty="0" smtClean="0"/>
              <a:t> </a:t>
            </a:r>
            <a:r>
              <a:rPr lang="en-US" dirty="0" err="1" smtClean="0"/>
              <a:t>pravila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sr-Latn-CS" dirty="0" smtClean="0"/>
              <a:t>preuzimanje</a:t>
            </a:r>
            <a:r>
              <a:rPr lang="en-US" dirty="0" smtClean="0"/>
              <a:t> </a:t>
            </a:r>
            <a:r>
              <a:rPr lang="en-US" dirty="0" err="1" smtClean="0"/>
              <a:t>objekata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obavljanje</a:t>
            </a:r>
            <a:r>
              <a:rPr lang="en-US" dirty="0" smtClean="0"/>
              <a:t> </a:t>
            </a:r>
            <a:r>
              <a:rPr lang="en-US" dirty="0" err="1" smtClean="0"/>
              <a:t>prenosne</a:t>
            </a:r>
            <a:r>
              <a:rPr lang="en-US" dirty="0" smtClean="0"/>
              <a:t> </a:t>
            </a:r>
            <a:r>
              <a:rPr lang="en-US" dirty="0" err="1" smtClean="0"/>
              <a:t>djelatnosti</a:t>
            </a:r>
            <a:r>
              <a:rPr lang="en-US" dirty="0" smtClean="0"/>
              <a:t> </a:t>
            </a:r>
            <a:r>
              <a:rPr lang="en-US" dirty="0" err="1" smtClean="0"/>
              <a:t>od</a:t>
            </a:r>
            <a:r>
              <a:rPr lang="en-US" dirty="0" smtClean="0"/>
              <a:t> </a:t>
            </a:r>
            <a:r>
              <a:rPr lang="en-US" dirty="0" err="1" smtClean="0"/>
              <a:t>investitora</a:t>
            </a:r>
            <a:r>
              <a:rPr lang="en-US" dirty="0" smtClean="0"/>
              <a:t> </a:t>
            </a:r>
            <a:r>
              <a:rPr lang="en-US" dirty="0" err="1" smtClean="0"/>
              <a:t>koji</a:t>
            </a:r>
            <a:r>
              <a:rPr lang="en-US" dirty="0" smtClean="0"/>
              <a:t> </a:t>
            </a:r>
            <a:r>
              <a:rPr lang="en-US" dirty="0" err="1" smtClean="0"/>
              <a:t>su</a:t>
            </a:r>
            <a:r>
              <a:rPr lang="en-US" dirty="0" smtClean="0"/>
              <a:t> </a:t>
            </a:r>
            <a:r>
              <a:rPr lang="en-US" dirty="0" err="1" smtClean="0"/>
              <a:t>ih</a:t>
            </a:r>
            <a:r>
              <a:rPr lang="en-US" dirty="0" smtClean="0"/>
              <a:t> </a:t>
            </a:r>
            <a:r>
              <a:rPr lang="en-US" dirty="0" err="1" smtClean="0"/>
              <a:t>sami</a:t>
            </a:r>
            <a:r>
              <a:rPr lang="en-US" dirty="0" smtClean="0"/>
              <a:t> </a:t>
            </a:r>
            <a:r>
              <a:rPr lang="en-US" dirty="0" err="1" smtClean="0"/>
              <a:t>izgradili</a:t>
            </a:r>
            <a:r>
              <a:rPr lang="sr-Latn-CS" dirty="0" smtClean="0"/>
              <a:t>,</a:t>
            </a:r>
            <a:r>
              <a:rPr lang="en-US" dirty="0" smtClean="0"/>
              <a:t> </a:t>
            </a:r>
            <a:r>
              <a:rPr lang="en-US" dirty="0" smtClean="0"/>
              <a:t>a </a:t>
            </a:r>
            <a:r>
              <a:rPr lang="en-US" dirty="0" err="1" smtClean="0"/>
              <a:t>potrebni</a:t>
            </a:r>
            <a:r>
              <a:rPr lang="en-US" dirty="0" smtClean="0"/>
              <a:t> </a:t>
            </a:r>
            <a:r>
              <a:rPr lang="en-US" dirty="0" err="1" smtClean="0"/>
              <a:t>su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drugim</a:t>
            </a:r>
            <a:r>
              <a:rPr lang="en-US" dirty="0" smtClean="0"/>
              <a:t> </a:t>
            </a:r>
            <a:r>
              <a:rPr lang="en-US" dirty="0" err="1" smtClean="0"/>
              <a:t>korisnicima</a:t>
            </a:r>
            <a:r>
              <a:rPr lang="sr-Latn-CS" dirty="0" smtClean="0"/>
              <a:t> prenosne mreže</a:t>
            </a:r>
            <a:r>
              <a:rPr lang="en-US" dirty="0" smtClean="0"/>
              <a:t> </a:t>
            </a:r>
          </a:p>
          <a:p>
            <a:r>
              <a:rPr lang="en-US" dirty="0" err="1" smtClean="0"/>
              <a:t>Definisan</a:t>
            </a:r>
            <a:r>
              <a:rPr lang="en-US" dirty="0" smtClean="0"/>
              <a:t> </a:t>
            </a:r>
            <a:r>
              <a:rPr lang="en-US" dirty="0" err="1" smtClean="0"/>
              <a:t>način</a:t>
            </a:r>
            <a:r>
              <a:rPr lang="en-US" dirty="0" smtClean="0"/>
              <a:t> </a:t>
            </a:r>
            <a:r>
              <a:rPr lang="en-US" dirty="0" err="1" smtClean="0"/>
              <a:t>određivanja</a:t>
            </a:r>
            <a:r>
              <a:rPr lang="en-US" dirty="0" smtClean="0"/>
              <a:t> </a:t>
            </a:r>
            <a:r>
              <a:rPr lang="en-US" dirty="0" err="1" smtClean="0"/>
              <a:t>tarifa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korišćenje</a:t>
            </a:r>
            <a:r>
              <a:rPr lang="en-US" dirty="0" smtClean="0"/>
              <a:t> </a:t>
            </a:r>
            <a:r>
              <a:rPr lang="en-US" dirty="0" err="1" smtClean="0"/>
              <a:t>prenosne</a:t>
            </a:r>
            <a:r>
              <a:rPr lang="en-US" dirty="0" smtClean="0"/>
              <a:t> </a:t>
            </a:r>
            <a:r>
              <a:rPr lang="en-US" dirty="0" err="1" smtClean="0"/>
              <a:t>mreže</a:t>
            </a:r>
            <a:endParaRPr lang="en-US" dirty="0"/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ue gel design template">
  <a:themeElements>
    <a:clrScheme name="Office Theme 11">
      <a:dk1>
        <a:srgbClr val="005A58"/>
      </a:dk1>
      <a:lt1>
        <a:srgbClr val="FFFFFF"/>
      </a:lt1>
      <a:dk2>
        <a:srgbClr val="0099CC"/>
      </a:dk2>
      <a:lt2>
        <a:srgbClr val="CCECFF"/>
      </a:lt2>
      <a:accent1>
        <a:srgbClr val="005EAC"/>
      </a:accent1>
      <a:accent2>
        <a:srgbClr val="6D6FC7"/>
      </a:accent2>
      <a:accent3>
        <a:srgbClr val="AACAE2"/>
      </a:accent3>
      <a:accent4>
        <a:srgbClr val="DADADA"/>
      </a:accent4>
      <a:accent5>
        <a:srgbClr val="AAB6D2"/>
      </a:accent5>
      <a:accent6>
        <a:srgbClr val="6264B4"/>
      </a:accent6>
      <a:hlink>
        <a:srgbClr val="99CCFF"/>
      </a:hlink>
      <a:folHlink>
        <a:srgbClr val="CCCCFF"/>
      </a:folHlink>
    </a:clrScheme>
    <a:fontScheme name="Office Theme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3366"/>
        </a:dk1>
        <a:lt1>
          <a:srgbClr val="FFFFFF"/>
        </a:lt1>
        <a:dk2>
          <a:srgbClr val="0099FF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CAFF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2">
        <a:dk1>
          <a:srgbClr val="777777"/>
        </a:dk1>
        <a:lt1>
          <a:srgbClr val="FFFFFF"/>
        </a:lt1>
        <a:dk2>
          <a:srgbClr val="999C8E"/>
        </a:dk2>
        <a:lt2>
          <a:srgbClr val="D1D1CB"/>
        </a:lt2>
        <a:accent1>
          <a:srgbClr val="658DA9"/>
        </a:accent1>
        <a:accent2>
          <a:srgbClr val="809EA8"/>
        </a:accent2>
        <a:accent3>
          <a:srgbClr val="CACBC6"/>
        </a:accent3>
        <a:accent4>
          <a:srgbClr val="DADADA"/>
        </a:accent4>
        <a:accent5>
          <a:srgbClr val="B8C5D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E6EAD8"/>
        </a:dk1>
        <a:lt1>
          <a:srgbClr val="F4F4E8"/>
        </a:lt1>
        <a:dk2>
          <a:srgbClr val="EAE9DE"/>
        </a:dk2>
        <a:lt2>
          <a:srgbClr val="969696"/>
        </a:lt2>
        <a:accent1>
          <a:srgbClr val="E68B2C"/>
        </a:accent1>
        <a:accent2>
          <a:srgbClr val="F2C977"/>
        </a:accent2>
        <a:accent3>
          <a:srgbClr val="F8F8F2"/>
        </a:accent3>
        <a:accent4>
          <a:srgbClr val="C4C8B8"/>
        </a:accent4>
        <a:accent5>
          <a:srgbClr val="F0C4AC"/>
        </a:accent5>
        <a:accent6>
          <a:srgbClr val="DBB66B"/>
        </a:accent6>
        <a:hlink>
          <a:srgbClr val="980000"/>
        </a:hlink>
        <a:folHlink>
          <a:srgbClr val="66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6289D8"/>
        </a:dk1>
        <a:lt1>
          <a:srgbClr val="FFFFFF"/>
        </a:lt1>
        <a:dk2>
          <a:srgbClr val="99CCFF"/>
        </a:dk2>
        <a:lt2>
          <a:srgbClr val="969696"/>
        </a:lt2>
        <a:accent1>
          <a:srgbClr val="C7DABE"/>
        </a:accent1>
        <a:accent2>
          <a:srgbClr val="FF9966"/>
        </a:accent2>
        <a:accent3>
          <a:srgbClr val="FFFFFF"/>
        </a:accent3>
        <a:accent4>
          <a:srgbClr val="5374B8"/>
        </a:accent4>
        <a:accent5>
          <a:srgbClr val="E0EADB"/>
        </a:accent5>
        <a:accent6>
          <a:srgbClr val="E78A5C"/>
        </a:accent6>
        <a:hlink>
          <a:srgbClr val="A8451A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3E3E5C"/>
        </a:dk1>
        <a:lt1>
          <a:srgbClr val="FFFFFF"/>
        </a:lt1>
        <a:dk2>
          <a:srgbClr val="CCCCFF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E2E2FF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CCE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6">
        <a:dk1>
          <a:srgbClr val="81DEFF"/>
        </a:dk1>
        <a:lt1>
          <a:srgbClr val="FFFFFF"/>
        </a:lt1>
        <a:dk2>
          <a:srgbClr val="CCECFF"/>
        </a:dk2>
        <a:lt2>
          <a:srgbClr val="808080"/>
        </a:lt2>
        <a:accent1>
          <a:srgbClr val="0099CC"/>
        </a:accent1>
        <a:accent2>
          <a:srgbClr val="CCCCFF"/>
        </a:accent2>
        <a:accent3>
          <a:srgbClr val="FFFFFF"/>
        </a:accent3>
        <a:accent4>
          <a:srgbClr val="6DBDDA"/>
        </a:accent4>
        <a:accent5>
          <a:srgbClr val="AACAE2"/>
        </a:accent5>
        <a:accent6>
          <a:srgbClr val="B9B9E7"/>
        </a:accent6>
        <a:hlink>
          <a:srgbClr val="3333CC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777777"/>
        </a:dk1>
        <a:lt1>
          <a:srgbClr val="FFFFFF"/>
        </a:lt1>
        <a:dk2>
          <a:srgbClr val="FFFFD9"/>
        </a:dk2>
        <a:lt2>
          <a:srgbClr val="EAEAEA"/>
        </a:lt2>
        <a:accent1>
          <a:srgbClr val="0099CC"/>
        </a:accent1>
        <a:accent2>
          <a:srgbClr val="33CCCC"/>
        </a:accent2>
        <a:accent3>
          <a:srgbClr val="FFFFE9"/>
        </a:accent3>
        <a:accent4>
          <a:srgbClr val="DADADA"/>
        </a:accent4>
        <a:accent5>
          <a:srgbClr val="AACAE2"/>
        </a:accent5>
        <a:accent6>
          <a:srgbClr val="2DB9B9"/>
        </a:accent6>
        <a:hlink>
          <a:srgbClr val="FFCC66"/>
        </a:hlink>
        <a:folHlink>
          <a:srgbClr val="CCFF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8">
        <a:dk1>
          <a:srgbClr val="969696"/>
        </a:dk1>
        <a:lt1>
          <a:srgbClr val="FFFFFF"/>
        </a:lt1>
        <a:dk2>
          <a:srgbClr val="DDDDDD"/>
        </a:dk2>
        <a:lt2>
          <a:srgbClr val="333333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7F7F7F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9">
        <a:dk1>
          <a:srgbClr val="5886B4"/>
        </a:dk1>
        <a:lt1>
          <a:srgbClr val="FFFFFF"/>
        </a:lt1>
        <a:dk2>
          <a:srgbClr val="CDF1FF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4A7299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0000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10">
        <a:dk1>
          <a:srgbClr val="5886B4"/>
        </a:dk1>
        <a:lt1>
          <a:srgbClr val="F4F4E8"/>
        </a:lt1>
        <a:dk2>
          <a:srgbClr val="00AAE6"/>
        </a:dk2>
        <a:lt2>
          <a:srgbClr val="808080"/>
        </a:lt2>
        <a:accent1>
          <a:srgbClr val="D0E2F5"/>
        </a:accent1>
        <a:accent2>
          <a:srgbClr val="6699CC"/>
        </a:accent2>
        <a:accent3>
          <a:srgbClr val="F8F8F2"/>
        </a:accent3>
        <a:accent4>
          <a:srgbClr val="4A7299"/>
        </a:accent4>
        <a:accent5>
          <a:srgbClr val="E4EEF9"/>
        </a:accent5>
        <a:accent6>
          <a:srgbClr val="5C8AB9"/>
        </a:accent6>
        <a:hlink>
          <a:srgbClr val="FF6600"/>
        </a:hlink>
        <a:folHlink>
          <a:srgbClr val="99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11">
        <a:dk1>
          <a:srgbClr val="005A58"/>
        </a:dk1>
        <a:lt1>
          <a:srgbClr val="FFFFFF"/>
        </a:lt1>
        <a:dk2>
          <a:srgbClr val="0099CC"/>
        </a:dk2>
        <a:lt2>
          <a:srgbClr val="CCECFF"/>
        </a:lt2>
        <a:accent1>
          <a:srgbClr val="005EAC"/>
        </a:accent1>
        <a:accent2>
          <a:srgbClr val="6D6FC7"/>
        </a:accent2>
        <a:accent3>
          <a:srgbClr val="AACAE2"/>
        </a:accent3>
        <a:accent4>
          <a:srgbClr val="DADADA"/>
        </a:accent4>
        <a:accent5>
          <a:srgbClr val="AAB6D2"/>
        </a:accent5>
        <a:accent6>
          <a:srgbClr val="6264B4"/>
        </a:accent6>
        <a:hlink>
          <a:srgbClr val="99C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2">
        <a:dk1>
          <a:srgbClr val="336699"/>
        </a:dk1>
        <a:lt1>
          <a:srgbClr val="FFFFFF"/>
        </a:lt1>
        <a:dk2>
          <a:srgbClr val="99CCFF"/>
        </a:dk2>
        <a:lt2>
          <a:srgbClr val="E3EBF1"/>
        </a:lt2>
        <a:accent1>
          <a:srgbClr val="003399"/>
        </a:accent1>
        <a:accent2>
          <a:srgbClr val="457A8B"/>
        </a:accent2>
        <a:accent3>
          <a:srgbClr val="CAE2FF"/>
        </a:accent3>
        <a:accent4>
          <a:srgbClr val="DADADA"/>
        </a:accent4>
        <a:accent5>
          <a:srgbClr val="AAADCA"/>
        </a:accent5>
        <a:accent6>
          <a:srgbClr val="3E6E7D"/>
        </a:accent6>
        <a:hlink>
          <a:srgbClr val="66CCFF"/>
        </a:hlink>
        <a:folHlink>
          <a:srgbClr val="CCE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3">
        <a:dk1>
          <a:srgbClr val="003366"/>
        </a:dk1>
        <a:lt1>
          <a:srgbClr val="CCFFFF"/>
        </a:lt1>
        <a:dk2>
          <a:srgbClr val="6699FF"/>
        </a:dk2>
        <a:lt2>
          <a:srgbClr val="0785DB"/>
        </a:lt2>
        <a:accent1>
          <a:srgbClr val="4B78D3"/>
        </a:accent1>
        <a:accent2>
          <a:srgbClr val="00B000"/>
        </a:accent2>
        <a:accent3>
          <a:srgbClr val="B8CAFF"/>
        </a:accent3>
        <a:accent4>
          <a:srgbClr val="AEDADA"/>
        </a:accent4>
        <a:accent5>
          <a:srgbClr val="B1BEE6"/>
        </a:accent5>
        <a:accent6>
          <a:srgbClr val="009F00"/>
        </a:accent6>
        <a:hlink>
          <a:srgbClr val="66CCFF"/>
        </a:hlink>
        <a:folHlink>
          <a:srgbClr val="CC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4">
        <a:dk1>
          <a:srgbClr val="81DEFF"/>
        </a:dk1>
        <a:lt1>
          <a:srgbClr val="FFFFFF"/>
        </a:lt1>
        <a:dk2>
          <a:srgbClr val="CCECFF"/>
        </a:dk2>
        <a:lt2>
          <a:srgbClr val="808080"/>
        </a:lt2>
        <a:accent1>
          <a:srgbClr val="0B6FC1"/>
        </a:accent1>
        <a:accent2>
          <a:srgbClr val="CCCCFF"/>
        </a:accent2>
        <a:accent3>
          <a:srgbClr val="FFFFFF"/>
        </a:accent3>
        <a:accent4>
          <a:srgbClr val="6DBDDA"/>
        </a:accent4>
        <a:accent5>
          <a:srgbClr val="AABBDD"/>
        </a:accent5>
        <a:accent6>
          <a:srgbClr val="B9B9E7"/>
        </a:accent6>
        <a:hlink>
          <a:srgbClr val="3333CC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1278</TotalTime>
  <Words>802</Words>
  <Application>Microsoft Office PowerPoint</Application>
  <PresentationFormat>On-screen Show (4:3)</PresentationFormat>
  <Paragraphs>200</Paragraphs>
  <Slides>17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Blue gel design template</vt:lpstr>
      <vt:lpstr>Crnogorski elektroprenosni sistem od osnivanja do danas</vt:lpstr>
      <vt:lpstr>Razlozi za odvajanje od EPCG</vt:lpstr>
      <vt:lpstr>Način odvajanja od EPCG</vt:lpstr>
      <vt:lpstr>Novi poslovi u odnosu na FC Prenos</vt:lpstr>
      <vt:lpstr>Vlasnička struktura</vt:lpstr>
      <vt:lpstr>Organizaciona šema</vt:lpstr>
      <vt:lpstr>Normativno zaokruživanje kompanije</vt:lpstr>
      <vt:lpstr>Razrješavanje preostalih otvorenih pitanja sa EPCG</vt:lpstr>
      <vt:lpstr>Novi Zakon o energetici (maj 2010. godine)</vt:lpstr>
      <vt:lpstr>Regulatorni okvir i tarifna politika</vt:lpstr>
      <vt:lpstr>Market operator</vt:lpstr>
      <vt:lpstr>Novi prenosni objekti</vt:lpstr>
      <vt:lpstr>Razvojno investicioni planovi</vt:lpstr>
      <vt:lpstr>Strateško partnerstvo i projekat podvodnog kabla</vt:lpstr>
      <vt:lpstr>Pregled poslovanja kompanije</vt:lpstr>
      <vt:lpstr>Perspektiva kompanije</vt:lpstr>
      <vt:lpstr>Slide 17</vt:lpstr>
    </vt:vector>
  </TitlesOfParts>
  <Manager/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CGES AD</dc:title>
  <dc:subject/>
  <dc:creator>Lakovic Milan ~ Nono</dc:creator>
  <cp:keywords/>
  <dc:description/>
  <cp:lastModifiedBy>dragan.laketic</cp:lastModifiedBy>
  <cp:revision>104</cp:revision>
  <dcterms:created xsi:type="dcterms:W3CDTF">2009-09-04T06:08:37Z</dcterms:created>
  <dcterms:modified xsi:type="dcterms:W3CDTF">2011-05-09T13:44:14Z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TC011408041033</vt:lpwstr>
  </property>
</Properties>
</file>