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27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72" r:id="rId6"/>
    <p:sldId id="269" r:id="rId7"/>
    <p:sldId id="261" r:id="rId8"/>
    <p:sldId id="262" r:id="rId9"/>
    <p:sldId id="263" r:id="rId10"/>
    <p:sldId id="264" r:id="rId11"/>
    <p:sldId id="270" r:id="rId12"/>
    <p:sldId id="273" r:id="rId13"/>
    <p:sldId id="265" r:id="rId14"/>
    <p:sldId id="266" r:id="rId15"/>
    <p:sldId id="267" r:id="rId16"/>
    <p:sldId id="271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00"/>
    <a:srgbClr val="0BD0D9"/>
    <a:srgbClr val="66CCFF"/>
    <a:srgbClr val="A6C1DA"/>
    <a:srgbClr val="DAE4F2"/>
    <a:srgbClr val="45441B"/>
    <a:srgbClr val="969696"/>
    <a:srgbClr val="663300"/>
    <a:srgbClr val="CC66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5" autoAdjust="0"/>
  </p:normalViewPr>
  <p:slideViewPr>
    <p:cSldViewPr>
      <p:cViewPr>
        <p:scale>
          <a:sx n="70" d="100"/>
          <a:sy n="70" d="100"/>
        </p:scale>
        <p:origin x="-2166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r-Latn-C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3809523809523815E-2"/>
          <c:y val="4.6875E-2"/>
          <c:w val="0.73347598595630081"/>
          <c:h val="0.9244791666666665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3376827896512939"/>
                  <c:y val="-2.0861015419947518E-2"/>
                </c:manualLayout>
              </c:layout>
              <c:showVal val="1"/>
            </c:dLbl>
            <c:dLbl>
              <c:idx val="1"/>
              <c:layout>
                <c:manualLayout>
                  <c:x val="0.20108540409721518"/>
                  <c:y val="-0.16667056266404195"/>
                </c:manualLayout>
              </c:layout>
              <c:showVal val="1"/>
            </c:dLbl>
            <c:dLbl>
              <c:idx val="2"/>
              <c:layout>
                <c:manualLayout>
                  <c:x val="0.19476190476190483"/>
                  <c:y val="0.13646653543307088"/>
                </c:manualLayout>
              </c:layout>
              <c:showVal val="1"/>
            </c:dLbl>
            <c:dLbl>
              <c:idx val="3"/>
              <c:layout>
                <c:manualLayout>
                  <c:x val="7.6212802945086422E-2"/>
                  <c:y val="0.17711860236220475"/>
                </c:manualLayout>
              </c:layout>
              <c:showVal val="1"/>
            </c:dLbl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Država</c:v>
                </c:pt>
                <c:pt idx="1">
                  <c:v>Terna</c:v>
                </c:pt>
                <c:pt idx="2">
                  <c:v>Ostali</c:v>
                </c:pt>
                <c:pt idx="3">
                  <c:v>Fondovi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22</c:v>
                </c:pt>
                <c:pt idx="2">
                  <c:v>13.350000000000001</c:v>
                </c:pt>
                <c:pt idx="3">
                  <c:v>9.65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520861028735054"/>
          <c:y val="0.10992556594488191"/>
          <c:w val="0.20809574939496203"/>
          <c:h val="0.89007443405511832"/>
        </c:manualLayout>
      </c:layout>
      <c:txPr>
        <a:bodyPr/>
        <a:lstStyle/>
        <a:p>
          <a:pPr>
            <a:defRPr>
              <a:solidFill>
                <a:schemeClr val="tx2">
                  <a:lumMod val="10000"/>
                </a:schemeClr>
              </a:solidFill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01D5F-25DA-4643-928A-8CD3932F323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19485-F1F4-4716-9CBF-CC0E65FD9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61C73C-B9AE-4D0C-938F-30EA66494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1C73C-B9AE-4D0C-938F-30EA664943F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 cap="none" spc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defRPr>
            </a:lvl1pPr>
          </a:lstStyle>
          <a:p>
            <a:r>
              <a:rPr kumimoji="0" lang="sr-Latn-CS" smtClean="0"/>
              <a:t>Naslov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848600" cy="47244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2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2590800" y="1524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gl naslov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143000" y="1447800"/>
            <a:ext cx="7848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Click to edit Master text styles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Second level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9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Third level</a:t>
            </a: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Fourth level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CF9B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219200" y="6273800"/>
            <a:ext cx="7924800" cy="461665"/>
            <a:chOff x="1219200" y="6273800"/>
            <a:chExt cx="7924800" cy="461665"/>
          </a:xfrm>
        </p:grpSpPr>
        <p:sp>
          <p:nvSpPr>
            <p:cNvPr id="14" name="TextBox 13"/>
            <p:cNvSpPr txBox="1"/>
            <p:nvPr userDrawn="1"/>
          </p:nvSpPr>
          <p:spPr>
            <a:xfrm>
              <a:off x="1313202" y="6273800"/>
              <a:ext cx="7830798" cy="461665"/>
            </a:xfrm>
            <a:prstGeom prst="rect">
              <a:avLst/>
            </a:prstGeom>
            <a:noFill/>
            <a:ln cap="sq" cmpd="thickThin">
              <a:noFill/>
              <a:bevel/>
            </a:ln>
            <a:effectLst>
              <a:outerShdw blurRad="50800" dist="50800" dir="5400000" sx="200000" sy="200000" algn="ctr" rotWithShape="0">
                <a:srgbClr val="000000">
                  <a:alpha val="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schemeClr val="accent3">
                      <a:lumMod val="75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Bulevar</a:t>
              </a:r>
              <a:r>
                <a:rPr lang="en-US" sz="1200" smtClean="0">
                  <a:solidFill>
                    <a:schemeClr val="accent3">
                      <a:lumMod val="75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 Svetog Petra Cetinjskog 18, 81000 Podgorica, Crna Gora, </a:t>
              </a:r>
              <a:r>
                <a:rPr lang="en-US" sz="1200" b="1" i="1" smtClean="0">
                  <a:solidFill>
                    <a:schemeClr val="accent3">
                      <a:lumMod val="75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www.cges.me, dragan.laketic@cges.me</a:t>
              </a:r>
            </a:p>
            <a:p>
              <a:pPr algn="ctr"/>
              <a:r>
                <a:rPr lang="en-US" sz="1200" smtClean="0">
                  <a:solidFill>
                    <a:schemeClr val="accent3">
                      <a:lumMod val="75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Tel: +382 (0)20 407 604, Fax: 241 616,</a:t>
              </a:r>
              <a:endParaRPr lang="en-US" sz="120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219200" y="6297612"/>
              <a:ext cx="78486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274320" marR="0" indent="-27432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BD0D9"/>
        </a:buClr>
        <a:buSzPct val="95000"/>
        <a:buFont typeface="Wingdings 2"/>
        <a:buChar char=""/>
        <a:tabLst/>
        <a:defRPr lang="en-US" sz="320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40080" marR="0" indent="-2468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F6FC6"/>
        </a:buClr>
        <a:buSzPct val="85000"/>
        <a:buFont typeface="Wingdings 2"/>
        <a:buChar char=""/>
        <a:tabLst/>
        <a:defRPr lang="en-US" sz="320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914400" marR="0" indent="-2468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DD9"/>
        </a:buClr>
        <a:buSzPct val="70000"/>
        <a:buFont typeface="Wingdings 2"/>
        <a:buChar char=""/>
        <a:tabLst/>
        <a:defRPr lang="en-US" sz="320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188720" marR="0" indent="-210312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BD0D9"/>
        </a:buClr>
        <a:buSzPct val="65000"/>
        <a:buFont typeface="Wingdings 2"/>
        <a:buChar char=""/>
        <a:tabLst/>
        <a:defRPr lang="en-US" sz="320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463040" marR="0" indent="-210312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10CF9B"/>
        </a:buClr>
        <a:buSzPct val="65000"/>
        <a:buFont typeface="Wingdings 2"/>
        <a:buChar char=""/>
        <a:tabLst/>
        <a:defRPr lang="en-US" sz="320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057400"/>
            <a:ext cx="8153400" cy="2133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r-Latn-CS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Crnogorski elektroprenosni sistem</a:t>
            </a:r>
            <a:br>
              <a:rPr lang="sr-Latn-CS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800" i="1" dirty="0" smtClean="0">
                <a:solidFill>
                  <a:schemeClr val="tx2">
                    <a:lumMod val="25000"/>
                  </a:schemeClr>
                </a:solidFill>
                <a:latin typeface="+mn-lt"/>
                <a:cs typeface="Times New Roman" pitchFamily="18" charset="0"/>
              </a:rPr>
              <a:t>od osnivanja do danas</a:t>
            </a:r>
            <a:endParaRPr lang="en-US" i="1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7973" y="5029200"/>
            <a:ext cx="2087430" cy="7540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Dragan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Laketi</a:t>
            </a:r>
            <a:r>
              <a:rPr lang="sr-Latn-CS" dirty="0" smtClean="0">
                <a:solidFill>
                  <a:schemeClr val="accent3">
                    <a:lumMod val="75000"/>
                  </a:schemeClr>
                </a:solidFill>
              </a:rPr>
              <a:t>ć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900" dirty="0" err="1" smtClean="0">
                <a:solidFill>
                  <a:schemeClr val="accent3">
                    <a:lumMod val="75000"/>
                  </a:schemeClr>
                </a:solidFill>
              </a:rPr>
              <a:t>Izvr</a:t>
            </a:r>
            <a:r>
              <a:rPr lang="sr-Latn-CS" sz="1900" dirty="0" smtClean="0">
                <a:solidFill>
                  <a:schemeClr val="accent3">
                    <a:lumMod val="75000"/>
                  </a:schemeClr>
                </a:solidFill>
              </a:rPr>
              <a:t>šni direktor</a:t>
            </a:r>
            <a:endParaRPr lang="en-US" sz="1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Regulatorni okvir i tarifna politika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regulatornog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endParaRPr lang="en-US" dirty="0" smtClean="0"/>
          </a:p>
          <a:p>
            <a:r>
              <a:rPr lang="en-US" dirty="0" err="1" smtClean="0"/>
              <a:t>Privremena</a:t>
            </a:r>
            <a:r>
              <a:rPr lang="en-US" dirty="0" smtClean="0"/>
              <a:t> </a:t>
            </a:r>
            <a:r>
              <a:rPr lang="en-US" dirty="0" err="1" smtClean="0"/>
              <a:t>metodologija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izrade</a:t>
            </a:r>
            <a:r>
              <a:rPr lang="en-US" dirty="0" smtClean="0"/>
              <a:t> </a:t>
            </a:r>
            <a:r>
              <a:rPr lang="en-US" dirty="0" err="1" smtClean="0"/>
              <a:t>stalne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višegodišnji</a:t>
            </a:r>
            <a:r>
              <a:rPr lang="en-US" dirty="0" smtClean="0"/>
              <a:t> period</a:t>
            </a:r>
          </a:p>
          <a:p>
            <a:r>
              <a:rPr lang="sr-Latn-CS" dirty="0" smtClean="0"/>
              <a:t>Doneseno i primjenljivano  šest odluka o dozvoljenom regulatornom prihodu  </a:t>
            </a:r>
            <a:endParaRPr lang="en-US" dirty="0" smtClean="0"/>
          </a:p>
          <a:p>
            <a:r>
              <a:rPr lang="en-US" dirty="0" err="1" smtClean="0"/>
              <a:t>Problemi</a:t>
            </a:r>
            <a:r>
              <a:rPr lang="en-US" dirty="0" smtClean="0"/>
              <a:t> (</a:t>
            </a:r>
            <a:r>
              <a:rPr lang="en-US" dirty="0" err="1" smtClean="0"/>
              <a:t>nestabilan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sr-Latn-CS" dirty="0" smtClean="0"/>
              <a:t>otežava</a:t>
            </a:r>
            <a:r>
              <a:rPr lang="en-US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nemanje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objektivnu</a:t>
            </a:r>
            <a:r>
              <a:rPr lang="en-US" dirty="0" smtClean="0"/>
              <a:t> </a:t>
            </a: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,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podsticajnih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efikasniji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sr-Latn-CS" dirty="0" smtClean="0"/>
              <a:t>...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Odvajanje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organizovanja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operatora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donijela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Značajna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 u </a:t>
            </a:r>
            <a:r>
              <a:rPr lang="en-US" dirty="0" err="1" smtClean="0"/>
              <a:t>otkupu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obnovljivih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Novi prenosni objekti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4114800" cy="4648200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TS Virpazar</a:t>
            </a:r>
          </a:p>
          <a:p>
            <a:r>
              <a:rPr lang="sr-Latn-CS" dirty="0" smtClean="0"/>
              <a:t>TS  Podgorica5</a:t>
            </a:r>
          </a:p>
          <a:p>
            <a:r>
              <a:rPr lang="sr-Latn-CS" dirty="0" smtClean="0"/>
              <a:t>DV KAP-Podgorica5</a:t>
            </a:r>
          </a:p>
          <a:p>
            <a:r>
              <a:rPr lang="sr-Latn-CS" dirty="0" smtClean="0"/>
              <a:t>DV Podgorica-Tirana</a:t>
            </a:r>
          </a:p>
          <a:p>
            <a:r>
              <a:rPr lang="sr-Latn-CS" dirty="0" smtClean="0"/>
              <a:t>TS 400/110 KV Ribarevine</a:t>
            </a:r>
          </a:p>
          <a:p>
            <a:r>
              <a:rPr lang="sr-Latn-CS" sz="2000" dirty="0" smtClean="0">
                <a:solidFill>
                  <a:schemeClr val="tx2">
                    <a:lumMod val="25000"/>
                  </a:schemeClr>
                </a:solidFill>
              </a:rPr>
              <a:t>24 M € investirano</a:t>
            </a:r>
          </a:p>
          <a:p>
            <a:r>
              <a:rPr lang="sr-Latn-CS" sz="2000" dirty="0" smtClean="0">
                <a:solidFill>
                  <a:schemeClr val="tx2">
                    <a:lumMod val="25000"/>
                  </a:schemeClr>
                </a:solidFill>
              </a:rPr>
              <a:t>344,5 MVA nove instalisane snage</a:t>
            </a:r>
          </a:p>
          <a:p>
            <a:r>
              <a:rPr lang="sr-Latn-CS" sz="2000" dirty="0" smtClean="0">
                <a:solidFill>
                  <a:schemeClr val="tx2">
                    <a:lumMod val="25000"/>
                  </a:schemeClr>
                </a:solidFill>
              </a:rPr>
              <a:t>35 km novih DV </a:t>
            </a:r>
          </a:p>
          <a:p>
            <a:endParaRPr lang="sr-Latn-CS" dirty="0"/>
          </a:p>
        </p:txBody>
      </p:sp>
      <p:pic>
        <p:nvPicPr>
          <p:cNvPr id="4" name="Picture 3" descr="karta_vel_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828801"/>
            <a:ext cx="3733800" cy="421045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Razvojno investicioni planovi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Ambicozan</a:t>
            </a:r>
            <a:r>
              <a:rPr lang="en-US" dirty="0" smtClean="0"/>
              <a:t> plan</a:t>
            </a:r>
            <a:r>
              <a:rPr lang="sr-Latn-CS" dirty="0" smtClean="0"/>
              <a:t> investicija</a:t>
            </a:r>
            <a:r>
              <a:rPr lang="en-US" dirty="0" smtClean="0"/>
              <a:t> 2011-2015 u </a:t>
            </a:r>
            <a:r>
              <a:rPr lang="en-US" dirty="0" err="1" smtClean="0"/>
              <a:t>iznosu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</a:rPr>
              <a:t>190</a:t>
            </a:r>
            <a:r>
              <a:rPr lang="sr-Latn-CS" sz="2800" dirty="0" smtClean="0">
                <a:solidFill>
                  <a:schemeClr val="tx2">
                    <a:lumMod val="25000"/>
                  </a:schemeClr>
                </a:solidFill>
              </a:rPr>
              <a:t> M€ </a:t>
            </a:r>
            <a:endParaRPr lang="en-US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dirty="0" err="1" smtClean="0"/>
              <a:t>Projekti</a:t>
            </a:r>
            <a:r>
              <a:rPr lang="en-US" dirty="0" smtClean="0"/>
              <a:t> 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regijama</a:t>
            </a:r>
            <a:r>
              <a:rPr lang="en-US" dirty="0" smtClean="0"/>
              <a:t> </a:t>
            </a:r>
            <a:r>
              <a:rPr lang="en-US" dirty="0" err="1" smtClean="0"/>
              <a:t>Crne</a:t>
            </a:r>
            <a:r>
              <a:rPr lang="en-US" dirty="0" smtClean="0"/>
              <a:t> Gore</a:t>
            </a:r>
          </a:p>
          <a:p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r>
              <a:rPr lang="sr-Latn-CS" dirty="0" smtClean="0"/>
              <a:t> (TS Lastva, DV Lastva-Pljevlja, TS Kotor, DV Tivat-Kotor,  TS Nikšić, TS Brezna, TS Golubovci, TS Kolašin, DV Virpazar-Ulcinj, DV Pljevlja-Višegrad...) </a:t>
            </a:r>
            <a:endParaRPr lang="en-US" dirty="0" smtClean="0"/>
          </a:p>
          <a:p>
            <a:r>
              <a:rPr lang="en-US" dirty="0" err="1" smtClean="0"/>
              <a:t>Problemi</a:t>
            </a:r>
            <a:r>
              <a:rPr lang="en-US" dirty="0" smtClean="0"/>
              <a:t> (</a:t>
            </a:r>
            <a:r>
              <a:rPr lang="en-US" dirty="0" err="1" smtClean="0"/>
              <a:t>ekspropijacij</a:t>
            </a:r>
            <a:r>
              <a:rPr lang="sr-Latn-CS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kašnjenje</a:t>
            </a:r>
            <a:r>
              <a:rPr lang="en-US" dirty="0" smtClean="0"/>
              <a:t> </a:t>
            </a:r>
            <a:r>
              <a:rPr lang="en-US" dirty="0" err="1" smtClean="0"/>
              <a:t>prostornih</a:t>
            </a:r>
            <a:r>
              <a:rPr lang="en-US" dirty="0" smtClean="0"/>
              <a:t> </a:t>
            </a:r>
            <a:r>
              <a:rPr lang="en-US" dirty="0" err="1" smtClean="0"/>
              <a:t>planova</a:t>
            </a:r>
            <a:r>
              <a:rPr lang="en-US" dirty="0" smtClean="0"/>
              <a:t>, </a:t>
            </a:r>
            <a:r>
              <a:rPr lang="en-US" dirty="0" err="1" smtClean="0"/>
              <a:t>otežano</a:t>
            </a:r>
            <a:r>
              <a:rPr lang="en-US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,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izvršilaca</a:t>
            </a:r>
            <a:r>
              <a:rPr lang="en-US" dirty="0" smtClean="0"/>
              <a:t>…)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Strateško partnerstvo i projekat podvodnog kabla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4419600" cy="4724400"/>
          </a:xfrm>
        </p:spPr>
        <p:txBody>
          <a:bodyPr>
            <a:normAutofit fontScale="77500" lnSpcReduction="20000"/>
          </a:bodyPr>
          <a:lstStyle/>
          <a:p>
            <a:endParaRPr lang="sr-Latn-CS" sz="1300" dirty="0" smtClean="0"/>
          </a:p>
          <a:p>
            <a:r>
              <a:rPr lang="en-US" dirty="0" err="1" smtClean="0"/>
              <a:t>Ulazak</a:t>
            </a:r>
            <a:r>
              <a:rPr lang="en-US" dirty="0" smtClean="0"/>
              <a:t> TERNE u </a:t>
            </a:r>
            <a:r>
              <a:rPr lang="en-US" dirty="0" err="1" smtClean="0"/>
              <a:t>vlasničku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CGES </a:t>
            </a:r>
            <a:r>
              <a:rPr lang="sr-Latn-CS" dirty="0" smtClean="0"/>
              <a:t>                     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22%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novoemitovanih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akcija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34,3</a:t>
            </a:r>
            <a:r>
              <a:rPr lang="sr-Latn-CS" dirty="0" smtClean="0">
                <a:solidFill>
                  <a:schemeClr val="tx2">
                    <a:lumMod val="25000"/>
                  </a:schemeClr>
                </a:solidFill>
              </a:rPr>
              <a:t> M€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)</a:t>
            </a:r>
          </a:p>
          <a:p>
            <a:r>
              <a:rPr lang="en-US" dirty="0" err="1" smtClean="0"/>
              <a:t>Uvećan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sr-Latn-CS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146 176 876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 155 </a:t>
            </a:r>
            <a:r>
              <a:rPr lang="sr-Latn-CS" dirty="0" smtClean="0"/>
              <a:t>M</a:t>
            </a:r>
            <a:r>
              <a:rPr lang="sr-Latn-CS" dirty="0" smtClean="0">
                <a:solidFill>
                  <a:schemeClr val="tx2">
                    <a:lumMod val="25000"/>
                  </a:schemeClr>
                </a:solidFill>
              </a:rPr>
              <a:t>€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upravljačka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u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menadžmentu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Izgradnja</a:t>
            </a:r>
            <a:r>
              <a:rPr lang="en-US" dirty="0" smtClean="0"/>
              <a:t> </a:t>
            </a:r>
            <a:r>
              <a:rPr lang="sr-Latn-CS" dirty="0" smtClean="0"/>
              <a:t>unutrašnje</a:t>
            </a:r>
            <a:r>
              <a:rPr lang="en-US" dirty="0" smtClean="0"/>
              <a:t> </a:t>
            </a:r>
            <a:r>
              <a:rPr lang="en-US" dirty="0" err="1" smtClean="0"/>
              <a:t>infrastrukture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</a:rPr>
              <a:t>oko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 100</a:t>
            </a:r>
            <a:r>
              <a:rPr lang="sr-Latn-CS" dirty="0" smtClean="0">
                <a:solidFill>
                  <a:schemeClr val="tx2">
                    <a:lumMod val="25000"/>
                  </a:schemeClr>
                </a:solidFill>
              </a:rPr>
              <a:t> M€ 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dirty="0" err="1" smtClean="0"/>
              <a:t>Povezivanje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Italijom</a:t>
            </a:r>
            <a:r>
              <a:rPr lang="en-US" dirty="0" smtClean="0"/>
              <a:t> u </a:t>
            </a:r>
            <a:r>
              <a:rPr lang="en-US" dirty="0" err="1" smtClean="0"/>
              <a:t>infrastrukturnom</a:t>
            </a:r>
            <a:r>
              <a:rPr lang="en-US" dirty="0" smtClean="0"/>
              <a:t>, </a:t>
            </a:r>
            <a:r>
              <a:rPr lang="en-US" dirty="0" err="1" smtClean="0"/>
              <a:t>operativnom</a:t>
            </a:r>
            <a:r>
              <a:rPr lang="en-US" dirty="0" smtClean="0"/>
              <a:t>, </a:t>
            </a:r>
            <a:r>
              <a:rPr lang="en-US" dirty="0" err="1" smtClean="0"/>
              <a:t>eksploatacionom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tržišnom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27" descr="sm_map_adriati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9CDFF"/>
              </a:clrFrom>
              <a:clrTo>
                <a:srgbClr val="99C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8281" y="2168856"/>
            <a:ext cx="3264647" cy="3124200"/>
          </a:xfrm>
          <a:prstGeom prst="rect">
            <a:avLst/>
          </a:prstGeom>
          <a:noFill/>
          <a:ln w="0" cap="rnd">
            <a:solidFill>
              <a:schemeClr val="bg1"/>
            </a:solidFill>
            <a:prstDash val="sysDot"/>
            <a:miter lim="800000"/>
            <a:headEnd/>
            <a:tailEnd/>
          </a:ln>
        </p:spPr>
      </p:pic>
      <p:sp>
        <p:nvSpPr>
          <p:cNvPr id="6" name="Line 28"/>
          <p:cNvSpPr>
            <a:spLocks noChangeShapeType="1"/>
          </p:cNvSpPr>
          <p:nvPr/>
        </p:nvSpPr>
        <p:spPr bwMode="auto">
          <a:xfrm flipH="1">
            <a:off x="7262510" y="3781901"/>
            <a:ext cx="985554" cy="24503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Pregled poslovanja kompanije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198" y="1459200"/>
          <a:ext cx="4191001" cy="4732020"/>
        </p:xfrm>
        <a:graphic>
          <a:graphicData uri="http://schemas.openxmlformats.org/drawingml/2006/table">
            <a:tbl>
              <a:tblPr/>
              <a:tblGrid>
                <a:gridCol w="2286002"/>
                <a:gridCol w="762000"/>
                <a:gridCol w="535719"/>
                <a:gridCol w="607280"/>
              </a:tblGrid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P&amp;L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</a:tr>
              <a:tr h="334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€ mil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2009(9 mjeseci)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Plan 2011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Prihod od osnovne djelatnosti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Gubici u prenosnoj mreži</a:t>
                      </a: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Saldo prethodne godine</a:t>
                      </a: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Vanredni prihodi</a:t>
                      </a: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Ukupni prihodi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Trošak zarada i ostalih ličnih primanja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Trošak rezervnih djelova i materijala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0,6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Trošak usluga trećih lica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Ostali troškovi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Gubici u prenosnoj mreži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Ukupni troškovi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EBITDA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5,8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Margin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D&amp;A (Amortizacija)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5,9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EBIT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Margin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12%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Finansijski rashodi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EBT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3,0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Porezi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Neto finansijski rezultat</a:t>
                      </a: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99" marR="5629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31009" y="4495800"/>
          <a:ext cx="3460591" cy="1700022"/>
        </p:xfrm>
        <a:graphic>
          <a:graphicData uri="http://schemas.openxmlformats.org/drawingml/2006/table">
            <a:tbl>
              <a:tblPr/>
              <a:tblGrid>
                <a:gridCol w="3460591"/>
              </a:tblGrid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Legenda: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EBITDA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- Operativni cash flow (Dobit prije oporezivanja, </a:t>
                      </a:r>
                      <a:r>
                        <a:rPr lang="en-US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en-US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odbitka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kamata </a:t>
                      </a:r>
                      <a:r>
                        <a:rPr lang="en-US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amortizacije)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EBITDA Margin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% prihoda koji ide na troškove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EBIT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Operativni profit (Dobit prije oporezivanja i odbitka kamata)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EBIT Margin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-  % rast kompanije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EBT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- Dobit prije oporezivanja</a:t>
                      </a: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Perspektiva kompanije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Realizacijom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 err="1" smtClean="0"/>
              <a:t>stvoriće</a:t>
            </a:r>
            <a:r>
              <a:rPr lang="en-US" dirty="0" smtClean="0"/>
              <a:t> se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kvalitetnije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endParaRPr lang="en-US" dirty="0" smtClean="0"/>
          </a:p>
          <a:p>
            <a:r>
              <a:rPr lang="en-US" dirty="0" err="1" smtClean="0"/>
              <a:t>Uvećanje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a time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u </a:t>
            </a:r>
            <a:r>
              <a:rPr lang="en-US" dirty="0" err="1" smtClean="0"/>
              <a:t>narednom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Prenosni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CS" dirty="0" smtClean="0"/>
              <a:t> treba da postane regionalno</a:t>
            </a:r>
            <a:r>
              <a:rPr lang="en-US" dirty="0" smtClean="0"/>
              <a:t> </a:t>
            </a:r>
            <a:r>
              <a:rPr lang="en-US" dirty="0" err="1" smtClean="0"/>
              <a:t>elektroenergetsko</a:t>
            </a:r>
            <a:r>
              <a:rPr lang="en-US" dirty="0" smtClean="0"/>
              <a:t> </a:t>
            </a:r>
            <a:r>
              <a:rPr lang="en-US" dirty="0" err="1" smtClean="0"/>
              <a:t>čvorište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tranzitni</a:t>
            </a:r>
            <a:r>
              <a:rPr lang="sr-Latn-CS" dirty="0" smtClean="0"/>
              <a:t> put</a:t>
            </a:r>
            <a:r>
              <a:rPr lang="en-US" dirty="0" smtClean="0"/>
              <a:t> </a:t>
            </a:r>
            <a:r>
              <a:rPr lang="sr-Latn-CS" dirty="0" smtClean="0"/>
              <a:t>čime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bitan</a:t>
            </a:r>
            <a:r>
              <a:rPr lang="en-US" dirty="0" smtClean="0"/>
              <a:t> </a:t>
            </a:r>
            <a:r>
              <a:rPr lang="en-US" dirty="0" err="1" smtClean="0"/>
              <a:t>regionalni</a:t>
            </a:r>
            <a:r>
              <a:rPr lang="en-US" dirty="0" smtClean="0"/>
              <a:t> </a:t>
            </a:r>
            <a:r>
              <a:rPr lang="en-US" dirty="0" err="1" smtClean="0"/>
              <a:t>činilac</a:t>
            </a:r>
            <a:endParaRPr lang="sr-Latn-CS" dirty="0" smtClean="0"/>
          </a:p>
          <a:p>
            <a:r>
              <a:rPr lang="sr-Latn-CS" dirty="0" smtClean="0"/>
              <a:t>Razvoj TK biznisa</a:t>
            </a: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4191000"/>
            <a:ext cx="7086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400" b="1" i="0" u="none" strike="noStrike" kern="0" normalizeH="0" baseline="0" noProof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Hvala na pa</a:t>
            </a:r>
            <a:r>
              <a:rPr kumimoji="0" lang="sr-Latn-CS" sz="4400" b="1" i="0" u="none" strike="noStrike" kern="0" normalizeH="0" baseline="0" noProof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žnji</a:t>
            </a:r>
            <a:endParaRPr kumimoji="0" lang="en-US" sz="4400" b="1" i="0" u="none" strike="noStrike" kern="0" normalizeH="0" baseline="0" noProof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1" y="2438400"/>
            <a:ext cx="4076700" cy="178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Razlozi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odvajanje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EPCG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en-US" dirty="0"/>
              <a:t> EU </a:t>
            </a:r>
            <a:r>
              <a:rPr lang="en-US" dirty="0" smtClean="0"/>
              <a:t>5</a:t>
            </a:r>
            <a:r>
              <a:rPr lang="sr-Latn-CS" dirty="0" smtClean="0"/>
              <a:t>4</a:t>
            </a:r>
            <a:r>
              <a:rPr lang="en-US" dirty="0" smtClean="0"/>
              <a:t>/2003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direktive</a:t>
            </a:r>
            <a:r>
              <a:rPr lang="en-US" dirty="0"/>
              <a:t> 72/2009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 smtClean="0"/>
              <a:t>toku</a:t>
            </a:r>
            <a:endParaRPr lang="en-US" dirty="0"/>
          </a:p>
          <a:p>
            <a:r>
              <a:rPr lang="en-US" dirty="0" err="1" smtClean="0"/>
              <a:t>Ispunjavanje</a:t>
            </a:r>
            <a:r>
              <a:rPr lang="en-US" dirty="0" smtClean="0"/>
              <a:t> </a:t>
            </a:r>
            <a:r>
              <a:rPr lang="sr-Latn-CS" dirty="0" smtClean="0"/>
              <a:t>obaveza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sr-Latn-CS" dirty="0" smtClean="0"/>
              <a:t>S</a:t>
            </a:r>
            <a:r>
              <a:rPr lang="en-US" dirty="0" err="1" smtClean="0"/>
              <a:t>porazuma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energetske</a:t>
            </a:r>
            <a:r>
              <a:rPr lang="en-US" dirty="0"/>
              <a:t> </a:t>
            </a:r>
            <a:r>
              <a:rPr lang="en-US" dirty="0" err="1" smtClean="0"/>
              <a:t>zajednice</a:t>
            </a:r>
            <a:endParaRPr lang="en-US" dirty="0"/>
          </a:p>
          <a:p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u </a:t>
            </a:r>
            <a:r>
              <a:rPr lang="en-US" dirty="0" err="1"/>
              <a:t>Crnoj</a:t>
            </a:r>
            <a:r>
              <a:rPr lang="en-US" dirty="0"/>
              <a:t> </a:t>
            </a:r>
            <a:r>
              <a:rPr lang="en-US" dirty="0" err="1" smtClean="0"/>
              <a:t>Gori</a:t>
            </a:r>
            <a:endParaRPr lang="en-US" dirty="0"/>
          </a:p>
          <a:p>
            <a:r>
              <a:rPr lang="en-US" dirty="0" err="1" smtClean="0"/>
              <a:t>Obezbjeđivanje</a:t>
            </a:r>
            <a:r>
              <a:rPr lang="en-US" dirty="0" smtClean="0"/>
              <a:t> </a:t>
            </a:r>
            <a:r>
              <a:rPr lang="en-US" dirty="0" err="1"/>
              <a:t>nezavisnosti</a:t>
            </a:r>
            <a:r>
              <a:rPr lang="en-US" dirty="0"/>
              <a:t> OPS</a:t>
            </a:r>
            <a:r>
              <a:rPr lang="en-US" dirty="0" smtClean="0"/>
              <a:t>, a </a:t>
            </a:r>
            <a:r>
              <a:rPr lang="en-US" dirty="0"/>
              <a:t>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nediskriminatornog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prenosne</a:t>
            </a:r>
            <a:r>
              <a:rPr lang="en-US" dirty="0"/>
              <a:t> </a:t>
            </a:r>
            <a:r>
              <a:rPr lang="en-US" dirty="0" err="1" smtClean="0"/>
              <a:t>mre</a:t>
            </a:r>
            <a:r>
              <a:rPr lang="sr-Latn-CS" dirty="0" smtClean="0"/>
              <a:t>ž</a:t>
            </a:r>
            <a:r>
              <a:rPr lang="en-US" dirty="0" smtClean="0"/>
              <a:t>e</a:t>
            </a:r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 smtClean="0"/>
              <a:t>efikasnost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Način o</a:t>
            </a:r>
            <a:r>
              <a:rPr lang="en-US" smtClean="0"/>
              <a:t>dvajanj</a:t>
            </a:r>
            <a:r>
              <a:rPr lang="sr-Latn-CS" smtClean="0"/>
              <a:t>a</a:t>
            </a:r>
            <a:r>
              <a:rPr lang="en-US" smtClean="0"/>
              <a:t> od EPCG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Restruktuiranje</a:t>
            </a:r>
            <a:r>
              <a:rPr lang="en-US" dirty="0" smtClean="0"/>
              <a:t> EPCG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novog</a:t>
            </a:r>
            <a:r>
              <a:rPr lang="en-US" dirty="0" smtClean="0"/>
              <a:t> </a:t>
            </a:r>
            <a:r>
              <a:rPr lang="en-US" dirty="0" err="1" smtClean="0"/>
              <a:t>akcionarskog</a:t>
            </a:r>
            <a:r>
              <a:rPr lang="sr-Latn-CS" dirty="0" smtClean="0"/>
              <a:t> </a:t>
            </a:r>
            <a:r>
              <a:rPr lang="en-US" dirty="0" err="1" smtClean="0"/>
              <a:t>društva</a:t>
            </a:r>
            <a:r>
              <a:rPr lang="sr-Latn-CS" dirty="0" smtClean="0"/>
              <a:t> - 27.03.2009.g.</a:t>
            </a:r>
            <a:endParaRPr lang="en-US" dirty="0" smtClean="0"/>
          </a:p>
          <a:p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EPCG 113</a:t>
            </a:r>
            <a:r>
              <a:rPr lang="sr-Latn-CS" dirty="0" smtClean="0"/>
              <a:t> 887 961 </a:t>
            </a:r>
            <a:r>
              <a:rPr lang="en-US" dirty="0" err="1" smtClean="0"/>
              <a:t>nominalne</a:t>
            </a:r>
            <a:r>
              <a:rPr lang="sr-Latn-C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sz="2400" dirty="0" smtClean="0"/>
              <a:t>1,06</a:t>
            </a:r>
            <a:r>
              <a:rPr lang="sr-Latn-CS" sz="2400" dirty="0" smtClean="0"/>
              <a:t>11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>
                <a:solidFill>
                  <a:schemeClr val="tx2">
                    <a:lumMod val="25000"/>
                  </a:schemeClr>
                </a:solidFill>
              </a:rPr>
              <a:t>€</a:t>
            </a:r>
            <a:r>
              <a:rPr lang="sr-Latn-CS" sz="2400" dirty="0" smtClean="0"/>
              <a:t>  </a:t>
            </a:r>
            <a:r>
              <a:rPr lang="sr-Latn-CS" dirty="0" smtClean="0"/>
              <a:t>po </a:t>
            </a:r>
            <a:r>
              <a:rPr lang="en-US" dirty="0" err="1" smtClean="0"/>
              <a:t>akciji</a:t>
            </a:r>
            <a:endParaRPr lang="sr-Latn-CS" dirty="0" smtClean="0"/>
          </a:p>
          <a:p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FC </a:t>
            </a:r>
            <a:r>
              <a:rPr lang="sr-Latn-CS" dirty="0" smtClean="0"/>
              <a:t>P</a:t>
            </a:r>
            <a:r>
              <a:rPr lang="en-US" dirty="0" err="1" smtClean="0"/>
              <a:t>renos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novoformiranu</a:t>
            </a:r>
            <a:r>
              <a:rPr lang="en-US" dirty="0" smtClean="0"/>
              <a:t> </a:t>
            </a:r>
            <a:r>
              <a:rPr lang="en-US" dirty="0" err="1" smtClean="0"/>
              <a:t>kompaniju</a:t>
            </a:r>
            <a:endParaRPr lang="sr-Latn-CS" dirty="0" smtClean="0"/>
          </a:p>
          <a:p>
            <a:pPr lvl="0"/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 smtClean="0"/>
              <a:t>imena</a:t>
            </a:r>
            <a:r>
              <a:rPr lang="sr-Latn-CS" dirty="0" smtClean="0"/>
              <a:t> u Crnogorski elektroprenosni sistem AD Podgorica - 01.07.2010.g.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</a:t>
            </a:r>
            <a:r>
              <a:rPr lang="sr-Latn-CS" smtClean="0"/>
              <a:t>i</a:t>
            </a:r>
            <a:r>
              <a:rPr lang="en-US" smtClean="0"/>
              <a:t> </a:t>
            </a:r>
            <a:r>
              <a:rPr lang="sr-Latn-CS" smtClean="0"/>
              <a:t>poslovi </a:t>
            </a:r>
            <a:r>
              <a:rPr lang="en-US" smtClean="0"/>
              <a:t>u odnosu na FC Prenos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endParaRPr lang="en-US" dirty="0" smtClean="0"/>
          </a:p>
          <a:p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poslovi</a:t>
            </a:r>
            <a:endParaRPr lang="en-US" dirty="0" smtClean="0"/>
          </a:p>
          <a:p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, </a:t>
            </a:r>
            <a:r>
              <a:rPr lang="en-US" dirty="0" err="1" smtClean="0"/>
              <a:t>pravnih</a:t>
            </a:r>
            <a:r>
              <a:rPr lang="en-US" dirty="0" smtClean="0"/>
              <a:t>,</a:t>
            </a:r>
            <a:r>
              <a:rPr lang="sr-Latn-CS" dirty="0" smtClean="0"/>
              <a:t> IT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komercijalnih</a:t>
            </a:r>
            <a:r>
              <a:rPr lang="sr-Latn-C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obavljani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direkcije</a:t>
            </a:r>
            <a:r>
              <a:rPr lang="en-US" dirty="0" smtClean="0"/>
              <a:t> EPCG</a:t>
            </a:r>
          </a:p>
          <a:p>
            <a:r>
              <a:rPr lang="sr-Latn-CS" dirty="0" smtClean="0"/>
              <a:t>P</a:t>
            </a:r>
            <a:r>
              <a:rPr lang="en-US" dirty="0" err="1" smtClean="0"/>
              <a:t>oslovi</a:t>
            </a:r>
            <a:r>
              <a:rPr lang="en-US" dirty="0" smtClean="0"/>
              <a:t> </a:t>
            </a:r>
            <a:r>
              <a:rPr lang="en-US" dirty="0" err="1" smtClean="0"/>
              <a:t>vezani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sr-Latn-CS" dirty="0" smtClean="0"/>
              <a:t>O</a:t>
            </a:r>
            <a:r>
              <a:rPr lang="en-US" dirty="0" err="1" smtClean="0"/>
              <a:t>dbora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,</a:t>
            </a:r>
            <a:r>
              <a:rPr lang="sr-Latn-CS" dirty="0" smtClean="0"/>
              <a:t> S</a:t>
            </a:r>
            <a:r>
              <a:rPr lang="en-US" dirty="0" err="1" smtClean="0"/>
              <a:t>kupštine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organizovanja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Vlasnička struktura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990600" y="1524000"/>
            <a:ext cx="152400" cy="152400"/>
          </a:xfrm>
        </p:spPr>
        <p:txBody>
          <a:bodyPr>
            <a:normAutofit fontScale="25000" lnSpcReduction="20000"/>
          </a:bodyPr>
          <a:lstStyle/>
          <a:p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81200" y="1371600"/>
          <a:ext cx="5867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Organizaciona šema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7986" t="1389" r="7813" b="1389"/>
          <a:stretch>
            <a:fillRect/>
          </a:stretch>
        </p:blipFill>
        <p:spPr bwMode="auto">
          <a:xfrm>
            <a:off x="1764574" y="1447800"/>
            <a:ext cx="6693626" cy="483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Normativno zaokruživanje kompanije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Poslovnik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endParaRPr lang="en-US" dirty="0"/>
          </a:p>
          <a:p>
            <a:r>
              <a:rPr lang="en-US" dirty="0" err="1" smtClean="0"/>
              <a:t>Pravilnici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 u </a:t>
            </a:r>
            <a:r>
              <a:rPr lang="en-US" dirty="0" smtClean="0"/>
              <a:t>EPCG</a:t>
            </a:r>
            <a:endParaRPr lang="en-US" dirty="0"/>
          </a:p>
          <a:p>
            <a:r>
              <a:rPr lang="en-US" dirty="0" smtClean="0"/>
              <a:t>Novi </a:t>
            </a:r>
            <a:r>
              <a:rPr lang="en-US" dirty="0" err="1" smtClean="0"/>
              <a:t>pravilnici</a:t>
            </a:r>
            <a:r>
              <a:rPr lang="sr-Latn-CS" dirty="0" smtClean="0"/>
              <a:t> </a:t>
            </a:r>
            <a:endParaRPr lang="en-US" dirty="0"/>
          </a:p>
          <a:p>
            <a:r>
              <a:rPr lang="en-US" dirty="0" err="1" smtClean="0"/>
              <a:t>Kolektivni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endParaRPr lang="en-US" dirty="0"/>
          </a:p>
          <a:p>
            <a:r>
              <a:rPr lang="en-US" dirty="0" err="1" smtClean="0"/>
              <a:t>Pravilnik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rješavanj</a:t>
            </a:r>
            <a:r>
              <a:rPr lang="sr-Latn-CS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stambenih</a:t>
            </a:r>
            <a:r>
              <a:rPr lang="en-US" dirty="0"/>
              <a:t> </a:t>
            </a:r>
            <a:r>
              <a:rPr lang="en-US" dirty="0" err="1" smtClean="0"/>
              <a:t>potreba</a:t>
            </a:r>
            <a:r>
              <a:rPr lang="sr-Latn-CS" dirty="0" smtClean="0"/>
              <a:t> zaposlenih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Razr</a:t>
            </a:r>
            <a:r>
              <a:rPr lang="sr-Latn-CS" dirty="0" smtClean="0"/>
              <a:t>j</a:t>
            </a:r>
            <a:r>
              <a:rPr lang="en-US" dirty="0" err="1" smtClean="0"/>
              <a:t>ešavanje</a:t>
            </a:r>
            <a:r>
              <a:rPr lang="en-US" dirty="0" smtClean="0"/>
              <a:t> </a:t>
            </a:r>
            <a:r>
              <a:rPr lang="en-US" dirty="0" err="1" smtClean="0"/>
              <a:t>preostalih</a:t>
            </a:r>
            <a:r>
              <a:rPr lang="en-US" dirty="0" smtClean="0"/>
              <a:t> </a:t>
            </a:r>
            <a:r>
              <a:rPr lang="en-US" dirty="0" err="1" smtClean="0"/>
              <a:t>otvorenih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EPCG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tačaka</a:t>
            </a:r>
            <a:r>
              <a:rPr lang="en-US" dirty="0" smtClean="0"/>
              <a:t> </a:t>
            </a:r>
            <a:r>
              <a:rPr lang="en-US" dirty="0" err="1" smtClean="0"/>
              <a:t>priključenja</a:t>
            </a:r>
            <a:r>
              <a:rPr lang="sr-Latn-CS" dirty="0" smtClean="0"/>
              <a:t> na prenosnu mrežu</a:t>
            </a:r>
            <a:r>
              <a:rPr lang="en-US" dirty="0" smtClean="0"/>
              <a:t> </a:t>
            </a:r>
            <a:r>
              <a:rPr lang="en-US" dirty="0" err="1" smtClean="0"/>
              <a:t>proizvodnih</a:t>
            </a:r>
            <a:r>
              <a:rPr lang="en-US" dirty="0" smtClean="0"/>
              <a:t> </a:t>
            </a:r>
            <a:r>
              <a:rPr lang="en-US" dirty="0" err="1" smtClean="0"/>
              <a:t>objekata</a:t>
            </a:r>
            <a:r>
              <a:rPr lang="sr-Latn-CS" dirty="0" smtClean="0"/>
              <a:t> i ODSa</a:t>
            </a:r>
            <a:endParaRPr lang="en-US" dirty="0" smtClean="0"/>
          </a:p>
          <a:p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EIB </a:t>
            </a:r>
            <a:r>
              <a:rPr lang="en-US" dirty="0" err="1" smtClean="0"/>
              <a:t>kreditu</a:t>
            </a:r>
            <a:endParaRPr lang="en-US" dirty="0" smtClean="0"/>
          </a:p>
          <a:p>
            <a:r>
              <a:rPr lang="en-US" dirty="0" err="1" smtClean="0"/>
              <a:t>Fizičko</a:t>
            </a:r>
            <a:r>
              <a:rPr lang="en-US" dirty="0" smtClean="0"/>
              <a:t> </a:t>
            </a:r>
            <a:r>
              <a:rPr lang="en-US" dirty="0" err="1" smtClean="0"/>
              <a:t>razgraničenje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zajedničkim</a:t>
            </a:r>
            <a:r>
              <a:rPr lang="en-US" dirty="0" smtClean="0"/>
              <a:t> </a:t>
            </a:r>
            <a:r>
              <a:rPr lang="en-US" dirty="0" err="1" smtClean="0"/>
              <a:t>objektima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upisa</a:t>
            </a:r>
            <a:r>
              <a:rPr lang="sr-Latn-CS" dirty="0" smtClean="0"/>
              <a:t> prava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u </a:t>
            </a:r>
            <a:r>
              <a:rPr lang="en-US" dirty="0" err="1" smtClean="0"/>
              <a:t>katastru</a:t>
            </a:r>
            <a:endParaRPr lang="en-US" dirty="0" smtClean="0"/>
          </a:p>
          <a:p>
            <a:r>
              <a:rPr lang="en-US" dirty="0" err="1" smtClean="0"/>
              <a:t>Ugovori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ustupanja</a:t>
            </a:r>
            <a:r>
              <a:rPr lang="en-US" dirty="0" smtClean="0"/>
              <a:t> </a:t>
            </a:r>
            <a:r>
              <a:rPr lang="en-US" dirty="0" err="1" smtClean="0"/>
              <a:t>zemljišta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građenja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pojedinim</a:t>
            </a:r>
            <a:r>
              <a:rPr lang="en-US" dirty="0" smtClean="0"/>
              <a:t> </a:t>
            </a:r>
            <a:r>
              <a:rPr lang="en-US" dirty="0" err="1" smtClean="0"/>
              <a:t>lokacijama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Novi </a:t>
            </a:r>
            <a:r>
              <a:rPr lang="sr-Latn-CS" smtClean="0"/>
              <a:t>Z</a:t>
            </a:r>
            <a:r>
              <a:rPr lang="en-US" smtClean="0"/>
              <a:t>akon o energetici </a:t>
            </a:r>
            <a:r>
              <a:rPr lang="sr-Latn-CS" smtClean="0"/>
              <a:t>(maj 2010. godine)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/>
              <a:t>P</a:t>
            </a:r>
            <a:r>
              <a:rPr lang="en-US" dirty="0" err="1" smtClean="0"/>
              <a:t>renos</a:t>
            </a:r>
            <a:r>
              <a:rPr lang="en-US" dirty="0" smtClean="0"/>
              <a:t> </a:t>
            </a:r>
            <a:r>
              <a:rPr lang="en-US" dirty="0" err="1" smtClean="0"/>
              <a:t>električne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sr-Latn-CS" dirty="0" smtClean="0"/>
              <a:t>d</a:t>
            </a:r>
            <a:r>
              <a:rPr lang="en-US" dirty="0" err="1" smtClean="0"/>
              <a:t>efinisan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sr-Latn-C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endParaRPr lang="en-US" dirty="0" smtClean="0"/>
          </a:p>
          <a:p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 smtClean="0"/>
              <a:t>prenosna</a:t>
            </a:r>
            <a:r>
              <a:rPr lang="en-US" dirty="0" smtClean="0"/>
              <a:t> </a:t>
            </a:r>
            <a:r>
              <a:rPr lang="en-US" dirty="0" err="1" smtClean="0"/>
              <a:t>mreža</a:t>
            </a:r>
            <a:endParaRPr lang="en-US" dirty="0" smtClean="0"/>
          </a:p>
          <a:p>
            <a:r>
              <a:rPr lang="en-US" dirty="0" err="1" smtClean="0"/>
              <a:t>Definisane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sr-Latn-CS" dirty="0" smtClean="0"/>
              <a:t>OPS</a:t>
            </a:r>
            <a:r>
              <a:rPr lang="en-US" dirty="0" smtClean="0"/>
              <a:t>-a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održavanja</a:t>
            </a:r>
            <a:r>
              <a:rPr lang="en-US" dirty="0" smtClean="0"/>
              <a:t> </a:t>
            </a:r>
            <a:r>
              <a:rPr lang="en-US" dirty="0" err="1" smtClean="0"/>
              <a:t>prenosne</a:t>
            </a:r>
            <a:r>
              <a:rPr lang="en-US" dirty="0" smtClean="0"/>
              <a:t> </a:t>
            </a:r>
            <a:r>
              <a:rPr lang="en-US" dirty="0" err="1" smtClean="0"/>
              <a:t>mreže</a:t>
            </a:r>
            <a:endParaRPr lang="en-US" dirty="0" smtClean="0"/>
          </a:p>
          <a:p>
            <a:r>
              <a:rPr lang="en-US" dirty="0" err="1" smtClean="0"/>
              <a:t>Prelazak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licencu</a:t>
            </a:r>
            <a:r>
              <a:rPr lang="en-US" dirty="0" smtClean="0"/>
              <a:t> </a:t>
            </a:r>
            <a:r>
              <a:rPr lang="en-US" dirty="0" err="1" smtClean="0"/>
              <a:t>umjesto</a:t>
            </a:r>
            <a:r>
              <a:rPr lang="en-US" dirty="0" smtClean="0"/>
              <a:t> </a:t>
            </a:r>
            <a:r>
              <a:rPr lang="en-US" dirty="0" err="1" smtClean="0"/>
              <a:t>dosadašnje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endParaRPr lang="en-US" dirty="0" smtClean="0"/>
          </a:p>
          <a:p>
            <a:r>
              <a:rPr lang="en-US" dirty="0" err="1" smtClean="0"/>
              <a:t>Definisane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OPS-a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izrade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regulative</a:t>
            </a:r>
          </a:p>
          <a:p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CS" dirty="0" smtClean="0"/>
              <a:t>preuzimanje</a:t>
            </a:r>
            <a:r>
              <a:rPr lang="en-US" dirty="0" smtClean="0"/>
              <a:t> </a:t>
            </a:r>
            <a:r>
              <a:rPr lang="en-US" dirty="0" err="1" smtClean="0"/>
              <a:t>objekata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prenosne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izgradili</a:t>
            </a:r>
            <a:r>
              <a:rPr lang="sr-Latn-C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sr-Latn-CS" dirty="0" smtClean="0"/>
              <a:t> prenosne mreže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Definisan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određivanja</a:t>
            </a:r>
            <a:r>
              <a:rPr lang="en-US" dirty="0" smtClean="0"/>
              <a:t> </a:t>
            </a:r>
            <a:r>
              <a:rPr lang="en-US" dirty="0" err="1" smtClean="0"/>
              <a:t>tarifa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prenosne</a:t>
            </a:r>
            <a:r>
              <a:rPr lang="en-US" dirty="0" smtClean="0"/>
              <a:t> </a:t>
            </a:r>
            <a:r>
              <a:rPr lang="en-US" dirty="0" err="1" smtClean="0"/>
              <a:t>mreže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gel design template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802</Words>
  <Application>Microsoft Office PowerPoint</Application>
  <PresentationFormat>On-screen Show (4:3)</PresentationFormat>
  <Paragraphs>200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 gel design template</vt:lpstr>
      <vt:lpstr>Crnogorski elektroprenosni sistem od osnivanja do danas</vt:lpstr>
      <vt:lpstr>Razlozi za odvajanje od EPCG</vt:lpstr>
      <vt:lpstr>Način odvajanja od EPCG</vt:lpstr>
      <vt:lpstr>Novi poslovi u odnosu na FC Prenos</vt:lpstr>
      <vt:lpstr>Vlasnička struktura</vt:lpstr>
      <vt:lpstr>Organizaciona šema</vt:lpstr>
      <vt:lpstr>Normativno zaokruživanje kompanije</vt:lpstr>
      <vt:lpstr>Razrješavanje preostalih otvorenih pitanja sa EPCG</vt:lpstr>
      <vt:lpstr>Novi Zakon o energetici (maj 2010. godine)</vt:lpstr>
      <vt:lpstr>Regulatorni okvir i tarifna politika</vt:lpstr>
      <vt:lpstr>Market operator</vt:lpstr>
      <vt:lpstr>Novi prenosni objekti</vt:lpstr>
      <vt:lpstr>Razvojno investicioni planovi</vt:lpstr>
      <vt:lpstr>Strateško partnerstvo i projekat podvodnog kabla</vt:lpstr>
      <vt:lpstr>Pregled poslovanja kompanije</vt:lpstr>
      <vt:lpstr>Perspektiva kompanije</vt:lpstr>
      <vt:lpstr>Slide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CGES AD</dc:title>
  <dc:subject/>
  <dc:creator>Lakovic Milan ~ Nono</dc:creator>
  <cp:keywords/>
  <dc:description/>
  <cp:lastModifiedBy>dragan.laketic</cp:lastModifiedBy>
  <cp:revision>104</cp:revision>
  <dcterms:created xsi:type="dcterms:W3CDTF">2009-09-04T06:08:37Z</dcterms:created>
  <dcterms:modified xsi:type="dcterms:W3CDTF">2011-05-09T13:44:14Z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