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1A2065-1565-4E56-A32A-D12A58501A10}" type="datetimeFigureOut">
              <a:rPr lang="en-US" smtClean="0"/>
              <a:t>5/15/2011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536488-66D6-422B-8FD4-BB7A90AB6D6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90600"/>
            <a:ext cx="8458200" cy="2438400"/>
          </a:xfrm>
        </p:spPr>
        <p:txBody>
          <a:bodyPr>
            <a:normAutofit/>
          </a:bodyPr>
          <a:lstStyle/>
          <a:p>
            <a:pPr algn="ctr"/>
            <a:r>
              <a:rPr lang="sr-Latn-CS" sz="3200" dirty="0">
                <a:effectLst/>
                <a:latin typeface="Arial" pitchFamily="34" charset="0"/>
                <a:cs typeface="Arial" pitchFamily="34" charset="0"/>
              </a:rPr>
              <a:t>WEB REŠENJE PRISTUPA SISTEMU ZA AUTOMATSKO OČITAVANJE BROJILA U NDC-U ZA POTREBE DRUGIH ELEKTROENERGETSKIH SUBJEKATA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4953000"/>
            <a:ext cx="5416296" cy="1676400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Ivica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ME" sz="2400" b="1" dirty="0" smtClean="0">
                <a:latin typeface="Arial" pitchFamily="34" charset="0"/>
                <a:cs typeface="Arial" pitchFamily="34" charset="0"/>
              </a:rPr>
              <a:t>Žugić, dipl.el.ing.</a:t>
            </a:r>
          </a:p>
          <a:p>
            <a:r>
              <a:rPr lang="sr-Latn-ME" sz="2400" b="1" dirty="0" smtClean="0">
                <a:latin typeface="Arial" pitchFamily="34" charset="0"/>
                <a:cs typeface="Arial" pitchFamily="34" charset="0"/>
              </a:rPr>
              <a:t>Olga Grbović, dipl.el.ing</a:t>
            </a:r>
          </a:p>
          <a:p>
            <a:r>
              <a:rPr lang="sr-Latn-ME" sz="2400" b="1" dirty="0" smtClean="0">
                <a:latin typeface="Arial" pitchFamily="34" charset="0"/>
                <a:cs typeface="Arial" pitchFamily="34" charset="0"/>
              </a:rPr>
              <a:t>Crnogorski elektroprenosni sistem</a:t>
            </a:r>
            <a:endParaRPr lang="sr-Latn-ME" sz="2400" b="1" dirty="0">
              <a:latin typeface="Arial" pitchFamily="34" charset="0"/>
              <a:cs typeface="Arial" pitchFamily="34" charset="0"/>
            </a:endParaRPr>
          </a:p>
          <a:p>
            <a:endParaRPr lang="sr-Latn-ME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735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2362200"/>
          </a:xfrm>
        </p:spPr>
        <p:txBody>
          <a:bodyPr/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AMR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err="1">
                <a:latin typeface="Arial" pitchFamily="34" charset="0"/>
                <a:cs typeface="Arial" pitchFamily="34" charset="0"/>
              </a:rPr>
              <a:t>eng.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 Automated meter reading)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sistem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je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skup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mjerne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komunikacione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računarske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opreme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softvera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koji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omogućava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mjerenje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parametara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isporučene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primljene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električne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energije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zatim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prenos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postignutih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mjerenja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udaljenoj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lokaciji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njihovo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skladištenje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jedinstvenu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bazu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podataka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obradu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tih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informacija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ME" sz="2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00400"/>
            <a:ext cx="68580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390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229600" cy="4389120"/>
          </a:xfrm>
        </p:spPr>
        <p:txBody>
          <a:bodyPr/>
          <a:lstStyle/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78 brojila, komunikacione linije, 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akvizici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ne </a:t>
            </a:r>
            <a:r>
              <a:rPr lang="sr-Latn-ME" sz="2400" dirty="0">
                <a:latin typeface="Arial" pitchFamily="34" charset="0"/>
                <a:cs typeface="Arial" pitchFamily="34" charset="0"/>
              </a:rPr>
              <a:t>stanice i centralni server sa bazom podataka.</a:t>
            </a:r>
          </a:p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optičke veze, dial-up, GSM,  radio-relejne veze, kombinacija radio-relejne i optičke veze.</a:t>
            </a:r>
          </a:p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automatsko i ručno 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očitavanje, direktno prebacivanje podataka.</a:t>
            </a:r>
          </a:p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skladištenje podataka, izrada mjesečnih i izvještaja za duže periode.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sr-Latn-ME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7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474720"/>
          </a:xfrm>
        </p:spPr>
        <p:txBody>
          <a:bodyPr/>
          <a:lstStyle/>
          <a:p>
            <a:r>
              <a:rPr lang="sr-Latn-ME" sz="2400" dirty="0" err="1">
                <a:latin typeface="Arial" pitchFamily="34" charset="0"/>
                <a:cs typeface="Arial" pitchFamily="34" charset="0"/>
              </a:rPr>
              <a:t>r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eplikacije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pos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oje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će baze podataka sa glavnog servera AMR sistema na web serveru u DMZ-u.</a:t>
            </a:r>
          </a:p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d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ostupnost podataka korisnicima  na udaljenim lokacijama  pri čemu nije ugrožena sigurnost interne mreže.</a:t>
            </a:r>
          </a:p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ovećana skalabilnost i pouzdanost sistema.</a:t>
            </a:r>
          </a:p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roces replikacije je asihron ( nije potrebna stalna veza izmedju glavnog i pomoćnih servera ).</a:t>
            </a:r>
          </a:p>
          <a:p>
            <a:endParaRPr lang="sr-Latn-ME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3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2484120"/>
          </a:xfrm>
        </p:spPr>
        <p:txBody>
          <a:bodyPr>
            <a:normAutofit/>
          </a:bodyPr>
          <a:lstStyle/>
          <a:p>
            <a:r>
              <a:rPr lang="sr-Latn-ME" sz="2400" dirty="0" smtClean="0">
                <a:latin typeface="Arial" pitchFamily="34" charset="0"/>
                <a:cs typeface="Arial" pitchFamily="34" charset="0"/>
              </a:rPr>
              <a:t>DMZ ( demilitarizovana  zona ) – omogućava pristup serveru korisnicima iz lokalne mreže kao i korisnicima sa interneta.</a:t>
            </a:r>
          </a:p>
          <a:p>
            <a:r>
              <a:rPr lang="en-US" sz="2400" dirty="0" err="1">
                <a:latin typeface="Arial" pitchFamily="34" charset="0"/>
                <a:cs typeface="Arial" pitchFamily="34" charset="0"/>
              </a:rPr>
              <a:t>kombinacija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softverskog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hardverskog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firewall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rešenja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(Microsoft ISA Server i Symantec Gateway 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security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320 MN –SGS ). </a:t>
            </a:r>
            <a:endParaRPr lang="sr-Latn-ME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9000"/>
            <a:ext cx="74676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38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ME" sz="2400" dirty="0" smtClean="0">
                <a:latin typeface="Arial" pitchFamily="34" charset="0"/>
                <a:cs typeface="Arial" pitchFamily="34" charset="0"/>
              </a:rPr>
              <a:t>na SGS – u je otvoren port TCP 443 ( ssl enkriptovani saobraćaj od klijenta na internetu prema web serveru u DMZ – u ).</a:t>
            </a:r>
          </a:p>
          <a:p>
            <a:r>
              <a:rPr lang="sr-Latn-ME" sz="2400" dirty="0" smtClean="0">
                <a:latin typeface="Arial" pitchFamily="34" charset="0"/>
                <a:cs typeface="Arial" pitchFamily="34" charset="0"/>
              </a:rPr>
              <a:t>Certificate  Authority (CA) generiše digitalne sertifikate koji povezuju javni ključ sa identitetom.</a:t>
            </a:r>
          </a:p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simetričan metod enkripcije.</a:t>
            </a:r>
          </a:p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utentikacija klijenata u samoj aplikaciji na web serveru.</a:t>
            </a:r>
          </a:p>
          <a:p>
            <a:r>
              <a:rPr lang="sr-Latn-ME" sz="2400" dirty="0">
                <a:latin typeface="Arial" pitchFamily="34" charset="0"/>
                <a:cs typeface="Arial" pitchFamily="34" charset="0"/>
              </a:rPr>
              <a:t>s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egmentacijom sistema postignut dodatni nivo sigurnosti ( softverski firewall ).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56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sr-Latn-ME" sz="2800" dirty="0" smtClean="0">
                <a:latin typeface="Arial" pitchFamily="34" charset="0"/>
                <a:cs typeface="Arial" pitchFamily="34" charset="0"/>
              </a:rPr>
              <a:t>Zaključak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AMR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sistemi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donose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olakšano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prikupljanje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podataka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povećanu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tačnost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bolju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osnovu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za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izradu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analiza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jednostavnu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pretragu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proračun</a:t>
            </a:r>
            <a:r>
              <a:rPr lang="sr-Latn-ME" sz="2400" dirty="0" smtClean="0">
                <a:latin typeface="Arial" pitchFamily="34" charset="0"/>
                <a:cs typeface="Arial" pitchFamily="34" charset="0"/>
              </a:rPr>
              <a:t>e.</a:t>
            </a:r>
          </a:p>
          <a:p>
            <a:r>
              <a:rPr lang="sr-Latn-CS" sz="2400" dirty="0">
                <a:latin typeface="Arial" pitchFamily="34" charset="0"/>
                <a:cs typeface="Arial" pitchFamily="34" charset="0"/>
              </a:rPr>
              <a:t>na pouzdan i efikasan način je omogućeno da i operator prenosne mreže i drugi elektroenergetski subjekti budu precizno i brzo obavješteni o isporučenoj električnoj energiji u čvorovima od 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interesa.</a:t>
            </a:r>
          </a:p>
          <a:p>
            <a:r>
              <a:rPr lang="sr-Latn-CS" sz="2400" dirty="0">
                <a:latin typeface="Arial" pitchFamily="34" charset="0"/>
                <a:cs typeface="Arial" pitchFamily="34" charset="0"/>
              </a:rPr>
              <a:t>dostupne su im i informacije o kvalitetu isporučene ili primljene električne 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energije.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994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sz="2800" dirty="0">
                <a:latin typeface="Arial" pitchFamily="34" charset="0"/>
                <a:cs typeface="Arial" pitchFamily="34" charset="0"/>
              </a:rPr>
              <a:t>HVALA NA PAŽNJI 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ME" dirty="0" smtClean="0">
                <a:latin typeface="Arial" pitchFamily="34" charset="0"/>
                <a:cs typeface="Arial" pitchFamily="34" charset="0"/>
              </a:rPr>
              <a:t>Pitanja :</a:t>
            </a:r>
          </a:p>
          <a:p>
            <a:endParaRPr lang="sr-Latn-ME" dirty="0">
              <a:latin typeface="Arial" pitchFamily="34" charset="0"/>
              <a:cs typeface="Arial" pitchFamily="34" charset="0"/>
            </a:endParaRPr>
          </a:p>
          <a:p>
            <a:r>
              <a:rPr lang="vi-VN" i="1" dirty="0">
                <a:latin typeface="Arial" pitchFamily="34" charset="0"/>
                <a:cs typeface="Arial" pitchFamily="34" charset="0"/>
              </a:rPr>
              <a:t>1. Koliki je trenutni broj istovremeno prijavljenih klijenata na web server sa replikacijom baze podataka AMR sistema i kolika je pouzdanost sistema (na osnovu dosadašnje statistike</a:t>
            </a:r>
            <a:r>
              <a:rPr lang="vi-VN" i="1" dirty="0" smtClean="0">
                <a:latin typeface="Arial" pitchFamily="34" charset="0"/>
                <a:cs typeface="Arial" pitchFamily="34" charset="0"/>
              </a:rPr>
              <a:t>)?</a:t>
            </a:r>
            <a:endParaRPr lang="sr-Latn-ME" i="1" dirty="0" smtClean="0">
              <a:latin typeface="Arial" pitchFamily="34" charset="0"/>
              <a:cs typeface="Arial" pitchFamily="34" charset="0"/>
            </a:endParaRPr>
          </a:p>
          <a:p>
            <a:r>
              <a:rPr lang="vi-VN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vi-VN" i="1" dirty="0">
                <a:latin typeface="Arial" pitchFamily="34" charset="0"/>
                <a:cs typeface="Arial" pitchFamily="34" charset="0"/>
              </a:rPr>
              <a:t>. Na koliko se procjenjuje vrijeme potrebno za zamjenu AMR servisa sa replikom (web serverom) u slučaju neraspoloživosti prvog? </a:t>
            </a:r>
            <a:endParaRPr lang="sr-Latn-ME" i="1" dirty="0" smtClean="0">
              <a:latin typeface="Arial" pitchFamily="34" charset="0"/>
              <a:cs typeface="Arial" pitchFamily="34" charset="0"/>
            </a:endParaRPr>
          </a:p>
          <a:p>
            <a:r>
              <a:rPr lang="vi-VN" i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vi-VN" i="1" dirty="0">
                <a:latin typeface="Arial" pitchFamily="34" charset="0"/>
                <a:cs typeface="Arial" pitchFamily="34" charset="0"/>
              </a:rPr>
              <a:t>. Da li je razmatrana </a:t>
            </a:r>
            <a:r>
              <a:rPr lang="vi-VN" i="1" dirty="0" smtClean="0">
                <a:latin typeface="Arial" pitchFamily="34" charset="0"/>
                <a:cs typeface="Arial" pitchFamily="34" charset="0"/>
              </a:rPr>
              <a:t>mogu</a:t>
            </a:r>
            <a:r>
              <a:rPr lang="sr-Latn-ME" i="1" dirty="0">
                <a:latin typeface="Arial" pitchFamily="34" charset="0"/>
                <a:cs typeface="Arial" pitchFamily="34" charset="0"/>
              </a:rPr>
              <a:t>ć</a:t>
            </a:r>
            <a:r>
              <a:rPr lang="vi-VN" i="1" dirty="0" smtClean="0">
                <a:latin typeface="Arial" pitchFamily="34" charset="0"/>
                <a:cs typeface="Arial" pitchFamily="34" charset="0"/>
              </a:rPr>
              <a:t>nost </a:t>
            </a:r>
            <a:r>
              <a:rPr lang="vi-VN" i="1" dirty="0">
                <a:latin typeface="Arial" pitchFamily="34" charset="0"/>
                <a:cs typeface="Arial" pitchFamily="34" charset="0"/>
              </a:rPr>
              <a:t>drugačijeg obezbjeđivanja sigurnog pristupa sistemu (a ne seftifikata)?</a:t>
            </a:r>
            <a:endParaRPr lang="sr-Latn-ME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66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366</TotalTime>
  <Words>426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WEB REŠENJE PRISTUPA SISTEMU ZA AUTOMATSKO OČITAVANJE BROJILA U NDC-U ZA POTREBE DRUGIH ELEKTROENERGETSKIH SUBJEKATA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Zaključak</vt:lpstr>
      <vt:lpstr>HVALA NA PAŽNJI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IVICA</dc:creator>
  <cp:lastModifiedBy>IVICA</cp:lastModifiedBy>
  <cp:revision>36</cp:revision>
  <dcterms:created xsi:type="dcterms:W3CDTF">2011-05-15T11:41:21Z</dcterms:created>
  <dcterms:modified xsi:type="dcterms:W3CDTF">2011-05-15T19:31:21Z</dcterms:modified>
</cp:coreProperties>
</file>