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64" r:id="rId5"/>
    <p:sldId id="260" r:id="rId6"/>
    <p:sldId id="265" r:id="rId7"/>
    <p:sldId id="266" r:id="rId8"/>
    <p:sldId id="268" r:id="rId9"/>
    <p:sldId id="267" r:id="rId10"/>
    <p:sldId id="261" r:id="rId11"/>
    <p:sldId id="262" r:id="rId12"/>
    <p:sldId id="263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marker>
            <c:symbol val="none"/>
          </c:marker>
          <c:xVal>
            <c:numRef>
              <c:f>Sheet1!$A$2:$A$58</c:f>
              <c:numCache>
                <c:formatCode>h:mm</c:formatCode>
                <c:ptCount val="57"/>
                <c:pt idx="0">
                  <c:v>0.21319444444444444</c:v>
                </c:pt>
                <c:pt idx="1">
                  <c:v>0.22361111111111109</c:v>
                </c:pt>
                <c:pt idx="2">
                  <c:v>0.23402777777777781</c:v>
                </c:pt>
                <c:pt idx="3">
                  <c:v>0.24444444444444446</c:v>
                </c:pt>
                <c:pt idx="4">
                  <c:v>0.25486111111111109</c:v>
                </c:pt>
                <c:pt idx="5">
                  <c:v>0.26527777777777778</c:v>
                </c:pt>
                <c:pt idx="6">
                  <c:v>0.27569444444444446</c:v>
                </c:pt>
                <c:pt idx="7">
                  <c:v>0.28611111111111115</c:v>
                </c:pt>
                <c:pt idx="8">
                  <c:v>0.29652777777777778</c:v>
                </c:pt>
                <c:pt idx="9">
                  <c:v>0.30694444444444441</c:v>
                </c:pt>
                <c:pt idx="10">
                  <c:v>0.31736111111111115</c:v>
                </c:pt>
                <c:pt idx="11">
                  <c:v>0.32777777777777778</c:v>
                </c:pt>
                <c:pt idx="12">
                  <c:v>0.33819444444444446</c:v>
                </c:pt>
                <c:pt idx="13">
                  <c:v>0.34861111111111115</c:v>
                </c:pt>
                <c:pt idx="14">
                  <c:v>0.35902777777777778</c:v>
                </c:pt>
                <c:pt idx="15">
                  <c:v>0.36944444444444446</c:v>
                </c:pt>
                <c:pt idx="16">
                  <c:v>0.37986111111111115</c:v>
                </c:pt>
                <c:pt idx="17">
                  <c:v>0.39027777777777778</c:v>
                </c:pt>
                <c:pt idx="18">
                  <c:v>0.40069444444444446</c:v>
                </c:pt>
                <c:pt idx="19">
                  <c:v>0.41111111111111115</c:v>
                </c:pt>
                <c:pt idx="20">
                  <c:v>0.42152777777777778</c:v>
                </c:pt>
                <c:pt idx="21">
                  <c:v>0.43194444444444446</c:v>
                </c:pt>
                <c:pt idx="22">
                  <c:v>0.44236111111111115</c:v>
                </c:pt>
                <c:pt idx="23">
                  <c:v>0.45277777777777778</c:v>
                </c:pt>
                <c:pt idx="24">
                  <c:v>0.46319444444444446</c:v>
                </c:pt>
                <c:pt idx="25">
                  <c:v>0.47361111111111115</c:v>
                </c:pt>
                <c:pt idx="26">
                  <c:v>0.48402777777777778</c:v>
                </c:pt>
                <c:pt idx="27">
                  <c:v>0.49444444444444446</c:v>
                </c:pt>
                <c:pt idx="28">
                  <c:v>0.50486111111111109</c:v>
                </c:pt>
                <c:pt idx="29">
                  <c:v>0.51527777777777783</c:v>
                </c:pt>
                <c:pt idx="30">
                  <c:v>0.52569444444444446</c:v>
                </c:pt>
                <c:pt idx="31">
                  <c:v>0.53611111111111109</c:v>
                </c:pt>
                <c:pt idx="32">
                  <c:v>0.54652777777777783</c:v>
                </c:pt>
                <c:pt idx="33">
                  <c:v>0.55694444444444446</c:v>
                </c:pt>
                <c:pt idx="34">
                  <c:v>0.56736111111111109</c:v>
                </c:pt>
                <c:pt idx="35">
                  <c:v>0.57777777777777783</c:v>
                </c:pt>
                <c:pt idx="36">
                  <c:v>0.58819444444444446</c:v>
                </c:pt>
                <c:pt idx="37">
                  <c:v>0.59861111111111109</c:v>
                </c:pt>
                <c:pt idx="38">
                  <c:v>0.60902777777777783</c:v>
                </c:pt>
                <c:pt idx="39">
                  <c:v>0.61944444444444446</c:v>
                </c:pt>
                <c:pt idx="40">
                  <c:v>0.62986111111111109</c:v>
                </c:pt>
                <c:pt idx="41">
                  <c:v>0.64027777777777783</c:v>
                </c:pt>
                <c:pt idx="42">
                  <c:v>0.65069444444444446</c:v>
                </c:pt>
                <c:pt idx="43">
                  <c:v>0.66111111111111109</c:v>
                </c:pt>
                <c:pt idx="44">
                  <c:v>0.67152777777777783</c:v>
                </c:pt>
                <c:pt idx="45">
                  <c:v>0.68194444444444446</c:v>
                </c:pt>
                <c:pt idx="46">
                  <c:v>0.69236111111111109</c:v>
                </c:pt>
                <c:pt idx="47">
                  <c:v>0.70277777777777783</c:v>
                </c:pt>
                <c:pt idx="48">
                  <c:v>0.71319444444444446</c:v>
                </c:pt>
                <c:pt idx="49">
                  <c:v>0.72361111111111109</c:v>
                </c:pt>
                <c:pt idx="50">
                  <c:v>0.73402777777777783</c:v>
                </c:pt>
                <c:pt idx="51">
                  <c:v>0.74444444444444446</c:v>
                </c:pt>
                <c:pt idx="52">
                  <c:v>0.75486111111111109</c:v>
                </c:pt>
                <c:pt idx="53">
                  <c:v>0.76527777777777783</c:v>
                </c:pt>
                <c:pt idx="54">
                  <c:v>0.77569444444444446</c:v>
                </c:pt>
                <c:pt idx="55">
                  <c:v>0.78611111111111109</c:v>
                </c:pt>
                <c:pt idx="56">
                  <c:v>0.79652777777777783</c:v>
                </c:pt>
              </c:numCache>
            </c:numRef>
          </c:xVal>
          <c:yVal>
            <c:numRef>
              <c:f>Sheet1!$B$2:$B$58</c:f>
              <c:numCache>
                <c:formatCode>General</c:formatCode>
                <c:ptCount val="57"/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</c:v>
                </c:pt>
              </c:strCache>
            </c:strRef>
          </c:tx>
          <c:marker>
            <c:symbol val="none"/>
          </c:marker>
          <c:xVal>
            <c:numRef>
              <c:f>Sheet1!$A$2:$A$58</c:f>
              <c:numCache>
                <c:formatCode>h:mm</c:formatCode>
                <c:ptCount val="57"/>
                <c:pt idx="0">
                  <c:v>0.21319444444444444</c:v>
                </c:pt>
                <c:pt idx="1">
                  <c:v>0.22361111111111109</c:v>
                </c:pt>
                <c:pt idx="2">
                  <c:v>0.23402777777777781</c:v>
                </c:pt>
                <c:pt idx="3">
                  <c:v>0.24444444444444446</c:v>
                </c:pt>
                <c:pt idx="4">
                  <c:v>0.25486111111111109</c:v>
                </c:pt>
                <c:pt idx="5">
                  <c:v>0.26527777777777778</c:v>
                </c:pt>
                <c:pt idx="6">
                  <c:v>0.27569444444444446</c:v>
                </c:pt>
                <c:pt idx="7">
                  <c:v>0.28611111111111115</c:v>
                </c:pt>
                <c:pt idx="8">
                  <c:v>0.29652777777777778</c:v>
                </c:pt>
                <c:pt idx="9">
                  <c:v>0.30694444444444441</c:v>
                </c:pt>
                <c:pt idx="10">
                  <c:v>0.31736111111111115</c:v>
                </c:pt>
                <c:pt idx="11">
                  <c:v>0.32777777777777778</c:v>
                </c:pt>
                <c:pt idx="12">
                  <c:v>0.33819444444444446</c:v>
                </c:pt>
                <c:pt idx="13">
                  <c:v>0.34861111111111115</c:v>
                </c:pt>
                <c:pt idx="14">
                  <c:v>0.35902777777777778</c:v>
                </c:pt>
                <c:pt idx="15">
                  <c:v>0.36944444444444446</c:v>
                </c:pt>
                <c:pt idx="16">
                  <c:v>0.37986111111111115</c:v>
                </c:pt>
                <c:pt idx="17">
                  <c:v>0.39027777777777778</c:v>
                </c:pt>
                <c:pt idx="18">
                  <c:v>0.40069444444444446</c:v>
                </c:pt>
                <c:pt idx="19">
                  <c:v>0.41111111111111115</c:v>
                </c:pt>
                <c:pt idx="20">
                  <c:v>0.42152777777777778</c:v>
                </c:pt>
                <c:pt idx="21">
                  <c:v>0.43194444444444446</c:v>
                </c:pt>
                <c:pt idx="22">
                  <c:v>0.44236111111111115</c:v>
                </c:pt>
                <c:pt idx="23">
                  <c:v>0.45277777777777778</c:v>
                </c:pt>
                <c:pt idx="24">
                  <c:v>0.46319444444444446</c:v>
                </c:pt>
                <c:pt idx="25">
                  <c:v>0.47361111111111115</c:v>
                </c:pt>
                <c:pt idx="26">
                  <c:v>0.48402777777777778</c:v>
                </c:pt>
                <c:pt idx="27">
                  <c:v>0.49444444444444446</c:v>
                </c:pt>
                <c:pt idx="28">
                  <c:v>0.50486111111111109</c:v>
                </c:pt>
                <c:pt idx="29">
                  <c:v>0.51527777777777783</c:v>
                </c:pt>
                <c:pt idx="30">
                  <c:v>0.52569444444444446</c:v>
                </c:pt>
                <c:pt idx="31">
                  <c:v>0.53611111111111109</c:v>
                </c:pt>
                <c:pt idx="32">
                  <c:v>0.54652777777777783</c:v>
                </c:pt>
                <c:pt idx="33">
                  <c:v>0.55694444444444446</c:v>
                </c:pt>
                <c:pt idx="34">
                  <c:v>0.56736111111111109</c:v>
                </c:pt>
                <c:pt idx="35">
                  <c:v>0.57777777777777783</c:v>
                </c:pt>
                <c:pt idx="36">
                  <c:v>0.58819444444444446</c:v>
                </c:pt>
                <c:pt idx="37">
                  <c:v>0.59861111111111109</c:v>
                </c:pt>
                <c:pt idx="38">
                  <c:v>0.60902777777777783</c:v>
                </c:pt>
                <c:pt idx="39">
                  <c:v>0.61944444444444446</c:v>
                </c:pt>
                <c:pt idx="40">
                  <c:v>0.62986111111111109</c:v>
                </c:pt>
                <c:pt idx="41">
                  <c:v>0.64027777777777783</c:v>
                </c:pt>
                <c:pt idx="42">
                  <c:v>0.65069444444444446</c:v>
                </c:pt>
                <c:pt idx="43">
                  <c:v>0.66111111111111109</c:v>
                </c:pt>
                <c:pt idx="44">
                  <c:v>0.67152777777777783</c:v>
                </c:pt>
                <c:pt idx="45">
                  <c:v>0.68194444444444446</c:v>
                </c:pt>
                <c:pt idx="46">
                  <c:v>0.69236111111111109</c:v>
                </c:pt>
                <c:pt idx="47">
                  <c:v>0.70277777777777783</c:v>
                </c:pt>
                <c:pt idx="48">
                  <c:v>0.71319444444444446</c:v>
                </c:pt>
                <c:pt idx="49">
                  <c:v>0.72361111111111109</c:v>
                </c:pt>
                <c:pt idx="50">
                  <c:v>0.73402777777777783</c:v>
                </c:pt>
                <c:pt idx="51">
                  <c:v>0.74444444444444446</c:v>
                </c:pt>
                <c:pt idx="52">
                  <c:v>0.75486111111111109</c:v>
                </c:pt>
                <c:pt idx="53">
                  <c:v>0.76527777777777783</c:v>
                </c:pt>
                <c:pt idx="54">
                  <c:v>0.77569444444444446</c:v>
                </c:pt>
                <c:pt idx="55">
                  <c:v>0.78611111111111109</c:v>
                </c:pt>
                <c:pt idx="56">
                  <c:v>0.79652777777777783</c:v>
                </c:pt>
              </c:numCache>
            </c:numRef>
          </c:xVal>
          <c:yVal>
            <c:numRef>
              <c:f>Sheet1!$C$2:$C$58</c:f>
              <c:numCache>
                <c:formatCode>General</c:formatCode>
                <c:ptCount val="57"/>
                <c:pt idx="0">
                  <c:v>38</c:v>
                </c:pt>
                <c:pt idx="1">
                  <c:v>51</c:v>
                </c:pt>
                <c:pt idx="2">
                  <c:v>64</c:v>
                </c:pt>
                <c:pt idx="3">
                  <c:v>76</c:v>
                </c:pt>
                <c:pt idx="4">
                  <c:v>88</c:v>
                </c:pt>
                <c:pt idx="5">
                  <c:v>99</c:v>
                </c:pt>
                <c:pt idx="6">
                  <c:v>186</c:v>
                </c:pt>
                <c:pt idx="7">
                  <c:v>230</c:v>
                </c:pt>
                <c:pt idx="8">
                  <c:v>275</c:v>
                </c:pt>
                <c:pt idx="9">
                  <c:v>322</c:v>
                </c:pt>
                <c:pt idx="10">
                  <c:v>368</c:v>
                </c:pt>
                <c:pt idx="11">
                  <c:v>414</c:v>
                </c:pt>
                <c:pt idx="12">
                  <c:v>460</c:v>
                </c:pt>
                <c:pt idx="13">
                  <c:v>504</c:v>
                </c:pt>
                <c:pt idx="14">
                  <c:v>547</c:v>
                </c:pt>
                <c:pt idx="15">
                  <c:v>588</c:v>
                </c:pt>
                <c:pt idx="16">
                  <c:v>626</c:v>
                </c:pt>
                <c:pt idx="17">
                  <c:v>662</c:v>
                </c:pt>
                <c:pt idx="18">
                  <c:v>696</c:v>
                </c:pt>
                <c:pt idx="19">
                  <c:v>726</c:v>
                </c:pt>
                <c:pt idx="20">
                  <c:v>754</c:v>
                </c:pt>
                <c:pt idx="21">
                  <c:v>778</c:v>
                </c:pt>
                <c:pt idx="22">
                  <c:v>799</c:v>
                </c:pt>
                <c:pt idx="23">
                  <c:v>817</c:v>
                </c:pt>
                <c:pt idx="24">
                  <c:v>831</c:v>
                </c:pt>
                <c:pt idx="25">
                  <c:v>842</c:v>
                </c:pt>
                <c:pt idx="26">
                  <c:v>849</c:v>
                </c:pt>
                <c:pt idx="27">
                  <c:v>853</c:v>
                </c:pt>
                <c:pt idx="28">
                  <c:v>853</c:v>
                </c:pt>
                <c:pt idx="29">
                  <c:v>849</c:v>
                </c:pt>
                <c:pt idx="30">
                  <c:v>842</c:v>
                </c:pt>
                <c:pt idx="31">
                  <c:v>831</c:v>
                </c:pt>
                <c:pt idx="32">
                  <c:v>817</c:v>
                </c:pt>
                <c:pt idx="33">
                  <c:v>799</c:v>
                </c:pt>
                <c:pt idx="34">
                  <c:v>778</c:v>
                </c:pt>
                <c:pt idx="35">
                  <c:v>754</c:v>
                </c:pt>
                <c:pt idx="36">
                  <c:v>726</c:v>
                </c:pt>
                <c:pt idx="37">
                  <c:v>696</c:v>
                </c:pt>
                <c:pt idx="38">
                  <c:v>662</c:v>
                </c:pt>
                <c:pt idx="39">
                  <c:v>626</c:v>
                </c:pt>
                <c:pt idx="40">
                  <c:v>588</c:v>
                </c:pt>
                <c:pt idx="41">
                  <c:v>547</c:v>
                </c:pt>
                <c:pt idx="42">
                  <c:v>504</c:v>
                </c:pt>
                <c:pt idx="43">
                  <c:v>460</c:v>
                </c:pt>
                <c:pt idx="44">
                  <c:v>414</c:v>
                </c:pt>
                <c:pt idx="45">
                  <c:v>368</c:v>
                </c:pt>
                <c:pt idx="46">
                  <c:v>322</c:v>
                </c:pt>
                <c:pt idx="47">
                  <c:v>275</c:v>
                </c:pt>
                <c:pt idx="48">
                  <c:v>230</c:v>
                </c:pt>
                <c:pt idx="49">
                  <c:v>186</c:v>
                </c:pt>
                <c:pt idx="50">
                  <c:v>145</c:v>
                </c:pt>
                <c:pt idx="51">
                  <c:v>107</c:v>
                </c:pt>
                <c:pt idx="52">
                  <c:v>74</c:v>
                </c:pt>
                <c:pt idx="53">
                  <c:v>64</c:v>
                </c:pt>
                <c:pt idx="54">
                  <c:v>51</c:v>
                </c:pt>
                <c:pt idx="55">
                  <c:v>38</c:v>
                </c:pt>
                <c:pt idx="56">
                  <c:v>24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893376"/>
        <c:axId val="139899264"/>
      </c:scatterChart>
      <c:valAx>
        <c:axId val="139893376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nextTo"/>
        <c:crossAx val="139899264"/>
        <c:crosses val="autoZero"/>
        <c:crossBetween val="midCat"/>
      </c:valAx>
      <c:valAx>
        <c:axId val="139899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8933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09C1C-FCBF-430E-AF3D-F438F3D06055}" type="datetimeFigureOut">
              <a:rPr lang="en-US" smtClean="0"/>
              <a:t>5/16/2011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889A7-2B4F-4492-BD0B-7DF631EEE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109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9FC0A-6F5E-4AC7-94AE-9688B03B1DA2}" type="datetimeFigureOut">
              <a:rPr lang="en-US" smtClean="0"/>
              <a:t>5/16/2011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BD66B-7A49-4384-9327-979BEF9F1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419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20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2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E675C44-7DB5-4FB7-BE21-EAD6D7628D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5528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C44-7DB5-4FB7-BE21-EAD6D7628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17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C44-7DB5-4FB7-BE21-EAD6D7628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81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C44-7DB5-4FB7-BE21-EAD6D7628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31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C44-7DB5-4FB7-BE21-EAD6D7628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29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C44-7DB5-4FB7-BE21-EAD6D7628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02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C44-7DB5-4FB7-BE21-EAD6D7628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75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C44-7DB5-4FB7-BE21-EAD6D7628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49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C44-7DB5-4FB7-BE21-EAD6D7628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91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75C44-7DB5-4FB7-BE21-EAD6D7628D9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logo CG KO CIGRE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5128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76200" y="990600"/>
            <a:ext cx="90165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76200" y="6400800"/>
            <a:ext cx="88392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744" y="44388"/>
            <a:ext cx="1182042" cy="915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82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0500" y="1752600"/>
            <a:ext cx="876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PREGLED SISTEMA ZA KONDICIONIRANJE </a:t>
            </a:r>
            <a:r>
              <a:rPr lang="sr-Latn-CS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SNAGE</a:t>
            </a:r>
            <a:r>
              <a:rPr lang="sr-Latn-CS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KOD </a:t>
            </a:r>
            <a:r>
              <a:rPr lang="de-DE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DECENTRALIZOVANE </a:t>
            </a:r>
            <a:endParaRPr lang="sr-Latn-CS" sz="2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sr-Latn-CS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de-DE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ROIZVODNJE </a:t>
            </a:r>
            <a:r>
              <a:rPr lang="de-DE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EL. ENERGIJE </a:t>
            </a:r>
            <a:r>
              <a:rPr lang="de-DE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IZ</a:t>
            </a:r>
            <a:endParaRPr lang="sr-Latn-CS" sz="2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de-DE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OBNOVLJIVIH </a:t>
            </a:r>
            <a:r>
              <a:rPr lang="de-DE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IZVORA ENERGIJE MALE SNAGE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6500" y="49530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dirty="0" smtClean="0">
                <a:solidFill>
                  <a:schemeClr val="tx2">
                    <a:lumMod val="75000"/>
                  </a:schemeClr>
                </a:solidFill>
              </a:rPr>
              <a:t>Dr Goran Kovačević, dipl. ing</a:t>
            </a:r>
          </a:p>
          <a:p>
            <a:pPr algn="ctr"/>
            <a:r>
              <a:rPr lang="sr-Latn-CS" dirty="0">
                <a:solidFill>
                  <a:schemeClr val="tx2">
                    <a:lumMod val="75000"/>
                  </a:schemeClr>
                </a:solidFill>
              </a:rPr>
              <a:t>g</a:t>
            </a:r>
            <a:r>
              <a:rPr lang="sr-Latn-CS" dirty="0" smtClean="0">
                <a:solidFill>
                  <a:schemeClr val="tx2">
                    <a:lumMod val="75000"/>
                  </a:schemeClr>
                </a:solidFill>
              </a:rPr>
              <a:t>oran.kovacevic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@</a:t>
            </a:r>
            <a:r>
              <a:rPr lang="sr-Latn-CS" dirty="0" smtClean="0">
                <a:solidFill>
                  <a:schemeClr val="tx2">
                    <a:lumMod val="75000"/>
                  </a:schemeClr>
                </a:solidFill>
              </a:rPr>
              <a:t>epcg.co.me</a:t>
            </a:r>
          </a:p>
          <a:p>
            <a:pPr algn="ctr"/>
            <a:endParaRPr lang="sr-Latn-C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sr-Latn-CS" dirty="0" smtClean="0">
                <a:solidFill>
                  <a:schemeClr val="tx2">
                    <a:lumMod val="75000"/>
                  </a:schemeClr>
                </a:solidFill>
              </a:rPr>
              <a:t>Hotel Maestral, Pržno, 16 – 19.05.2011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21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818" y="380999"/>
            <a:ext cx="3474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CS" sz="3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DC / DC Konvertori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17117"/>
            <a:ext cx="853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000" dirty="0" smtClean="0">
                <a:solidFill>
                  <a:schemeClr val="tx2">
                    <a:lumMod val="75000"/>
                  </a:schemeClr>
                </a:solidFill>
              </a:rPr>
              <a:t>G. Kovačević, „Pregled sistema  za kondicioniranje snage kod decentralitovane proizvodnje el. energije iz OIE male snage“, Hotel Maestral, Pržno, 16 – 19.05.2011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C44-7DB5-4FB7-BE21-EAD6D7628D93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03873"/>
            <a:ext cx="5416062" cy="45931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5402385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sz="12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1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Bidirekcionalni magnetospregnuti Full Bridge DC - DC konvertor</a:t>
            </a:r>
            <a:endParaRPr lang="en-US" sz="12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Left-Right-Up Arrow 2"/>
          <p:cNvSpPr/>
          <p:nvPr/>
        </p:nvSpPr>
        <p:spPr>
          <a:xfrm rot="10800000">
            <a:off x="1136088" y="3733800"/>
            <a:ext cx="1791018" cy="533400"/>
          </a:xfrm>
          <a:prstGeom prst="leftRightUpArrow">
            <a:avLst>
              <a:gd name="adj1" fmla="val 21428"/>
              <a:gd name="adj2" fmla="val 2321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08886" y="3272135"/>
            <a:ext cx="2045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sz="12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Mogući tokovi snage</a:t>
            </a:r>
            <a:endParaRPr lang="en-US" sz="12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0" y="1384518"/>
            <a:ext cx="3200400" cy="1815882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Bidirekcionalni magnetospregnuti konvertor kao jedno od mogućih rješenja za hibridne sisteme.</a:t>
            </a:r>
          </a:p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Omogućava lakše naponsko usaglašavanje OIE, baterije ili super kondezatora sa izlaznim naponom. </a:t>
            </a:r>
          </a:p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Magnetno sprezanje obezbjeđeno sa tronamotajnim HF transformatorom. 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5867400" y="3607475"/>
            <a:ext cx="3028950" cy="1169551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Upotrebom feritnih jezgara i savremenih komponenti energetske elektronike trenutno se na tržištu mogu pronaći DC-DC konvertori snage do nekoliko stotina kW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43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417117"/>
            <a:ext cx="853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000" dirty="0" smtClean="0">
                <a:solidFill>
                  <a:schemeClr val="tx2">
                    <a:lumMod val="75000"/>
                  </a:schemeClr>
                </a:solidFill>
              </a:rPr>
              <a:t>G. Kovačević, „Pregled sistema  za kondicioniranje snage kod decentralitovane proizvodnje el. energije iz OIE male snage“, Hotel Maestral, Pržno, 16 – 19.05.2011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C44-7DB5-4FB7-BE21-EAD6D7628D93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" y="1242646"/>
            <a:ext cx="5544078" cy="21101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78849" y="380999"/>
            <a:ext cx="34319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CS" sz="3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DC / AC Konvertori</a:t>
            </a:r>
            <a:endParaRPr lang="en-US" sz="3000" dirty="0"/>
          </a:p>
        </p:txBody>
      </p:sp>
      <p:sp>
        <p:nvSpPr>
          <p:cNvPr id="9" name="Rectangle 8"/>
          <p:cNvSpPr/>
          <p:nvPr/>
        </p:nvSpPr>
        <p:spPr>
          <a:xfrm>
            <a:off x="1066800" y="3348335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sz="12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1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DC-AC konvertor, Invertor</a:t>
            </a:r>
            <a:endParaRPr lang="en-US" sz="12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5999" y="1371600"/>
            <a:ext cx="2924175" cy="1815882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Finalni stadijum u kondicioniranju snage predstavlja dobijanje naizmjeničnog napona određene frekvencije, talasnog oblika i naponskog nivoa. </a:t>
            </a:r>
            <a:endParaRPr lang="sr-Latn-CS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 to je neophodan invertor koji u trofaznoj izvedbi ima topologiju prikazanu na slici.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152400" y="4038600"/>
            <a:ext cx="8686800" cy="52322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Uslijed intenzivne primjene invertora na polju regulisanih elektromotornih pogona invertori, pa i oni veće snage, su u fokusu stručne javnosti već dugi niz godina. 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152400" y="4876800"/>
            <a:ext cx="8686800" cy="138499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Kontrola i upravljanje invertora prikopčanih na mrežu predstavlja izazov imajući u vidu mogućnosti koje ona pruža: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Injektiranje aktivne snage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Korekcija faktora snage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Aktivna filtracija viših harmonika napona i struje</a:t>
            </a:r>
            <a:endParaRPr lang="sr-Latn-CS" sz="1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053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55500" y="380999"/>
            <a:ext cx="16786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CS" sz="3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Zaključci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17117"/>
            <a:ext cx="853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000" dirty="0" smtClean="0">
                <a:solidFill>
                  <a:schemeClr val="tx2">
                    <a:lumMod val="75000"/>
                  </a:schemeClr>
                </a:solidFill>
              </a:rPr>
              <a:t>G. Kovačević, „Pregled sistema  za kondicioniranje snage kod decentralitovane proizvodnje el. energije iz OIE male snage“, Hotel Maestral, Pržno, 16 – 19.05.2011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C44-7DB5-4FB7-BE21-EAD6D7628D93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2133600"/>
            <a:ext cx="8686800" cy="307777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Energetska elektronika predstavlja tehnologiju koja omogućava primjenu OIE u proizvodnji el. energije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52400" y="2590800"/>
            <a:ext cx="8686800" cy="52322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Razvoj komponenti, prije svega IGBT i Power MOSFET-a , je uveliko pratio ili prednjačio ovom tehnološkom napretku.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1597223"/>
            <a:ext cx="8686800" cy="307777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Pristup iskorištavanju energije iz OI je multi-disciplinaran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3352800"/>
            <a:ext cx="8686800" cy="52322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Trenutno se na tržištu mogu naći sistemi za kondicioniranje snage koji dostižu stepen iskorištenja od 90 do 95% i omogućavaju optimalno iskorištenje OI.</a:t>
            </a:r>
          </a:p>
        </p:txBody>
      </p:sp>
    </p:spTree>
    <p:extLst>
      <p:ext uri="{BB962C8B-B14F-4D97-AF65-F5344CB8AC3E}">
        <p14:creationId xmlns:p14="http://schemas.microsoft.com/office/powerpoint/2010/main" val="42273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C44-7DB5-4FB7-BE21-EAD6D7628D93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7758" y="2967335"/>
            <a:ext cx="548849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r-Latn-C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Hvala na pažnji!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49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3672" y="381000"/>
            <a:ext cx="1749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CS" sz="3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Sadržaj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90500" y="1752600"/>
            <a:ext cx="8763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sr-Latn-CS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Decentralizovana proizvodnja el. energije iz OIE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sr-Latn-CS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Sistemi za kondicioniranje snage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sr-Latn-CS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Elementi sistema: DC/DC konvertori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sr-Latn-CS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Elementi sistema: DC/AC konvertori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sr-Latn-CS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Zaključci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417117"/>
            <a:ext cx="853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000" dirty="0" smtClean="0">
                <a:solidFill>
                  <a:schemeClr val="tx2">
                    <a:lumMod val="75000"/>
                  </a:schemeClr>
                </a:solidFill>
              </a:rPr>
              <a:t>G. Kovačević, „Pregled sistema  za kondicioniranje snage kod decentralitovane proizvodnje el. energije iz OIE male snage“, Hotel Maestral, Pržno, 16 – 19.05.2011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5536" y="381000"/>
            <a:ext cx="63754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CS" sz="3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Decentralizovana proizvodnja iz OIE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17117"/>
            <a:ext cx="853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000" dirty="0" smtClean="0">
                <a:solidFill>
                  <a:schemeClr val="tx2">
                    <a:lumMod val="75000"/>
                  </a:schemeClr>
                </a:solidFill>
              </a:rPr>
              <a:t>G. Kovačević, „Pregled sistema  za kondicioniranje snage kod decentralitovane proizvodnje el. energije iz OIE male snage“, Hotel Maestral, Pržno, 16 – 19.05.2011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048000" y="1082040"/>
            <a:ext cx="5984240" cy="3718560"/>
            <a:chOff x="314670" y="1296909"/>
            <a:chExt cx="6289040" cy="40233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0" y="1296909"/>
              <a:ext cx="6289040" cy="402336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4691235" y="1462013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700711" y="1905000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692025" y="2353514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701500" y="2841509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692025" y="3301078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696762" y="3751171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691235" y="4206003"/>
              <a:ext cx="79516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5410200" y="4646711"/>
            <a:ext cx="3733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12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Elektroenergetski sistem razvijenih zemalja</a:t>
            </a:r>
            <a:endParaRPr lang="en-US" sz="1200" i="1" dirty="0"/>
          </a:p>
        </p:txBody>
      </p:sp>
      <p:sp>
        <p:nvSpPr>
          <p:cNvPr id="22" name="Rectangle 21"/>
          <p:cNvSpPr/>
          <p:nvPr/>
        </p:nvSpPr>
        <p:spPr>
          <a:xfrm>
            <a:off x="228600" y="1371600"/>
            <a:ext cx="2743200" cy="138499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Decentralizovana Proizvodnja (DP) se odnosi na proizvodnju energije iz jedinica male snage (od nekoliko kW do par MW) koji su obično locirani blizu potrošača. 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228600" y="2895600"/>
            <a:ext cx="2743200" cy="1169551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Kao primarni izvori energije kod DP se mogu naći skoro svi tipovi OIE (vjetrogeneratori, fotonaponske ćelije, mHE, gorive ćelije itd.)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228600" y="4240649"/>
            <a:ext cx="2743200" cy="1815882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Primjetna je diverzifikacija primarnog energetskog izvora i činjenica da se za razliku od tradicionalnog koncepta ista količina energije porizvodi iz većeg broja manjih jedinica čime se povećava pouzdanost isporuke el. energije.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C44-7DB5-4FB7-BE21-EAD6D7628D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5536" y="381000"/>
            <a:ext cx="63754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CS" sz="3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Decentralizovana proizvodnja iz OIE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17117"/>
            <a:ext cx="853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000" dirty="0" smtClean="0">
                <a:solidFill>
                  <a:schemeClr val="tx2">
                    <a:lumMod val="75000"/>
                  </a:schemeClr>
                </a:solidFill>
              </a:rPr>
              <a:t>G. Kovačević, „Pregled sistema  za kondicioniranje snage kod decentralitovane proizvodnje el. energije iz OIE male snage“, Hotel Maestral, Pržno, 16 – 19.05.2011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" y="1143000"/>
            <a:ext cx="3048000" cy="1200329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Određeni Obnovljivi Izvori Energije se ne mogu direktno priključiti na mrežu! (osim mHE ili </a:t>
            </a:r>
            <a:r>
              <a:rPr lang="sr-Latn-CS" sz="1600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HE)</a:t>
            </a:r>
          </a:p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„Direktno“ označava bez posredničkog uređaja - Interfejsa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43000"/>
            <a:ext cx="2418080" cy="23550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43400" y="3581400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Kriva polarizacije, U – I, H</a:t>
            </a:r>
            <a:r>
              <a:rPr lang="hr-HR" sz="1200" i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hr-HR" sz="1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gorive ćelije: (1) snaga na izlazu gorive ćelije; </a:t>
            </a:r>
            <a:r>
              <a:rPr lang="hr-HR" sz="1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r-HR" sz="1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2) napon na njenim krajevima</a:t>
            </a:r>
            <a:endParaRPr lang="en-US" sz="12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1000" y="2514600"/>
            <a:ext cx="3048000" cy="738664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Napon na krajevima (izlazu) OIE ječesto DC talasnog oblika, niske vrijednosti i zavistan od opterećenja.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810000" y="4075093"/>
            <a:ext cx="5257800" cy="954107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Sistem decentralizovane proizvodnje koji se bazira na OIE kao što su vjetar i sunce su jako zavisni od samog primarnog energetskog izvora i u toku 24 časa se izrazito mjenja po svom intezitetu. Samim tim i raspoloživa el. energija na izlazu sistema.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361950" y="5745500"/>
            <a:ext cx="34504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Kriva </a:t>
            </a:r>
            <a:r>
              <a:rPr lang="hr-HR" sz="1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sunčeve iradijacije u toku jednog dana</a:t>
            </a:r>
            <a:endParaRPr lang="en-US" sz="12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856947"/>
              </p:ext>
            </p:extLst>
          </p:nvPr>
        </p:nvGraphicFramePr>
        <p:xfrm>
          <a:off x="250031" y="3367085"/>
          <a:ext cx="3581400" cy="2409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581025" y="3454598"/>
            <a:ext cx="910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G(W/m2)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3281432" y="5178623"/>
            <a:ext cx="4523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hr-HR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(h)</a:t>
            </a:r>
            <a:endParaRPr lang="en-US" sz="1400" dirty="0"/>
          </a:p>
        </p:txBody>
      </p:sp>
      <p:sp>
        <p:nvSpPr>
          <p:cNvPr id="5" name="Down Arrow 4"/>
          <p:cNvSpPr/>
          <p:nvPr/>
        </p:nvSpPr>
        <p:spPr>
          <a:xfrm>
            <a:off x="6152515" y="5254954"/>
            <a:ext cx="571500" cy="3076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13268" y="5635823"/>
            <a:ext cx="3340132" cy="307777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r-Latn-C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Sistem za kondicioniranje snage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C44-7DB5-4FB7-BE21-EAD6D7628D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6856" y="380999"/>
            <a:ext cx="577594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CS" sz="3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Sistemi za kondicioniranje snage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17117"/>
            <a:ext cx="853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000" dirty="0" smtClean="0">
                <a:solidFill>
                  <a:schemeClr val="tx2">
                    <a:lumMod val="75000"/>
                  </a:schemeClr>
                </a:solidFill>
              </a:rPr>
              <a:t>G. Kovačević, „Pregled sistema  za kondicioniranje snage kod decentralitovane proizvodnje el. energije iz OIE male snage“, Hotel Maestral, Pržno, 16 – 19.05.2011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199" y="1143000"/>
            <a:ext cx="8586851" cy="52322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Uloga sistema za kondicioniranje snage je da obezbjedi stabilan DC napon </a:t>
            </a:r>
            <a:r>
              <a:rPr lang="sr-Latn-C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određenog nivoa </a:t>
            </a:r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(nekoliko puta većeg od ulaznog) i njegovo pretvaranje u „upotrebljiv“ AC napon. 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99949" y="2054423"/>
            <a:ext cx="8586851" cy="307777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Njihovim razvojem i usavršavanjem bavi se oblast energetske elektronike. 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99949" y="2753380"/>
            <a:ext cx="8586851" cy="52322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Ovaj sistem ponekada treba da omogući integrisanje dodatnog izvora energije (baterije ili super kondezatora) radi „peglanja“ potreba za el. snagom . 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99949" y="3657600"/>
            <a:ext cx="8586851" cy="160043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Prema svojoj strukturi mogu se razlikovati: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Sistem sa jednim stadijumom konverzije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Sistem sa više stadijuma konverzije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Sistem sa transformatorom na frekvenciji mreže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Sistem sa visokofrekventnim transformatorom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Hibridni sistem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949" y="5562600"/>
            <a:ext cx="8586851" cy="52322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Pravilan izbor strukture sistema za kondicioniranje snage predstavlja ključ optimizacije i dobrih performansi sistema za proizvodnju el. energije iz OI. 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C44-7DB5-4FB7-BE21-EAD6D7628D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Goran\radovi_CIGRE\Cigre_Figures\power_cond3_CIGRE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582987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1384"/>
            <a:ext cx="4405376" cy="12964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14156" y="2514600"/>
            <a:ext cx="3450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Sistem sa jednim stadijumom konverzije bez galvanskog odvajanja (transformatora)</a:t>
            </a:r>
            <a:endParaRPr lang="en-US" sz="12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06856" y="380999"/>
            <a:ext cx="577594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CS" sz="3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Sistemi za kondicioniranje snage</a:t>
            </a:r>
            <a:endParaRPr lang="en-US" sz="3000" dirty="0"/>
          </a:p>
        </p:txBody>
      </p:sp>
      <p:sp>
        <p:nvSpPr>
          <p:cNvPr id="10" name="Rectangle 9"/>
          <p:cNvSpPr/>
          <p:nvPr/>
        </p:nvSpPr>
        <p:spPr>
          <a:xfrm>
            <a:off x="76199" y="1143000"/>
            <a:ext cx="5029201" cy="1815882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Ukoliko je ulazni napon dovoljno veliki moguće je koristiti sistem sa jednim stadijumom konverzije sa ili bez transformatora tj. galvanskog odvajanja. </a:t>
            </a:r>
          </a:p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Transformator omogućava povećanje izlaznog napona do željenih vrijednosti. </a:t>
            </a:r>
          </a:p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Ovakve strukture trpe kad je rječ o faktoru utilizacije modula energetske elektronike kao i zbog gabarita (težine i veličine) transformatora koji radi na frekvenciji mreže. 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762000" y="5334000"/>
            <a:ext cx="3450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Sistem sa jednim stadijumom konverzije sa galvanskim odvajanjem (transformatorom)</a:t>
            </a:r>
            <a:endParaRPr lang="en-US" sz="12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73176" y="3111788"/>
                <a:ext cx="1211422" cy="663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sr-Latn-CS" sz="2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sr-Latn-CS" sz="2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sr-Latn-CS" sz="2400" b="0" i="1" smtClean="0">
                            <a:latin typeface="Cambria Math"/>
                          </a:rPr>
                          <m:t>𝑓</m:t>
                        </m:r>
                      </m:sub>
                      <m:sup/>
                    </m:sSubSup>
                  </m:oMath>
                </a14:m>
                <a:r>
                  <a:rPr lang="sr-Latn-CS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CS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Latn-C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r-Latn-CS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sr-Latn-CS" sz="2400" b="0" i="1" smtClean="0">
                                <a:latin typeface="Cambria Math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r-Latn-C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r-Latn-CS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sr-Latn-CS" sz="2400" b="0" i="1" smtClean="0">
                                <a:latin typeface="Cambria Math"/>
                              </a:rPr>
                              <m:t>𝑆𝑂𝐴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176" y="3111788"/>
                <a:ext cx="1211422" cy="663002"/>
              </a:xfrm>
              <a:prstGeom prst="rect">
                <a:avLst/>
              </a:prstGeom>
              <a:blipFill rotWithShape="1">
                <a:blip r:embed="rId4"/>
                <a:stretch>
                  <a:fillRect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896505" y="3313125"/>
            <a:ext cx="16983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Faktor utilizacije</a:t>
            </a:r>
            <a:endParaRPr lang="en-US" sz="12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05400" y="3962400"/>
            <a:ext cx="3962400" cy="954107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Neophodno je dimenzionisati module energetske elektronike tako da izdržavaju najveći napon (bez opterećenja) i najveću struju (puno opterećenje).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6762115" y="5254954"/>
            <a:ext cx="571500" cy="3076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22868" y="5712023"/>
            <a:ext cx="3340132" cy="307777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r-Latn-C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Sistemi sa više stadijuma konverzije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C44-7DB5-4FB7-BE21-EAD6D7628D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6856" y="380999"/>
            <a:ext cx="577594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CS" sz="3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Sistemi za kondicioniranje snage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6" y="4024884"/>
            <a:ext cx="5045964" cy="2147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19200"/>
            <a:ext cx="5293360" cy="131267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C44-7DB5-4FB7-BE21-EAD6D7628D93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57400" y="2667000"/>
            <a:ext cx="4836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Sistem za kondicioniranje snage sa više stadijuma konverzije</a:t>
            </a:r>
            <a:endParaRPr lang="en-US" sz="12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199" y="2981980"/>
            <a:ext cx="8839201" cy="738664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DC –DC stadijum konverzije omogućava povećanje ulaznog napona (LV bus) i njegovu stabilizaciju (HV bus) </a:t>
            </a:r>
          </a:p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DC-AC stadijum konverije omogućava na izlazu sinusoidalni naponski oblik određene amplitude i učestalosti tj. mogućnost povezivanja na električnu mrežu.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410200" y="3962400"/>
            <a:ext cx="3507740" cy="160043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Ukoliko se OIE koristi za za napajanje izolovanog potrošača neophodno je da sistem za kondicioniranje snage u sebi sadrži i dodatni element za akumulaciju energije bateriju ili super kondezator koja može biti locirana na nekoliko mjesta u sistemu.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0200" y="5562838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Sistem za kondicioniranje snage sa više stadijuma konverzije i baterijom na strani nižeg napona</a:t>
            </a:r>
            <a:endParaRPr lang="en-US" sz="12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5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C44-7DB5-4FB7-BE21-EAD6D7628D9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06856" y="380999"/>
            <a:ext cx="577594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CS" sz="3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Sistemi za kondicioniranje snage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5045964" cy="23301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86400" y="1219200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Sistem za kondicioniranje snage sa više stadijuma konverzije i baterijom na strani višeg napona</a:t>
            </a:r>
            <a:endParaRPr lang="en-US" sz="12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581400"/>
            <a:ext cx="5045964" cy="25130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0" y="4572000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Sistem za kondicioniranje snage sa više stadijuma konverzije i baterijom na strani višeg napona priključenom preko dodatnog DC-DC konvertora</a:t>
            </a:r>
            <a:endParaRPr lang="en-US" sz="12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C44-7DB5-4FB7-BE21-EAD6D7628D93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" y="1143000"/>
            <a:ext cx="5017008" cy="22646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57818" y="380999"/>
            <a:ext cx="3474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CS" sz="3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DC / DC Konvertori</a:t>
            </a:r>
            <a:endParaRPr lang="en-US" sz="3000" dirty="0"/>
          </a:p>
        </p:txBody>
      </p:sp>
      <p:sp>
        <p:nvSpPr>
          <p:cNvPr id="9" name="Rectangle 8"/>
          <p:cNvSpPr/>
          <p:nvPr/>
        </p:nvSpPr>
        <p:spPr>
          <a:xfrm>
            <a:off x="1524000" y="3505200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Full Bridge DC - DC konvertor</a:t>
            </a:r>
            <a:endParaRPr lang="en-US" sz="12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67350" y="1219200"/>
            <a:ext cx="3429000" cy="2677656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Različite topologije DC-DC konvertora su odavno istraživačkom fokusu ali za male snage. </a:t>
            </a:r>
          </a:p>
          <a:p>
            <a:endParaRPr lang="sr-Latn-CS" sz="1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Previ istraživački izazov predstavlja zahtjev da snaga konvertora bude nekoliko desetina ili stotina kW, sa odnosom ulaznog i izlaznog napona većim od 5 i galvanskom izolacijom.</a:t>
            </a:r>
          </a:p>
          <a:p>
            <a:endParaRPr lang="sr-Latn-CS" sz="1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Topologija </a:t>
            </a:r>
            <a:r>
              <a:rPr lang="sr-Latn-CS" sz="1400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Full Bridge </a:t>
            </a:r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predstavlja jednu od mogućih rješenja. 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76199" y="4138136"/>
            <a:ext cx="8839201" cy="307777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Full Bridge DC-DC konvertor u sebi objedinjuje 3 stadijuma konverzije DC-DC, DC-AC i AC-DC. 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76200" y="4645223"/>
            <a:ext cx="8839201" cy="52322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sr-Latn-C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Bidirekcionalnos ovoga konvertora obezbjeđuje se zamjenom pasivnih dioda D5, D6, D7 i D8 sa aktivnim tranzistorima. 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87301" y="5486400"/>
                <a:ext cx="1718099" cy="639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C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r-Latn-C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sr-Latn-CS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sr-Latn-CS" b="0" i="1" smtClean="0">
                          <a:latin typeface="Cambria Math"/>
                        </a:rPr>
                        <m:t>=2</m:t>
                      </m:r>
                      <m:f>
                        <m:fPr>
                          <m:ctrlPr>
                            <a:rPr lang="sr-Latn-C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C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r-Latn-C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CS" b="0" i="1" smtClean="0">
                                  <a:latin typeface="Cambria Math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C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r-Latn-C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CS" b="0" i="1" smtClean="0">
                                  <a:latin typeface="Cambria Math"/>
                                </a:rPr>
                                <m:t>𝑠𝑤</m:t>
                              </m:r>
                            </m:sub>
                          </m:sSub>
                        </m:den>
                      </m:f>
                      <m:r>
                        <a:rPr lang="sr-Latn-CS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sr-Latn-C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r-Latn-C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sr-Latn-CS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301" y="5486400"/>
                <a:ext cx="1718099" cy="6394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2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g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1463</TotalTime>
  <Words>1253</Words>
  <Application>Microsoft Office PowerPoint</Application>
  <PresentationFormat>On-screen Show (4:3)</PresentationFormat>
  <Paragraphs>113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cigre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Goran Kovacevic</dc:creator>
  <cp:lastModifiedBy>Goran Kovacevic</cp:lastModifiedBy>
  <cp:revision>95</cp:revision>
  <dcterms:created xsi:type="dcterms:W3CDTF">2011-05-06T07:36:37Z</dcterms:created>
  <dcterms:modified xsi:type="dcterms:W3CDTF">2011-05-16T10:16:34Z</dcterms:modified>
</cp:coreProperties>
</file>