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53D87-6828-4300-9EF6-BEA65C2E9D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FF3118-4F80-4919-BD20-082EDB6C6A66}">
      <dgm:prSet/>
      <dgm:spPr/>
      <dgm:t>
        <a:bodyPr/>
        <a:lstStyle/>
        <a:p>
          <a:pPr rtl="0"/>
          <a:r>
            <a:rPr lang="sr-Latn-CS" i="1" dirty="0" smtClean="0"/>
            <a:t>1. Uvod</a:t>
          </a:r>
          <a:endParaRPr lang="en-US" dirty="0"/>
        </a:p>
      </dgm:t>
    </dgm:pt>
    <dgm:pt modelId="{160EEE8D-556C-4EFA-A559-74503DF6B200}" type="parTrans" cxnId="{7E563212-E058-4C81-BC21-2089793A9994}">
      <dgm:prSet/>
      <dgm:spPr/>
      <dgm:t>
        <a:bodyPr/>
        <a:lstStyle/>
        <a:p>
          <a:endParaRPr lang="en-US"/>
        </a:p>
      </dgm:t>
    </dgm:pt>
    <dgm:pt modelId="{EB2275AD-3F02-46CA-8B05-688527DD0DA6}" type="sibTrans" cxnId="{7E563212-E058-4C81-BC21-2089793A9994}">
      <dgm:prSet/>
      <dgm:spPr/>
      <dgm:t>
        <a:bodyPr/>
        <a:lstStyle/>
        <a:p>
          <a:endParaRPr lang="en-US"/>
        </a:p>
      </dgm:t>
    </dgm:pt>
    <dgm:pt modelId="{C0E7ED4C-0032-4EE8-A799-BE097DF30027}">
      <dgm:prSet/>
      <dgm:spPr/>
      <dgm:t>
        <a:bodyPr/>
        <a:lstStyle/>
        <a:p>
          <a:pPr rtl="0"/>
          <a:r>
            <a:rPr lang="sr-Latn-CS" i="1" dirty="0" smtClean="0"/>
            <a:t>2. Uticaj na kvalitet napona (električne energije)</a:t>
          </a:r>
          <a:endParaRPr lang="en-US" dirty="0"/>
        </a:p>
      </dgm:t>
    </dgm:pt>
    <dgm:pt modelId="{5308B52D-5636-4CB0-BFC0-6F25291B44A7}" type="parTrans" cxnId="{66FDBD59-3310-4B48-80E6-2D4272759189}">
      <dgm:prSet/>
      <dgm:spPr/>
      <dgm:t>
        <a:bodyPr/>
        <a:lstStyle/>
        <a:p>
          <a:endParaRPr lang="en-US"/>
        </a:p>
      </dgm:t>
    </dgm:pt>
    <dgm:pt modelId="{A0E8A821-3E11-4BBA-A93B-C5717433D7DF}" type="sibTrans" cxnId="{66FDBD59-3310-4B48-80E6-2D4272759189}">
      <dgm:prSet/>
      <dgm:spPr/>
      <dgm:t>
        <a:bodyPr/>
        <a:lstStyle/>
        <a:p>
          <a:endParaRPr lang="en-US"/>
        </a:p>
      </dgm:t>
    </dgm:pt>
    <dgm:pt modelId="{0AD969BA-A24B-4504-AF08-A735FDD63069}">
      <dgm:prSet/>
      <dgm:spPr/>
      <dgm:t>
        <a:bodyPr/>
        <a:lstStyle/>
        <a:p>
          <a:pPr rtl="0"/>
          <a:r>
            <a:rPr lang="sr-Latn-CS" i="1" dirty="0" smtClean="0"/>
            <a:t>3. Zaključak</a:t>
          </a:r>
          <a:endParaRPr lang="en-US" i="1" dirty="0"/>
        </a:p>
      </dgm:t>
    </dgm:pt>
    <dgm:pt modelId="{77CE18C3-127D-4F1C-B5BF-C5AB70416B78}" type="parTrans" cxnId="{80684136-EEF1-423A-A50E-B287C2B222D8}">
      <dgm:prSet/>
      <dgm:spPr/>
      <dgm:t>
        <a:bodyPr/>
        <a:lstStyle/>
        <a:p>
          <a:endParaRPr lang="en-US"/>
        </a:p>
      </dgm:t>
    </dgm:pt>
    <dgm:pt modelId="{B7A94554-B163-464E-BCAB-2E517763CD3E}" type="sibTrans" cxnId="{80684136-EEF1-423A-A50E-B287C2B222D8}">
      <dgm:prSet/>
      <dgm:spPr/>
      <dgm:t>
        <a:bodyPr/>
        <a:lstStyle/>
        <a:p>
          <a:endParaRPr lang="en-US"/>
        </a:p>
      </dgm:t>
    </dgm:pt>
    <dgm:pt modelId="{21B63E8C-9574-4BC3-96FC-7FBDACF6D55D}" type="pres">
      <dgm:prSet presAssocID="{31E53D87-6828-4300-9EF6-BEA65C2E9D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1EF84-4ABA-4FFF-8EC5-5440C5580F7A}" type="pres">
      <dgm:prSet presAssocID="{31E53D87-6828-4300-9EF6-BEA65C2E9D2A}" presName="arrow" presStyleLbl="bgShp" presStyleIdx="0" presStyleCnt="1"/>
      <dgm:spPr/>
    </dgm:pt>
    <dgm:pt modelId="{1C0F16B9-1926-4C3A-8A00-2C7EEC8BB477}" type="pres">
      <dgm:prSet presAssocID="{31E53D87-6828-4300-9EF6-BEA65C2E9D2A}" presName="linearProcess" presStyleCnt="0"/>
      <dgm:spPr/>
    </dgm:pt>
    <dgm:pt modelId="{48C55652-92BF-4A52-B9E6-7ACCB895DD73}" type="pres">
      <dgm:prSet presAssocID="{FBFF3118-4F80-4919-BD20-082EDB6C6A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8F54-F2FC-4CAB-9562-72A7F72F12B8}" type="pres">
      <dgm:prSet presAssocID="{EB2275AD-3F02-46CA-8B05-688527DD0DA6}" presName="sibTrans" presStyleCnt="0"/>
      <dgm:spPr/>
    </dgm:pt>
    <dgm:pt modelId="{EFF1A3F5-7C5C-4943-B099-E0BDC18BEFF6}" type="pres">
      <dgm:prSet presAssocID="{C0E7ED4C-0032-4EE8-A799-BE097DF3002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EEB73-54A5-4464-BABF-6B416AEBDEC1}" type="pres">
      <dgm:prSet presAssocID="{A0E8A821-3E11-4BBA-A93B-C5717433D7DF}" presName="sibTrans" presStyleCnt="0"/>
      <dgm:spPr/>
    </dgm:pt>
    <dgm:pt modelId="{EB658D0E-E005-4BCE-BD68-B9EFBCF91F88}" type="pres">
      <dgm:prSet presAssocID="{0AD969BA-A24B-4504-AF08-A735FDD6306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DBD59-3310-4B48-80E6-2D4272759189}" srcId="{31E53D87-6828-4300-9EF6-BEA65C2E9D2A}" destId="{C0E7ED4C-0032-4EE8-A799-BE097DF30027}" srcOrd="1" destOrd="0" parTransId="{5308B52D-5636-4CB0-BFC0-6F25291B44A7}" sibTransId="{A0E8A821-3E11-4BBA-A93B-C5717433D7DF}"/>
    <dgm:cxn modelId="{E9563776-5003-4DFC-8E8D-BE243D2EE921}" type="presOf" srcId="{C0E7ED4C-0032-4EE8-A799-BE097DF30027}" destId="{EFF1A3F5-7C5C-4943-B099-E0BDC18BEFF6}" srcOrd="0" destOrd="0" presId="urn:microsoft.com/office/officeart/2005/8/layout/hProcess9"/>
    <dgm:cxn modelId="{2C74E91C-50CF-4C6D-B3EB-D8CF51DE05E6}" type="presOf" srcId="{0AD969BA-A24B-4504-AF08-A735FDD63069}" destId="{EB658D0E-E005-4BCE-BD68-B9EFBCF91F88}" srcOrd="0" destOrd="0" presId="urn:microsoft.com/office/officeart/2005/8/layout/hProcess9"/>
    <dgm:cxn modelId="{80659761-FE9E-46D9-9C08-D766DBD17D97}" type="presOf" srcId="{31E53D87-6828-4300-9EF6-BEA65C2E9D2A}" destId="{21B63E8C-9574-4BC3-96FC-7FBDACF6D55D}" srcOrd="0" destOrd="0" presId="urn:microsoft.com/office/officeart/2005/8/layout/hProcess9"/>
    <dgm:cxn modelId="{80684136-EEF1-423A-A50E-B287C2B222D8}" srcId="{31E53D87-6828-4300-9EF6-BEA65C2E9D2A}" destId="{0AD969BA-A24B-4504-AF08-A735FDD63069}" srcOrd="2" destOrd="0" parTransId="{77CE18C3-127D-4F1C-B5BF-C5AB70416B78}" sibTransId="{B7A94554-B163-464E-BCAB-2E517763CD3E}"/>
    <dgm:cxn modelId="{7E563212-E058-4C81-BC21-2089793A9994}" srcId="{31E53D87-6828-4300-9EF6-BEA65C2E9D2A}" destId="{FBFF3118-4F80-4919-BD20-082EDB6C6A66}" srcOrd="0" destOrd="0" parTransId="{160EEE8D-556C-4EFA-A559-74503DF6B200}" sibTransId="{EB2275AD-3F02-46CA-8B05-688527DD0DA6}"/>
    <dgm:cxn modelId="{F46C1DD9-048B-4574-8A1C-48EAFFF6C7AF}" type="presOf" srcId="{FBFF3118-4F80-4919-BD20-082EDB6C6A66}" destId="{48C55652-92BF-4A52-B9E6-7ACCB895DD73}" srcOrd="0" destOrd="0" presId="urn:microsoft.com/office/officeart/2005/8/layout/hProcess9"/>
    <dgm:cxn modelId="{43E3EE2C-2C29-40A5-B8F5-644DBF468448}" type="presParOf" srcId="{21B63E8C-9574-4BC3-96FC-7FBDACF6D55D}" destId="{47F1EF84-4ABA-4FFF-8EC5-5440C5580F7A}" srcOrd="0" destOrd="0" presId="urn:microsoft.com/office/officeart/2005/8/layout/hProcess9"/>
    <dgm:cxn modelId="{5A1D751A-13CF-4A08-94B7-8C9E31528AB4}" type="presParOf" srcId="{21B63E8C-9574-4BC3-96FC-7FBDACF6D55D}" destId="{1C0F16B9-1926-4C3A-8A00-2C7EEC8BB477}" srcOrd="1" destOrd="0" presId="urn:microsoft.com/office/officeart/2005/8/layout/hProcess9"/>
    <dgm:cxn modelId="{CC57DA8B-E55B-41F7-A5AE-835EC66DB36C}" type="presParOf" srcId="{1C0F16B9-1926-4C3A-8A00-2C7EEC8BB477}" destId="{48C55652-92BF-4A52-B9E6-7ACCB895DD73}" srcOrd="0" destOrd="0" presId="urn:microsoft.com/office/officeart/2005/8/layout/hProcess9"/>
    <dgm:cxn modelId="{3CC69A79-3DF4-4744-A7F3-EB7A0E7DE187}" type="presParOf" srcId="{1C0F16B9-1926-4C3A-8A00-2C7EEC8BB477}" destId="{64478F54-F2FC-4CAB-9562-72A7F72F12B8}" srcOrd="1" destOrd="0" presId="urn:microsoft.com/office/officeart/2005/8/layout/hProcess9"/>
    <dgm:cxn modelId="{771DCDDD-47CA-4AB7-808C-EFD4CE1EC2F6}" type="presParOf" srcId="{1C0F16B9-1926-4C3A-8A00-2C7EEC8BB477}" destId="{EFF1A3F5-7C5C-4943-B099-E0BDC18BEFF6}" srcOrd="2" destOrd="0" presId="urn:microsoft.com/office/officeart/2005/8/layout/hProcess9"/>
    <dgm:cxn modelId="{BA374DD8-1CEB-4BCF-B329-0BEA80642BB1}" type="presParOf" srcId="{1C0F16B9-1926-4C3A-8A00-2C7EEC8BB477}" destId="{F56EEB73-54A5-4464-BABF-6B416AEBDEC1}" srcOrd="3" destOrd="0" presId="urn:microsoft.com/office/officeart/2005/8/layout/hProcess9"/>
    <dgm:cxn modelId="{4A14EB7C-9B52-48AD-AEEB-CEFDF029F663}" type="presParOf" srcId="{1C0F16B9-1926-4C3A-8A00-2C7EEC8BB477}" destId="{EB658D0E-E005-4BCE-BD68-B9EFBCF91F88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862B3-4F3A-4243-A717-E1FE38F1398A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B7A1D4-BF81-4410-B683-574D86BBDB88}">
      <dgm:prSet custT="1"/>
      <dgm:spPr/>
      <dgm:t>
        <a:bodyPr/>
        <a:lstStyle/>
        <a:p>
          <a:pPr rtl="0"/>
          <a:r>
            <a:rPr lang="sr-Latn-CS" sz="1400" dirty="0" smtClean="0"/>
            <a:t>Širenja grada</a:t>
          </a:r>
          <a:endParaRPr lang="en-US" sz="1400" dirty="0"/>
        </a:p>
      </dgm:t>
    </dgm:pt>
    <dgm:pt modelId="{6A9616C7-00FA-4F2D-8644-52099201F3BD}" type="parTrans" cxnId="{9CE9CFAF-99D2-41B1-B089-26A4C5770B3F}">
      <dgm:prSet/>
      <dgm:spPr/>
      <dgm:t>
        <a:bodyPr/>
        <a:lstStyle/>
        <a:p>
          <a:endParaRPr lang="en-US"/>
        </a:p>
      </dgm:t>
    </dgm:pt>
    <dgm:pt modelId="{7F195231-8C12-4F85-BC77-188BB72FE680}" type="sibTrans" cxnId="{9CE9CFAF-99D2-41B1-B089-26A4C5770B3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04B618-5CB2-429C-9933-F6CB0CD08B4E}">
      <dgm:prSet custT="1"/>
      <dgm:spPr/>
      <dgm:t>
        <a:bodyPr/>
        <a:lstStyle/>
        <a:p>
          <a:pPr rtl="0"/>
          <a:r>
            <a:rPr lang="sr-Latn-CS" sz="1400" dirty="0" smtClean="0"/>
            <a:t>Izgradnja novih naselja i puteva</a:t>
          </a:r>
          <a:endParaRPr lang="en-US" sz="1400" dirty="0"/>
        </a:p>
      </dgm:t>
    </dgm:pt>
    <dgm:pt modelId="{61511924-3C85-4BA9-BA76-B1614AD694DA}" type="parTrans" cxnId="{80A996D0-4A83-4CF4-8E69-FDC264665B6D}">
      <dgm:prSet/>
      <dgm:spPr/>
      <dgm:t>
        <a:bodyPr/>
        <a:lstStyle/>
        <a:p>
          <a:endParaRPr lang="en-US"/>
        </a:p>
      </dgm:t>
    </dgm:pt>
    <dgm:pt modelId="{2EC136EE-B85A-4597-9556-45D165D90164}" type="sibTrans" cxnId="{80A996D0-4A83-4CF4-8E69-FDC264665B6D}">
      <dgm:prSet/>
      <dgm:spPr/>
      <dgm:t>
        <a:bodyPr/>
        <a:lstStyle/>
        <a:p>
          <a:endParaRPr lang="en-US"/>
        </a:p>
      </dgm:t>
    </dgm:pt>
    <dgm:pt modelId="{E262BA1B-F4B6-4CC5-9483-D50FACA3C4C5}">
      <dgm:prSet custT="1"/>
      <dgm:spPr/>
      <dgm:t>
        <a:bodyPr/>
        <a:lstStyle/>
        <a:p>
          <a:pPr rtl="0"/>
          <a:r>
            <a:rPr lang="sr-Latn-CS" sz="1400" dirty="0" smtClean="0"/>
            <a:t>Zahtjevi za komfor i bezbjednost</a:t>
          </a:r>
          <a:endParaRPr lang="en-US" sz="1400" dirty="0"/>
        </a:p>
      </dgm:t>
    </dgm:pt>
    <dgm:pt modelId="{3F4E6AF6-F153-4032-9EDB-C6AF4698529E}" type="parTrans" cxnId="{DBA6E51C-C50E-4379-AA11-BAB54F9CC637}">
      <dgm:prSet/>
      <dgm:spPr/>
      <dgm:t>
        <a:bodyPr/>
        <a:lstStyle/>
        <a:p>
          <a:endParaRPr lang="en-US"/>
        </a:p>
      </dgm:t>
    </dgm:pt>
    <dgm:pt modelId="{7598F6B4-564A-424A-8876-518FAFF8C941}" type="sibTrans" cxnId="{DBA6E51C-C50E-4379-AA11-BAB54F9CC637}">
      <dgm:prSet/>
      <dgm:spPr/>
      <dgm:t>
        <a:bodyPr/>
        <a:lstStyle/>
        <a:p>
          <a:endParaRPr lang="en-US"/>
        </a:p>
      </dgm:t>
    </dgm:pt>
    <dgm:pt modelId="{23D48912-ABEB-4044-812A-AB1F14190029}">
      <dgm:prSet custT="1"/>
      <dgm:spPr/>
      <dgm:t>
        <a:bodyPr/>
        <a:lstStyle/>
        <a:p>
          <a:pPr rtl="0"/>
          <a:r>
            <a:rPr lang="sr-Latn-CS" sz="1400" dirty="0" smtClean="0"/>
            <a:t>Povećan broj rasvjetnih tijela</a:t>
          </a:r>
          <a:endParaRPr lang="en-US" sz="1400" dirty="0"/>
        </a:p>
      </dgm:t>
    </dgm:pt>
    <dgm:pt modelId="{D54DA267-9ABD-4379-A934-3CCA46BA6558}" type="parTrans" cxnId="{D3DEC753-7166-4247-BFBA-E4D255FFC85F}">
      <dgm:prSet/>
      <dgm:spPr/>
      <dgm:t>
        <a:bodyPr/>
        <a:lstStyle/>
        <a:p>
          <a:endParaRPr lang="en-US"/>
        </a:p>
      </dgm:t>
    </dgm:pt>
    <dgm:pt modelId="{6A8E1FB8-6015-46C9-9886-D62F1876D479}" type="sibTrans" cxnId="{D3DEC753-7166-4247-BFBA-E4D255FFC85F}">
      <dgm:prSet/>
      <dgm:spPr/>
      <dgm:t>
        <a:bodyPr/>
        <a:lstStyle/>
        <a:p>
          <a:endParaRPr lang="en-US"/>
        </a:p>
      </dgm:t>
    </dgm:pt>
    <dgm:pt modelId="{EA9C68AD-3A53-4C89-9D9D-179A334F7FB7}">
      <dgm:prSet custT="1"/>
      <dgm:spPr/>
      <dgm:t>
        <a:bodyPr/>
        <a:lstStyle/>
        <a:p>
          <a:pPr rtl="0"/>
          <a:r>
            <a:rPr lang="sr-Latn-CS" sz="1400" dirty="0" smtClean="0"/>
            <a:t>Povećana potrošnja električne energije</a:t>
          </a:r>
          <a:endParaRPr lang="en-US" sz="1400" dirty="0"/>
        </a:p>
      </dgm:t>
    </dgm:pt>
    <dgm:pt modelId="{0D33EEFB-71CC-4B64-BE68-D25C1E524CF8}" type="parTrans" cxnId="{AEAA2134-4E97-4487-BD42-44DE15CB5EBC}">
      <dgm:prSet/>
      <dgm:spPr/>
      <dgm:t>
        <a:bodyPr/>
        <a:lstStyle/>
        <a:p>
          <a:endParaRPr lang="en-US"/>
        </a:p>
      </dgm:t>
    </dgm:pt>
    <dgm:pt modelId="{5FD920DF-19A6-425D-B1EB-38F5F5C45D25}" type="sibTrans" cxnId="{AEAA2134-4E97-4487-BD42-44DE15CB5EBC}">
      <dgm:prSet/>
      <dgm:spPr/>
      <dgm:t>
        <a:bodyPr/>
        <a:lstStyle/>
        <a:p>
          <a:endParaRPr lang="en-US"/>
        </a:p>
      </dgm:t>
    </dgm:pt>
    <dgm:pt modelId="{61ECB06B-0C2D-4E60-9A51-A0B279641E8A}">
      <dgm:prSet custT="1"/>
      <dgm:spPr/>
      <dgm:t>
        <a:bodyPr/>
        <a:lstStyle/>
        <a:p>
          <a:pPr rtl="0"/>
          <a:r>
            <a:rPr lang="sr-Latn-CS" sz="1400" dirty="0" smtClean="0"/>
            <a:t>Uticaj na kvalitet električne energije</a:t>
          </a:r>
          <a:endParaRPr lang="en-US" sz="1400" dirty="0"/>
        </a:p>
      </dgm:t>
    </dgm:pt>
    <dgm:pt modelId="{B8F82581-B442-42A3-BC26-08BEBAED1584}" type="parTrans" cxnId="{C75CF273-D00B-41B8-96A1-7C365C0AE352}">
      <dgm:prSet/>
      <dgm:spPr/>
      <dgm:t>
        <a:bodyPr/>
        <a:lstStyle/>
        <a:p>
          <a:endParaRPr lang="en-US"/>
        </a:p>
      </dgm:t>
    </dgm:pt>
    <dgm:pt modelId="{0C76E475-9917-40A0-8ABE-B90BF3DCEB5F}" type="sibTrans" cxnId="{C75CF273-D00B-41B8-96A1-7C365C0AE352}">
      <dgm:prSet/>
      <dgm:spPr/>
      <dgm:t>
        <a:bodyPr/>
        <a:lstStyle/>
        <a:p>
          <a:endParaRPr lang="en-US"/>
        </a:p>
      </dgm:t>
    </dgm:pt>
    <dgm:pt modelId="{C79E4D8E-D215-494D-BA78-84F806BF74DD}" type="pres">
      <dgm:prSet presAssocID="{0C7862B3-4F3A-4243-A717-E1FE38F139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82D5A-490E-4A37-96FA-A1F887C5772D}" type="pres">
      <dgm:prSet presAssocID="{0C7862B3-4F3A-4243-A717-E1FE38F1398A}" presName="cycle" presStyleCnt="0"/>
      <dgm:spPr/>
    </dgm:pt>
    <dgm:pt modelId="{2926E227-84E6-4209-B220-34E9819750E9}" type="pres">
      <dgm:prSet presAssocID="{0AB7A1D4-BF81-4410-B683-574D86BBDB8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E5944-D18D-4F26-A814-81F082CC418C}" type="pres">
      <dgm:prSet presAssocID="{7F195231-8C12-4F85-BC77-188BB72FE680}" presName="sibTransFirstNode" presStyleLbl="bgShp" presStyleIdx="0" presStyleCnt="1" custLinFactNeighborX="-869" custLinFactNeighborY="83"/>
      <dgm:spPr/>
      <dgm:t>
        <a:bodyPr/>
        <a:lstStyle/>
        <a:p>
          <a:endParaRPr lang="en-US"/>
        </a:p>
      </dgm:t>
    </dgm:pt>
    <dgm:pt modelId="{55AD898D-3589-4E0C-A54D-6D59B3DEBF04}" type="pres">
      <dgm:prSet presAssocID="{4B04B618-5CB2-429C-9933-F6CB0CD08B4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DCFBE-0115-4002-849B-46696A853DD2}" type="pres">
      <dgm:prSet presAssocID="{E262BA1B-F4B6-4CC5-9483-D50FACA3C4C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831BC-ABB2-4FB6-91FE-AAF2ECD8A3A0}" type="pres">
      <dgm:prSet presAssocID="{23D48912-ABEB-4044-812A-AB1F1419002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2D547-DDDD-4E4C-B581-A7CD73735B25}" type="pres">
      <dgm:prSet presAssocID="{EA9C68AD-3A53-4C89-9D9D-179A334F7FB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093A7-ECF8-4636-8788-8469814B0665}" type="pres">
      <dgm:prSet presAssocID="{61ECB06B-0C2D-4E60-9A51-A0B279641E8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92417-F09B-4A8E-A675-5717A1DDC83F}" type="presOf" srcId="{61ECB06B-0C2D-4E60-9A51-A0B279641E8A}" destId="{E73093A7-ECF8-4636-8788-8469814B0665}" srcOrd="0" destOrd="0" presId="urn:microsoft.com/office/officeart/2005/8/layout/cycle3"/>
    <dgm:cxn modelId="{D3DEC753-7166-4247-BFBA-E4D255FFC85F}" srcId="{0C7862B3-4F3A-4243-A717-E1FE38F1398A}" destId="{23D48912-ABEB-4044-812A-AB1F14190029}" srcOrd="3" destOrd="0" parTransId="{D54DA267-9ABD-4379-A934-3CCA46BA6558}" sibTransId="{6A8E1FB8-6015-46C9-9886-D62F1876D479}"/>
    <dgm:cxn modelId="{0E7790BB-0CF4-4382-AC1F-17BC6C7D793A}" type="presOf" srcId="{23D48912-ABEB-4044-812A-AB1F14190029}" destId="{B1D831BC-ABB2-4FB6-91FE-AAF2ECD8A3A0}" srcOrd="0" destOrd="0" presId="urn:microsoft.com/office/officeart/2005/8/layout/cycle3"/>
    <dgm:cxn modelId="{58918486-E4DE-4BFB-AF70-4E42D9E0765E}" type="presOf" srcId="{0C7862B3-4F3A-4243-A717-E1FE38F1398A}" destId="{C79E4D8E-D215-494D-BA78-84F806BF74DD}" srcOrd="0" destOrd="0" presId="urn:microsoft.com/office/officeart/2005/8/layout/cycle3"/>
    <dgm:cxn modelId="{F06B0BD3-38D2-4F39-A456-7569E7865BFE}" type="presOf" srcId="{E262BA1B-F4B6-4CC5-9483-D50FACA3C4C5}" destId="{6EADCFBE-0115-4002-849B-46696A853DD2}" srcOrd="0" destOrd="0" presId="urn:microsoft.com/office/officeart/2005/8/layout/cycle3"/>
    <dgm:cxn modelId="{ADCFBE48-E159-412C-BB18-D0BDC3191C59}" type="presOf" srcId="{EA9C68AD-3A53-4C89-9D9D-179A334F7FB7}" destId="{5942D547-DDDD-4E4C-B581-A7CD73735B25}" srcOrd="0" destOrd="0" presId="urn:microsoft.com/office/officeart/2005/8/layout/cycle3"/>
    <dgm:cxn modelId="{6026A489-DDB2-4383-ADD1-D9ACD250BB52}" type="presOf" srcId="{7F195231-8C12-4F85-BC77-188BB72FE680}" destId="{6D5E5944-D18D-4F26-A814-81F082CC418C}" srcOrd="0" destOrd="0" presId="urn:microsoft.com/office/officeart/2005/8/layout/cycle3"/>
    <dgm:cxn modelId="{2479A1D4-1145-46F7-83C3-6916D7D6ADC0}" type="presOf" srcId="{0AB7A1D4-BF81-4410-B683-574D86BBDB88}" destId="{2926E227-84E6-4209-B220-34E9819750E9}" srcOrd="0" destOrd="0" presId="urn:microsoft.com/office/officeart/2005/8/layout/cycle3"/>
    <dgm:cxn modelId="{8B7104EE-0D8F-4EC5-B168-6590DC4B2EA3}" type="presOf" srcId="{4B04B618-5CB2-429C-9933-F6CB0CD08B4E}" destId="{55AD898D-3589-4E0C-A54D-6D59B3DEBF04}" srcOrd="0" destOrd="0" presId="urn:microsoft.com/office/officeart/2005/8/layout/cycle3"/>
    <dgm:cxn modelId="{80A996D0-4A83-4CF4-8E69-FDC264665B6D}" srcId="{0C7862B3-4F3A-4243-A717-E1FE38F1398A}" destId="{4B04B618-5CB2-429C-9933-F6CB0CD08B4E}" srcOrd="1" destOrd="0" parTransId="{61511924-3C85-4BA9-BA76-B1614AD694DA}" sibTransId="{2EC136EE-B85A-4597-9556-45D165D90164}"/>
    <dgm:cxn modelId="{AEAA2134-4E97-4487-BD42-44DE15CB5EBC}" srcId="{0C7862B3-4F3A-4243-A717-E1FE38F1398A}" destId="{EA9C68AD-3A53-4C89-9D9D-179A334F7FB7}" srcOrd="4" destOrd="0" parTransId="{0D33EEFB-71CC-4B64-BE68-D25C1E524CF8}" sibTransId="{5FD920DF-19A6-425D-B1EB-38F5F5C45D25}"/>
    <dgm:cxn modelId="{DBA6E51C-C50E-4379-AA11-BAB54F9CC637}" srcId="{0C7862B3-4F3A-4243-A717-E1FE38F1398A}" destId="{E262BA1B-F4B6-4CC5-9483-D50FACA3C4C5}" srcOrd="2" destOrd="0" parTransId="{3F4E6AF6-F153-4032-9EDB-C6AF4698529E}" sibTransId="{7598F6B4-564A-424A-8876-518FAFF8C941}"/>
    <dgm:cxn modelId="{C75CF273-D00B-41B8-96A1-7C365C0AE352}" srcId="{0C7862B3-4F3A-4243-A717-E1FE38F1398A}" destId="{61ECB06B-0C2D-4E60-9A51-A0B279641E8A}" srcOrd="5" destOrd="0" parTransId="{B8F82581-B442-42A3-BC26-08BEBAED1584}" sibTransId="{0C76E475-9917-40A0-8ABE-B90BF3DCEB5F}"/>
    <dgm:cxn modelId="{9CE9CFAF-99D2-41B1-B089-26A4C5770B3F}" srcId="{0C7862B3-4F3A-4243-A717-E1FE38F1398A}" destId="{0AB7A1D4-BF81-4410-B683-574D86BBDB88}" srcOrd="0" destOrd="0" parTransId="{6A9616C7-00FA-4F2D-8644-52099201F3BD}" sibTransId="{7F195231-8C12-4F85-BC77-188BB72FE680}"/>
    <dgm:cxn modelId="{644DEB16-9D48-4C1E-B456-96BBAB2D7E11}" type="presParOf" srcId="{C79E4D8E-D215-494D-BA78-84F806BF74DD}" destId="{25D82D5A-490E-4A37-96FA-A1F887C5772D}" srcOrd="0" destOrd="0" presId="urn:microsoft.com/office/officeart/2005/8/layout/cycle3"/>
    <dgm:cxn modelId="{811D75F5-B133-4A93-B8EB-950479271143}" type="presParOf" srcId="{25D82D5A-490E-4A37-96FA-A1F887C5772D}" destId="{2926E227-84E6-4209-B220-34E9819750E9}" srcOrd="0" destOrd="0" presId="urn:microsoft.com/office/officeart/2005/8/layout/cycle3"/>
    <dgm:cxn modelId="{1D9F0642-BFD8-492D-AEB2-AE707E87B23C}" type="presParOf" srcId="{25D82D5A-490E-4A37-96FA-A1F887C5772D}" destId="{6D5E5944-D18D-4F26-A814-81F082CC418C}" srcOrd="1" destOrd="0" presId="urn:microsoft.com/office/officeart/2005/8/layout/cycle3"/>
    <dgm:cxn modelId="{B6578760-B39F-4C37-A944-F0800744EB1B}" type="presParOf" srcId="{25D82D5A-490E-4A37-96FA-A1F887C5772D}" destId="{55AD898D-3589-4E0C-A54D-6D59B3DEBF04}" srcOrd="2" destOrd="0" presId="urn:microsoft.com/office/officeart/2005/8/layout/cycle3"/>
    <dgm:cxn modelId="{10105C77-1E3D-4380-81D8-28DF1EA3DBF5}" type="presParOf" srcId="{25D82D5A-490E-4A37-96FA-A1F887C5772D}" destId="{6EADCFBE-0115-4002-849B-46696A853DD2}" srcOrd="3" destOrd="0" presId="urn:microsoft.com/office/officeart/2005/8/layout/cycle3"/>
    <dgm:cxn modelId="{CB755139-B0B9-4790-8EF4-CD62C0021EEE}" type="presParOf" srcId="{25D82D5A-490E-4A37-96FA-A1F887C5772D}" destId="{B1D831BC-ABB2-4FB6-91FE-AAF2ECD8A3A0}" srcOrd="4" destOrd="0" presId="urn:microsoft.com/office/officeart/2005/8/layout/cycle3"/>
    <dgm:cxn modelId="{D6A71049-0684-43BB-BCFC-3F71F5D7A881}" type="presParOf" srcId="{25D82D5A-490E-4A37-96FA-A1F887C5772D}" destId="{5942D547-DDDD-4E4C-B581-A7CD73735B25}" srcOrd="5" destOrd="0" presId="urn:microsoft.com/office/officeart/2005/8/layout/cycle3"/>
    <dgm:cxn modelId="{13ADB929-FA71-472B-96E4-E82898FF4223}" type="presParOf" srcId="{25D82D5A-490E-4A37-96FA-A1F887C5772D}" destId="{E73093A7-ECF8-4636-8788-8469814B0665}" srcOrd="6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UTICAJ ELEKTRIČNOG OSVJETLJENJA NA KVALITET ELEKTRIČNE ENERGIJE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C136-014B-4620-8E04-FCC39105C9B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FFBED-BF81-44F7-A63C-CA71DEBF4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UTICAJ ELEKTRIČNOG OSVJETLJENJA NA KVALITET ELEKTRIČNE ENERGIJE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8CDC-A426-428D-8AD6-23C7D1212009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313D-67C6-4CE5-8691-D76B14B7B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7313D-67C6-4CE5-8691-D76B14B7BD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UTICAJ ELEKTRIČNOG OSVJETLJENJA NA KVALITET ELEKTRIČNE ENERGIJE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CE0615-9811-47A3-BD1B-8E72987B7A30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001DC-0B0D-4B71-88B9-7FDC7A674D02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FCCAF-F75A-4BD2-8CB9-7A5FE66E9A8F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B5234-2F81-4239-97F2-2DC375176C39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9C13-4283-4D7F-BFFD-4D6FE08C389D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9F1E1-3CE9-4F41-9675-EEB9A64BA616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29448-3A31-4FD7-BC51-CF70F7D7BB24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BFCDC-5DBD-4907-AA92-1E8498B91AE6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D7C68-A662-4881-BD67-D0DE954F1A1D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1DF8E1-1545-441E-9711-D8AA390EC33B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3443E6-B881-4BEF-9E16-EAB134B4294C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56773D-AC29-44A6-B84B-ACDE975BDC04}" type="datetime1">
              <a:rPr lang="en-US" smtClean="0"/>
              <a:pPr/>
              <a:t>5/14/2011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sr-Latn-CS" sz="4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UTICAJ ELEKTRIČNOG OSVJETLJENJA NA KVALITET ELEKTRIČNE ENERGIJE</a:t>
            </a:r>
            <a:endParaRPr lang="en-US" sz="40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UC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0"/>
            <a:ext cx="1190625" cy="1200150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098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371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i="1" dirty="0" smtClean="0">
                <a:latin typeface="Calibri" pitchFamily="34" charset="0"/>
              </a:rPr>
              <a:t>Autori:</a:t>
            </a:r>
          </a:p>
          <a:p>
            <a:pPr algn="ctr"/>
            <a:r>
              <a:rPr lang="sr-Latn-CS" i="1" dirty="0" smtClean="0">
                <a:latin typeface="Calibri" pitchFamily="34" charset="0"/>
              </a:rPr>
              <a:t>spec.sci Mladen Rašović</a:t>
            </a:r>
          </a:p>
          <a:p>
            <a:pPr algn="ctr"/>
            <a:r>
              <a:rPr lang="sr-Latn-CS" i="1" dirty="0" smtClean="0">
                <a:latin typeface="Calibri" pitchFamily="34" charset="0"/>
              </a:rPr>
              <a:t>prof.dr Jadranka Radović</a:t>
            </a:r>
          </a:p>
          <a:p>
            <a:pPr algn="ctr"/>
            <a:r>
              <a:rPr lang="sr-Latn-CS" i="1" dirty="0" smtClean="0">
                <a:latin typeface="Calibri" pitchFamily="34" charset="0"/>
              </a:rPr>
              <a:t>dr Saša Mujović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44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i="1" dirty="0" smtClean="0">
                <a:latin typeface="Calibri" pitchFamily="34" charset="0"/>
              </a:rPr>
              <a:t>Elektrotehnički fakultet</a:t>
            </a:r>
          </a:p>
          <a:p>
            <a:pPr algn="ctr"/>
            <a:r>
              <a:rPr lang="sr-Latn-CS" i="1" dirty="0" smtClean="0">
                <a:latin typeface="Calibri" pitchFamily="34" charset="0"/>
              </a:rPr>
              <a:t>Univerzitet Crne Gore</a:t>
            </a:r>
          </a:p>
          <a:p>
            <a:pPr algn="ctr"/>
            <a:r>
              <a:rPr lang="sr-Latn-CS" i="1" dirty="0" smtClean="0">
                <a:latin typeface="Calibri" pitchFamily="34" charset="0"/>
              </a:rPr>
              <a:t>J.P. “Komunalne usluge”</a:t>
            </a:r>
          </a:p>
          <a:p>
            <a:pPr algn="ctr"/>
            <a:r>
              <a:rPr lang="sr-Latn-CS" i="1" dirty="0" smtClean="0">
                <a:latin typeface="Calibri" pitchFamily="34" charset="0"/>
              </a:rPr>
              <a:t>Podgorica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810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i="1" dirty="0" smtClean="0">
                <a:latin typeface="Calibri" pitchFamily="34" charset="0"/>
              </a:rPr>
              <a:t>Referat C4-09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6273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Calibri" pitchFamily="34" charset="0"/>
              </a:rPr>
              <a:t>II Savjetovanje CG KO CIGRE</a:t>
            </a:r>
          </a:p>
          <a:p>
            <a:pPr algn="ctr"/>
            <a:r>
              <a:rPr lang="sr-Latn-CS" sz="1600" dirty="0" smtClean="0">
                <a:latin typeface="Calibri" pitchFamily="34" charset="0"/>
              </a:rPr>
              <a:t>16. – 19. Maj 2011.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Latn-CS" dirty="0" smtClean="0"/>
              <a:t>Centralizovani sistem za uštedu električne energije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pic>
        <p:nvPicPr>
          <p:cNvPr id="7" name="Picture 6" descr="untitled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05800" cy="3200400"/>
          </a:xfrm>
          <a:prstGeom prst="rect">
            <a:avLst/>
          </a:prstGeom>
        </p:spPr>
      </p:pic>
      <p:pic>
        <p:nvPicPr>
          <p:cNvPr id="8" name="Picture 7" descr="hd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61060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3962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d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8610600" cy="47244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31620" y="3236214"/>
          <a:ext cx="6080760" cy="630936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Calibri"/>
                          <a:ea typeface="Calibri"/>
                          <a:cs typeface="Times New Roman"/>
                        </a:rPr>
                        <a:t>P (W)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Q (VAr)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D (VAd)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S (VA)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λ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6500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1300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2680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7150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0" y="434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CFu=1.38				        Cfi=(1.7, 1.63 i 1.63)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5029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THDI%= (27.1, 24.2 i 26.7) %, što nije u skladu sa IEEE standard 519-1992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sr-Latn-CS" dirty="0" smtClean="0"/>
              <a:t>Elektronska prigušnica i LED svjetiljka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pic>
        <p:nvPicPr>
          <p:cNvPr id="7" name="Picture 6" descr="untitle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3505200" cy="3581400"/>
          </a:xfrm>
          <a:prstGeom prst="rect">
            <a:avLst/>
          </a:prstGeom>
        </p:spPr>
      </p:pic>
      <p:pic>
        <p:nvPicPr>
          <p:cNvPr id="8" name="Picture 7" descr="untitled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429000" cy="3429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743201"/>
          <a:ext cx="8077200" cy="1168842"/>
        </p:xfrm>
        <a:graphic>
          <a:graphicData uri="http://schemas.openxmlformats.org/drawingml/2006/table">
            <a:tbl>
              <a:tblPr/>
              <a:tblGrid>
                <a:gridCol w="1600887"/>
                <a:gridCol w="1091513"/>
                <a:gridCol w="1346200"/>
                <a:gridCol w="1346200"/>
                <a:gridCol w="1346200"/>
                <a:gridCol w="1346200"/>
              </a:tblGrid>
              <a:tr h="248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C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P(W)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Q(VAr)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D(VAd)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S(VA)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λ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El. prigušnica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146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148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0.98 cap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LED svjetiljka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-5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5.65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Arial"/>
                          <a:ea typeface="Calibri"/>
                          <a:cs typeface="Times New Roman"/>
                        </a:rPr>
                        <a:t>0.96 cap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43200" y="4343400"/>
          <a:ext cx="4038600" cy="851535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2794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El. prig.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THDI%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CFI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151220099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"/>
            <a:ext cx="8534400" cy="623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r-Latn-CS" dirty="0" smtClean="0"/>
              <a:t>3. Zaključak</a:t>
            </a:r>
          </a:p>
          <a:p>
            <a:r>
              <a:rPr lang="sr-Latn-CS" dirty="0" smtClean="0"/>
              <a:t>Uglavnom ravnomjerno raspoređena po trafo reonima</a:t>
            </a:r>
          </a:p>
          <a:p>
            <a:r>
              <a:rPr lang="sr-Latn-CS" dirty="0" smtClean="0"/>
              <a:t>Uticaj na kvalitet zavisi od odnosa Pts/Pjr (pr. 630/20 kVA)</a:t>
            </a:r>
          </a:p>
          <a:p>
            <a:r>
              <a:rPr lang="sr-Latn-CS" dirty="0" smtClean="0"/>
              <a:t>Grupna mjerenja kod novih tehnologija (LED i elektronskih prigušnica), u narednom periodu.</a:t>
            </a:r>
          </a:p>
          <a:p>
            <a:pPr algn="ctr"/>
            <a:r>
              <a:rPr lang="sr-Latn-CS" dirty="0" smtClean="0">
                <a:solidFill>
                  <a:srgbClr val="FF0000"/>
                </a:solidFill>
              </a:rPr>
              <a:t>Nove tehnologije u prednosti u odnosnu na klasične sisteme</a:t>
            </a:r>
          </a:p>
          <a:p>
            <a:pPr algn="ctr"/>
            <a:r>
              <a:rPr lang="sr-Latn-CS" dirty="0" smtClean="0">
                <a:solidFill>
                  <a:srgbClr val="00B050"/>
                </a:solidFill>
              </a:rPr>
              <a:t>JAVNA RASVJETA (ELEKTRIČNO OSVJETLJENJE) KAO POTROŠAČ, AKTUELIZIRA PROBLEMATIKU KVALITETA ELEKTRIČNE </a:t>
            </a:r>
            <a:r>
              <a:rPr lang="sr-Latn-CS" dirty="0" smtClean="0">
                <a:solidFill>
                  <a:srgbClr val="00B050"/>
                </a:solidFill>
              </a:rPr>
              <a:t>ENERGIJE</a:t>
            </a:r>
          </a:p>
          <a:p>
            <a:pPr algn="ctr"/>
            <a:r>
              <a:rPr lang="sr-Latn-CS" b="1" dirty="0" smtClean="0"/>
              <a:t>HVALA NA PAŽNJI !</a:t>
            </a:r>
          </a:p>
          <a:p>
            <a:pPr algn="ctr"/>
            <a:r>
              <a:rPr lang="sr-Latn-CS" smtClean="0"/>
              <a:t>PITANJA ???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329"/>
          <a:ext cx="8229600" cy="415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at-night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5715000" cy="5334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562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solidFill>
                  <a:schemeClr val="bg1"/>
                </a:solidFill>
              </a:rPr>
              <a:t>Podgorica sa okolinom ima oko 12.000 rasvjetnih tijela</a:t>
            </a:r>
          </a:p>
          <a:p>
            <a:pPr algn="ctr"/>
            <a:r>
              <a:rPr lang="sr-Latn-CS" dirty="0" smtClean="0">
                <a:solidFill>
                  <a:schemeClr val="bg1"/>
                </a:solidFill>
              </a:rPr>
              <a:t>Instalisana snaga 2.5 MW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810000" y="4267200"/>
            <a:ext cx="484632" cy="12192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98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1. Uvod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2. Uticaj na kvalitet napona (električne energije)</a:t>
            </a:r>
          </a:p>
          <a:p>
            <a:endParaRPr lang="sr-Latn-CS" dirty="0" smtClean="0"/>
          </a:p>
          <a:p>
            <a:r>
              <a:rPr lang="sr-Latn-CS" dirty="0" smtClean="0"/>
              <a:t>Nelinearan potrošač</a:t>
            </a:r>
          </a:p>
          <a:p>
            <a:r>
              <a:rPr lang="sr-Latn-CS" dirty="0" smtClean="0"/>
              <a:t>Mala pojedinačna snaga</a:t>
            </a:r>
          </a:p>
          <a:p>
            <a:r>
              <a:rPr lang="sr-Latn-CS" dirty="0" smtClean="0"/>
              <a:t>Struja manja od 16 A</a:t>
            </a:r>
          </a:p>
          <a:p>
            <a:r>
              <a:rPr lang="sr-Latn-CS" dirty="0" smtClean="0">
                <a:solidFill>
                  <a:srgbClr val="FF0000"/>
                </a:solidFill>
              </a:rPr>
              <a:t>Rad grupe nelinearnih potrošača može izazvati značajna izobličenja mrežnog napona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284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Latn-CS" dirty="0" smtClean="0"/>
              <a:t>Izračunavanje karakteristika opterećenja i indikatori distorzije napona (struje)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09800"/>
            <a:ext cx="2819400" cy="6096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19400"/>
            <a:ext cx="876300" cy="6191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581400"/>
            <a:ext cx="1419225" cy="4381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114800"/>
            <a:ext cx="1019175" cy="4381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724400"/>
            <a:ext cx="1962150" cy="6191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486400"/>
            <a:ext cx="1047750" cy="20955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286000"/>
            <a:ext cx="1000125" cy="61912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048000"/>
            <a:ext cx="1514475" cy="38100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581400"/>
            <a:ext cx="1181100" cy="30480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962400"/>
            <a:ext cx="1485900" cy="333375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419600"/>
            <a:ext cx="1066800" cy="33337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00600"/>
            <a:ext cx="1476375" cy="476250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334000"/>
            <a:ext cx="685800" cy="3524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048000" y="2362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Složenoperiodična struja (f.t.)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" y="2971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Efektivna vrijednost struje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6576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Aktivna snaga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4191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Reaktivna snaga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09800" y="4876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Prividna snaga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71600" y="5410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Prividna snaga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05600" y="2362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Snaga distorzije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162800" y="3048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Faktor snage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0" y="3581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Faktor snage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162800" y="3962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Faktor snage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6705600" y="441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 smtClean="0"/>
              <a:t>Individualna harmonijska distorzija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162800" y="48768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 smtClean="0"/>
              <a:t>Totalna harm. distorzija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477000" y="5334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 smtClean="0"/>
              <a:t>Crest faktor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873691"/>
          </a:xfrm>
        </p:spPr>
        <p:txBody>
          <a:bodyPr/>
          <a:lstStyle/>
          <a:p>
            <a:pPr algn="ctr">
              <a:buNone/>
            </a:pPr>
            <a:r>
              <a:rPr lang="sr-Latn-CS" dirty="0" smtClean="0"/>
              <a:t>Struktura JR za Podgoricu:</a:t>
            </a:r>
          </a:p>
          <a:p>
            <a:r>
              <a:rPr lang="sr-Latn-CS" sz="2400" dirty="0" smtClean="0"/>
              <a:t>Jonizujći (</a:t>
            </a:r>
            <a:r>
              <a:rPr lang="sr-Latn-CS" sz="2400" dirty="0" smtClean="0"/>
              <a:t>natrijumove, metal-halogene i </a:t>
            </a:r>
            <a:r>
              <a:rPr lang="sr-Latn-CS" sz="2400" dirty="0" smtClean="0"/>
              <a:t>živine sijalice), preko 95 %,</a:t>
            </a:r>
          </a:p>
          <a:p>
            <a:r>
              <a:rPr lang="sr-Latn-CS" dirty="0" smtClean="0"/>
              <a:t>Fluorescentni (fluo. cijevi u raznim oblicima kao i CFL),</a:t>
            </a:r>
          </a:p>
          <a:p>
            <a:r>
              <a:rPr lang="sr-Latn-CS" dirty="0" smtClean="0"/>
              <a:t>Termički (inkadescentna sijalica), mali procenat,</a:t>
            </a:r>
          </a:p>
          <a:p>
            <a:r>
              <a:rPr lang="sr-Latn-CS" dirty="0" smtClean="0"/>
              <a:t>Elektrluminescentni (LED), vrlo mali procenat.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295401"/>
            <a:ext cx="8229600" cy="6095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sr-Latn-C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Uticaj javne rasvjete</a:t>
            </a:r>
          </a:p>
        </p:txBody>
      </p:sp>
      <p:sp>
        <p:nvSpPr>
          <p:cNvPr id="10" name="Left-Up Arrow 9"/>
          <p:cNvSpPr/>
          <p:nvPr/>
        </p:nvSpPr>
        <p:spPr>
          <a:xfrm rot="13662594">
            <a:off x="3306427" y="3640780"/>
            <a:ext cx="1465145" cy="15525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Klasična (elektromagnetna)</a:t>
            </a:r>
          </a:p>
          <a:p>
            <a:pPr algn="ctr"/>
            <a:r>
              <a:rPr lang="sr-Latn-CS" dirty="0" smtClean="0"/>
              <a:t>Prigušnica, preko 95 %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33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Elektronska prigušnica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Latn-CS" dirty="0" smtClean="0"/>
              <a:t>Mjerenja</a:t>
            </a:r>
          </a:p>
          <a:p>
            <a:r>
              <a:rPr lang="sr-Latn-CS" dirty="0" smtClean="0"/>
              <a:t>Mrežni analizator “CIRCUTOR AR5”,</a:t>
            </a:r>
          </a:p>
          <a:p>
            <a:r>
              <a:rPr lang="sr-Latn-CS" dirty="0" smtClean="0"/>
              <a:t>Pojedinačna i grupna mjerenja.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pic>
        <p:nvPicPr>
          <p:cNvPr id="7" name="Picture 6" descr="analizado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3124200"/>
            <a:ext cx="381952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>
            <a:normAutofit fontScale="92500"/>
          </a:bodyPr>
          <a:lstStyle/>
          <a:p>
            <a:pPr algn="ctr"/>
            <a:r>
              <a:rPr lang="sr-Latn-CS" dirty="0" smtClean="0"/>
              <a:t>Ponašanje javne rasvjete kao potrošača u realnom vremenu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pic>
        <p:nvPicPr>
          <p:cNvPr id="7" name="Picture 6" descr="C:\Documents and Settings\Mladen\Desktop\Cigree\prilozi\snaga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80009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19400" y="3352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Snaga se povećava!</a:t>
            </a:r>
            <a:endParaRPr lang="en-US" dirty="0"/>
          </a:p>
        </p:txBody>
      </p:sp>
      <p:pic>
        <p:nvPicPr>
          <p:cNvPr id="9" name="Picture 8" descr="C:\Documents and Settings\Mladen\Desktop\Cigree\prilozi\struje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4600" y="403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Snaga se povećala, a struja se smanjila!</a:t>
            </a:r>
            <a:endParaRPr lang="en-US" dirty="0"/>
          </a:p>
        </p:txBody>
      </p:sp>
      <p:pic>
        <p:nvPicPr>
          <p:cNvPr id="11" name="Picture 10" descr="C:\Documents and Settings\Mladen\Desktop\Cigree\prilozi\faktor snage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38400" y="2743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Mijenja se faktor snage od 0,35 do 0,8 (ind)!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76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Latn-CS" dirty="0" smtClean="0"/>
              <a:t>Talasni oblici kod grupe svjetiljki sa elektromagnetnim prigušnicama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1300" dirty="0" smtClean="0">
                <a:effectLst/>
              </a:rPr>
              <a:t>II Savjetovanje CG KO Cigre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600" dirty="0" smtClean="0">
                <a:effectLst/>
              </a:rPr>
              <a:t>- UTICAJ ELEKTRIČNOG OSVJETLJENJA NA KVALITET ELEKTRIČNE ENERGIJE –</a:t>
            </a:r>
            <a:r>
              <a:rPr lang="sr-Latn-CS" sz="1200" dirty="0" smtClean="0">
                <a:effectLst/>
              </a:rPr>
              <a:t/>
            </a:r>
            <a:br>
              <a:rPr lang="sr-Latn-CS" sz="1200" dirty="0" smtClean="0">
                <a:effectLst/>
              </a:rPr>
            </a:br>
            <a:r>
              <a:rPr lang="sr-Latn-CS" sz="1200" dirty="0" smtClean="0">
                <a:effectLst/>
              </a:rPr>
              <a:t>spec.sci Mladen Rašović, prof.dr Jadranka Radović i dr. Saša Mujović</a:t>
            </a:r>
            <a:endParaRPr lang="en-US" sz="1200" dirty="0">
              <a:effectLst/>
            </a:endParaRPr>
          </a:p>
        </p:txBody>
      </p:sp>
      <p:pic>
        <p:nvPicPr>
          <p:cNvPr id="7" name="Picture 6" descr="to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990724"/>
            <a:ext cx="8153400" cy="3419475"/>
          </a:xfrm>
          <a:prstGeom prst="rect">
            <a:avLst/>
          </a:prstGeom>
        </p:spPr>
      </p:pic>
      <p:pic>
        <p:nvPicPr>
          <p:cNvPr id="8" name="Picture 7" descr="hd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981199"/>
            <a:ext cx="8382000" cy="381000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198" y="3124200"/>
          <a:ext cx="7772402" cy="762000"/>
        </p:xfrm>
        <a:graphic>
          <a:graphicData uri="http://schemas.openxmlformats.org/drawingml/2006/table">
            <a:tbl>
              <a:tblPr/>
              <a:tblGrid>
                <a:gridCol w="1554318"/>
                <a:gridCol w="1554318"/>
                <a:gridCol w="1554318"/>
                <a:gridCol w="1554318"/>
                <a:gridCol w="155513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Calibri"/>
                          <a:ea typeface="Calibri"/>
                          <a:cs typeface="Times New Roman"/>
                        </a:rPr>
                        <a:t>P (W)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Q (VAr)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D (VAd)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S (VA)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λ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37300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Calibri"/>
                          <a:ea typeface="Calibri"/>
                          <a:cs typeface="Times New Roman"/>
                        </a:rPr>
                        <a:t>18888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8167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Calibri"/>
                          <a:ea typeface="Calibri"/>
                          <a:cs typeface="Times New Roman"/>
                        </a:rPr>
                        <a:t>42600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426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CFu=1.38				CFi=(1.62, 1.56 i 1.58)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</TotalTime>
  <Words>589</Words>
  <Application>Microsoft Office PowerPoint</Application>
  <PresentationFormat>On-screen Show (4:3)</PresentationFormat>
  <Paragraphs>153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UTICAJ ELEKTRIČNOG OSVJETLJENJA NA KVALITET ELEKTRIČNE ENERGIJE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  <vt:lpstr>II Savjetovanje CG KO Cigre - UTICAJ ELEKTRIČNOG OSVJETLJENJA NA KVALITET ELEKTRIČNE ENERGIJE – spec.sci Mladen Rašović, prof.dr Jadranka Radović i dr. Saša Mujović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Mladen</cp:lastModifiedBy>
  <cp:revision>52</cp:revision>
  <dcterms:created xsi:type="dcterms:W3CDTF">2006-08-16T00:00:00Z</dcterms:created>
  <dcterms:modified xsi:type="dcterms:W3CDTF">2011-05-14T11:12:12Z</dcterms:modified>
</cp:coreProperties>
</file>