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6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3765E-1580-4911-9B81-BE165EA4DD8F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CF032-E95E-49DE-B1C1-B8618E928F9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F032-E95E-49DE-B1C1-B8618E928F9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CF032-E95E-49DE-B1C1-B8618E928F9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111-5DE9-4312-A6ED-1B2449AF5686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2E1-2D3D-455A-A094-BCFA78DBC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111-5DE9-4312-A6ED-1B2449AF5686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2E1-2D3D-455A-A094-BCFA78DBC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111-5DE9-4312-A6ED-1B2449AF5686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2E1-2D3D-455A-A094-BCFA78DBC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111-5DE9-4312-A6ED-1B2449AF5686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2E1-2D3D-455A-A094-BCFA78DBC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111-5DE9-4312-A6ED-1B2449AF5686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2E1-2D3D-455A-A094-BCFA78DBC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111-5DE9-4312-A6ED-1B2449AF5686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2E1-2D3D-455A-A094-BCFA78DBC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111-5DE9-4312-A6ED-1B2449AF5686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2E1-2D3D-455A-A094-BCFA78DBC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111-5DE9-4312-A6ED-1B2449AF5686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2E1-2D3D-455A-A094-BCFA78DBC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111-5DE9-4312-A6ED-1B2449AF5686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2E1-2D3D-455A-A094-BCFA78DBC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111-5DE9-4312-A6ED-1B2449AF5686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2E1-2D3D-455A-A094-BCFA78DBC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6111-5DE9-4312-A6ED-1B2449AF5686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112E1-2D3D-455A-A094-BCFA78DBC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6111-5DE9-4312-A6ED-1B2449AF5686}" type="datetimeFigureOut">
              <a:rPr lang="en-US" smtClean="0"/>
              <a:pPr/>
              <a:t>5/10/2011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112E1-2D3D-455A-A094-BCFA78DBCE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3108" y="214290"/>
            <a:ext cx="5072098" cy="57150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Berlin Sans FB Demi" pitchFamily="34" charset="0"/>
                <a:cs typeface="Arial" pitchFamily="34" charset="0"/>
              </a:rPr>
              <a:t>UVOD</a:t>
            </a:r>
            <a:endParaRPr lang="en-US" sz="2800" b="1" dirty="0">
              <a:solidFill>
                <a:srgbClr val="C00000"/>
              </a:solidFill>
              <a:latin typeface="Berlin Sans FB Demi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572560" cy="542928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Sun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č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eva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energija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se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prema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poznatim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procesima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transformacije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energije može koristiti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za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dobijanje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toplotne energije i za direktno pretvaranje u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elektri</a:t>
            </a:r>
            <a:r>
              <a:rPr lang="sr-Latn-C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č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nu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energiju</a:t>
            </a:r>
            <a:endParaRPr lang="sr-Latn-CS" sz="2000" b="1" dirty="0" smtClean="0">
              <a:solidFill>
                <a:schemeClr val="tx2">
                  <a:lumMod val="5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b="1" dirty="0" smtClean="0">
              <a:solidFill>
                <a:schemeClr val="tx2">
                  <a:lumMod val="5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za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dobijanje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elektri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č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ne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energije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primjenom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fotonaponskih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ć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elija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mjerodavna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je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vrijednost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Sun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č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eve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insolacije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(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zra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č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enja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)</a:t>
            </a:r>
            <a:endParaRPr lang="sr-Latn-CS" sz="2000" b="1" dirty="0" smtClean="0">
              <a:solidFill>
                <a:schemeClr val="tx2">
                  <a:lumMod val="5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b="1" dirty="0">
              <a:solidFill>
                <a:schemeClr val="tx2">
                  <a:lumMod val="5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p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olazna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osnova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pri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svim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analizama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efikasnosti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primjene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ovog procesa </a:t>
            </a:r>
            <a:r>
              <a:rPr lang="es-E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transformacije</a:t>
            </a:r>
            <a:r>
              <a:rPr lang="es-E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energije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su </a:t>
            </a:r>
            <a:r>
              <a:rPr lang="es-E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rezultati</a:t>
            </a:r>
            <a:r>
              <a:rPr lang="es-E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s-E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mjerenja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Sun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č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evog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zra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č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enja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na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odre</a:t>
            </a:r>
            <a:r>
              <a:rPr lang="sr-Latn-C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đ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enoj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lokaciji</a:t>
            </a:r>
            <a:endParaRPr lang="sr-Latn-CS" sz="2000" b="1" dirty="0" smtClean="0">
              <a:solidFill>
                <a:schemeClr val="tx2">
                  <a:lumMod val="5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b="1" dirty="0" smtClean="0">
              <a:solidFill>
                <a:schemeClr val="tx2">
                  <a:lumMod val="5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u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radu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je </a:t>
            </a:r>
            <a:r>
              <a:rPr lang="pl-PL" sz="2000" b="1" dirty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dat opis jednog </a:t>
            </a:r>
            <a:r>
              <a:rPr lang="pl-PL" sz="2000" b="1" dirty="0" smtClean="0">
                <a:solidFill>
                  <a:schemeClr val="tx2">
                    <a:lumMod val="50000"/>
                  </a:schemeClr>
                </a:solidFill>
                <a:latin typeface="Berlin Sans FB Demi" pitchFamily="34" charset="0"/>
              </a:rPr>
              <a:t>komercijalnog uređaja za mjerenje Sunčevog zračenja, Pyranometra CM11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5918" y="571480"/>
            <a:ext cx="6500858" cy="418352"/>
          </a:xfrm>
        </p:spPr>
        <p:txBody>
          <a:bodyPr>
            <a:noAutofit/>
          </a:bodyPr>
          <a:lstStyle/>
          <a:p>
            <a:pPr algn="r"/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</a:t>
            </a:r>
            <a:r>
              <a:rPr lang="sr-Latn-C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č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unanje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senziviteta</a:t>
            </a:r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senzora</a:t>
            </a:r>
            <a:endParaRPr lang="en-US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s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enzitivitet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nepoznatog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piranometra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se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racuna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mjerenjem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na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dvije</a:t>
            </a:r>
            <a:r>
              <a:rPr lang="sr-Latn-CS" sz="20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pozicije</a:t>
            </a:r>
            <a:endParaRPr lang="sr-Latn-CS" sz="2000" dirty="0" smtClean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dirty="0" smtClean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za mjerenje se koristi relacija: </a:t>
            </a:r>
          </a:p>
          <a:p>
            <a:pPr algn="just">
              <a:buFont typeface="Wingdings" pitchFamily="2" charset="2"/>
              <a:buChar char="Ø"/>
            </a:pPr>
            <a:endParaRPr lang="sr-Latn-CS" sz="1800" dirty="0" smtClean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1800" dirty="0" smtClean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 marL="274320" lvl="8" indent="-274320" algn="just">
              <a:buClr>
                <a:schemeClr val="accent3"/>
              </a:buClr>
              <a:buSzPct val="95000"/>
              <a:buNone/>
            </a:pPr>
            <a:r>
              <a:rPr lang="sr-Latn-CS" sz="20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			 	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Sa=(A+A’)*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Sb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/ (B+B’)</a:t>
            </a:r>
            <a:endParaRPr lang="sr-Latn-CS" sz="2000" dirty="0" smtClean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 marL="274320" lvl="8" indent="-274320" algn="just">
              <a:buClr>
                <a:schemeClr val="accent3"/>
              </a:buClr>
              <a:buSzPct val="95000"/>
              <a:buNone/>
            </a:pPr>
            <a:endParaRPr lang="sr-Latn-CS" sz="1800" dirty="0" smtClean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 marL="274320" lvl="8" indent="-274320" algn="just">
              <a:buClr>
                <a:schemeClr val="accent3"/>
              </a:buClr>
              <a:buSzPct val="95000"/>
              <a:buNone/>
            </a:pPr>
            <a:endParaRPr lang="sr-Latn-CS" sz="1800" dirty="0" smtClean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Sb = senzitivitet standardnog piranometra na 20°C</a:t>
            </a:r>
          </a:p>
          <a:p>
            <a:pPr>
              <a:buFont typeface="Wingdings" pitchFamily="2" charset="2"/>
              <a:buChar char="Ø"/>
            </a:pPr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A = rezultat mjerenja piranometra na poziciji 1</a:t>
            </a:r>
          </a:p>
          <a:p>
            <a:pPr>
              <a:buFont typeface="Wingdings" pitchFamily="2" charset="2"/>
              <a:buChar char="Ø"/>
            </a:pPr>
            <a:r>
              <a:rPr lang="pl-PL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A’=rezultat mjerenja piranometra na poziciji 2</a:t>
            </a: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B =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rezultat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mjerenja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standardnog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piranometra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na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poziciji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sr-Latn-C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1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B’ =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rezultat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mjerenja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standardnog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piranometra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na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poziciji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sr-Latn-C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2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Sa = senzitivitet piranometra na 20°C.</a:t>
            </a:r>
          </a:p>
          <a:p>
            <a:pPr>
              <a:buFont typeface="Wingdings" pitchFamily="2" charset="2"/>
              <a:buChar char="Ø"/>
            </a:pPr>
            <a:r>
              <a:rPr lang="sr-Latn-C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i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zlaz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= (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prosje</a:t>
            </a:r>
            <a:r>
              <a:rPr lang="sr-Latn-C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č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na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vrijednost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na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100%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odgovor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minus signal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nulte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1800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protivteže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)</a:t>
            </a:r>
            <a:endParaRPr lang="sr-Latn-CS" sz="1800" dirty="0" smtClean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1800" dirty="0" smtClean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1800" dirty="0" smtClean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dirty="0" smtClean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latin typeface="Berlin Sans FB Demi" pitchFamily="34" charset="0"/>
              </a:rPr>
              <a:t>za izračunavanje solarne iradijacije mora biti primjenjena sledeća formula</a:t>
            </a:r>
          </a:p>
          <a:p>
            <a:pPr>
              <a:buFont typeface="Wingdings" pitchFamily="2" charset="2"/>
              <a:buChar char="Ø"/>
            </a:pPr>
            <a:r>
              <a:rPr lang="sr-Latn-CS" sz="2800" dirty="0" smtClean="0">
                <a:latin typeface="Berlin Sans FB Demi" pitchFamily="34" charset="0"/>
              </a:rPr>
              <a:t>E</a:t>
            </a:r>
            <a:r>
              <a:rPr lang="sr-Latn-CS" sz="2800" baseline="-25000" dirty="0" smtClean="0">
                <a:latin typeface="Berlin Sans FB Demi" pitchFamily="34" charset="0"/>
              </a:rPr>
              <a:t>Solar</a:t>
            </a:r>
            <a:r>
              <a:rPr lang="sr-Latn-CS" sz="2800" dirty="0" smtClean="0">
                <a:latin typeface="Berlin Sans FB Demi" pitchFamily="34" charset="0"/>
              </a:rPr>
              <a:t>=U</a:t>
            </a:r>
            <a:r>
              <a:rPr lang="sr-Latn-CS" sz="2800" baseline="-25000" dirty="0" smtClean="0">
                <a:latin typeface="Berlin Sans FB Demi" pitchFamily="34" charset="0"/>
              </a:rPr>
              <a:t>emf</a:t>
            </a:r>
            <a:r>
              <a:rPr lang="sr-Latn-CS" sz="2800" dirty="0" smtClean="0">
                <a:latin typeface="Berlin Sans FB Demi" pitchFamily="34" charset="0"/>
              </a:rPr>
              <a:t>/S</a:t>
            </a:r>
            <a:r>
              <a:rPr lang="sr-Latn-CS" sz="2800" baseline="-25000" dirty="0" smtClean="0">
                <a:latin typeface="Berlin Sans FB Demi" pitchFamily="34" charset="0"/>
              </a:rPr>
              <a:t>ensitivity</a:t>
            </a:r>
            <a:r>
              <a:rPr lang="sr-Latn-CS" sz="2800" dirty="0" smtClean="0">
                <a:latin typeface="Berlin Sans FB Demi" pitchFamily="34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endParaRPr lang="sr-Latn-CS" sz="2800" dirty="0" smtClean="0"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endParaRPr lang="sr-Latn-CS" sz="2800" dirty="0" smtClean="0">
              <a:latin typeface="Berlin Sans FB Demi" pitchFamily="34" charset="0"/>
            </a:endParaRPr>
          </a:p>
          <a:p>
            <a:pPr>
              <a:buNone/>
            </a:pPr>
            <a:r>
              <a:rPr lang="sr-Latn-CS" sz="2800" dirty="0" smtClean="0">
                <a:latin typeface="Berlin Sans FB Demi" pitchFamily="34" charset="0"/>
              </a:rPr>
              <a:t>   E</a:t>
            </a:r>
            <a:r>
              <a:rPr lang="sr-Latn-CS" sz="2800" baseline="-25000" dirty="0" smtClean="0">
                <a:latin typeface="Berlin Sans FB Demi" pitchFamily="34" charset="0"/>
              </a:rPr>
              <a:t>Solar </a:t>
            </a:r>
            <a:r>
              <a:rPr lang="sr-Latn-CS" sz="2800" dirty="0" smtClean="0">
                <a:latin typeface="Berlin Sans FB Demi" pitchFamily="34" charset="0"/>
              </a:rPr>
              <a:t>               = Globalna radijacija    </a:t>
            </a:r>
            <a:r>
              <a:rPr lang="en-US" sz="2800" dirty="0" smtClean="0">
                <a:latin typeface="Berlin Sans FB Demi" pitchFamily="34" charset="0"/>
              </a:rPr>
              <a:t>[W/m</a:t>
            </a:r>
            <a:r>
              <a:rPr lang="en-US" sz="2800" baseline="30000" dirty="0" smtClean="0">
                <a:latin typeface="Berlin Sans FB Demi" pitchFamily="34" charset="0"/>
              </a:rPr>
              <a:t>2</a:t>
            </a:r>
            <a:r>
              <a:rPr lang="en-US" sz="2800" dirty="0" smtClean="0">
                <a:latin typeface="Berlin Sans FB Demi" pitchFamily="34" charset="0"/>
              </a:rPr>
              <a:t>]</a:t>
            </a:r>
          </a:p>
          <a:p>
            <a:pPr>
              <a:buNone/>
            </a:pPr>
            <a:r>
              <a:rPr lang="sr-Latn-CS" sz="2800" dirty="0" smtClean="0">
                <a:latin typeface="Berlin Sans FB Demi" pitchFamily="34" charset="0"/>
              </a:rPr>
              <a:t>   </a:t>
            </a:r>
            <a:r>
              <a:rPr lang="en-US" sz="2800" dirty="0" err="1" smtClean="0">
                <a:latin typeface="Berlin Sans FB Demi" pitchFamily="34" charset="0"/>
              </a:rPr>
              <a:t>U</a:t>
            </a:r>
            <a:r>
              <a:rPr lang="en-US" sz="2800" baseline="-25000" dirty="0" err="1" smtClean="0">
                <a:latin typeface="Berlin Sans FB Demi" pitchFamily="34" charset="0"/>
              </a:rPr>
              <a:t>emf</a:t>
            </a:r>
            <a:r>
              <a:rPr lang="en-US" sz="2800" dirty="0" smtClean="0">
                <a:latin typeface="Berlin Sans FB Demi" pitchFamily="34" charset="0"/>
              </a:rPr>
              <a:t>                 = </a:t>
            </a:r>
            <a:r>
              <a:rPr lang="en-US" sz="2800" dirty="0" err="1" smtClean="0">
                <a:latin typeface="Berlin Sans FB Demi" pitchFamily="34" charset="0"/>
              </a:rPr>
              <a:t>Izlaz</a:t>
            </a:r>
            <a:r>
              <a:rPr lang="en-US" sz="2800" dirty="0" smtClean="0">
                <a:latin typeface="Berlin Sans FB Demi" pitchFamily="34" charset="0"/>
              </a:rPr>
              <a:t> </a:t>
            </a:r>
            <a:r>
              <a:rPr lang="en-US" sz="2800" dirty="0" err="1" smtClean="0">
                <a:latin typeface="Berlin Sans FB Demi" pitchFamily="34" charset="0"/>
              </a:rPr>
              <a:t>Piranometra</a:t>
            </a:r>
            <a:r>
              <a:rPr lang="en-US" sz="2800" dirty="0" smtClean="0">
                <a:latin typeface="Berlin Sans FB Demi" pitchFamily="34" charset="0"/>
              </a:rPr>
              <a:t>      [</a:t>
            </a:r>
            <a:r>
              <a:rPr lang="en-US" sz="2800" dirty="0" err="1" smtClean="0">
                <a:latin typeface="Berlin Sans FB Demi" pitchFamily="34" charset="0"/>
              </a:rPr>
              <a:t>μV</a:t>
            </a:r>
            <a:r>
              <a:rPr lang="en-US" sz="2800" dirty="0" smtClean="0">
                <a:latin typeface="Berlin Sans FB Demi" pitchFamily="34" charset="0"/>
              </a:rPr>
              <a:t>]</a:t>
            </a:r>
          </a:p>
          <a:p>
            <a:pPr>
              <a:buNone/>
            </a:pPr>
            <a:r>
              <a:rPr lang="sr-Latn-CS" sz="2800" dirty="0" smtClean="0">
                <a:latin typeface="Berlin Sans FB Demi" pitchFamily="34" charset="0"/>
              </a:rPr>
              <a:t>   </a:t>
            </a:r>
            <a:r>
              <a:rPr lang="en-US" sz="2800" dirty="0" err="1" smtClean="0">
                <a:latin typeface="Berlin Sans FB Demi" pitchFamily="34" charset="0"/>
              </a:rPr>
              <a:t>S</a:t>
            </a:r>
            <a:r>
              <a:rPr lang="en-US" sz="2800" baseline="-25000" dirty="0" err="1" smtClean="0">
                <a:latin typeface="Berlin Sans FB Demi" pitchFamily="34" charset="0"/>
              </a:rPr>
              <a:t>ensitivitz</a:t>
            </a:r>
            <a:r>
              <a:rPr lang="en-US" sz="2800" dirty="0" smtClean="0">
                <a:latin typeface="Berlin Sans FB Demi" pitchFamily="34" charset="0"/>
              </a:rPr>
              <a:t>            = </a:t>
            </a:r>
            <a:r>
              <a:rPr lang="en-US" sz="2800" dirty="0" err="1" smtClean="0">
                <a:latin typeface="Berlin Sans FB Demi" pitchFamily="34" charset="0"/>
              </a:rPr>
              <a:t>Osjetljivost</a:t>
            </a:r>
            <a:r>
              <a:rPr lang="en-US" sz="2800" dirty="0" smtClean="0">
                <a:latin typeface="Berlin Sans FB Demi" pitchFamily="34" charset="0"/>
              </a:rPr>
              <a:t> </a:t>
            </a:r>
            <a:r>
              <a:rPr lang="en-US" sz="2800" dirty="0" err="1" smtClean="0">
                <a:latin typeface="Berlin Sans FB Demi" pitchFamily="34" charset="0"/>
              </a:rPr>
              <a:t>Piranometra</a:t>
            </a:r>
            <a:endParaRPr lang="sr-Latn-CS" sz="2800" dirty="0" smtClean="0">
              <a:latin typeface="Berlin Sans FB Demi" pitchFamily="34" charset="0"/>
            </a:endParaRPr>
          </a:p>
          <a:p>
            <a:endParaRPr lang="en-US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489790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latin typeface="Berlin Sans FB Demi" pitchFamily="34" charset="0"/>
              </a:rPr>
              <a:t>SOLRAD INTEGRATOR</a:t>
            </a:r>
            <a:endParaRPr lang="en-US" sz="2000" dirty="0"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5253054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Berlin Sans FB Demi" pitchFamily="34" charset="0"/>
              </a:rPr>
              <a:t>read-out integrator </a:t>
            </a:r>
            <a:r>
              <a:rPr lang="en-US" sz="2000" dirty="0" err="1" smtClean="0">
                <a:latin typeface="Berlin Sans FB Demi" pitchFamily="34" charset="0"/>
              </a:rPr>
              <a:t>za</a:t>
            </a:r>
            <a:r>
              <a:rPr lang="en-US" sz="2000" dirty="0" smtClean="0">
                <a:latin typeface="Berlin Sans FB Demi" pitchFamily="34" charset="0"/>
              </a:rPr>
              <a:t> </a:t>
            </a:r>
            <a:r>
              <a:rPr lang="en-US" sz="2000" dirty="0" err="1" smtClean="0">
                <a:latin typeface="Berlin Sans FB Demi" pitchFamily="34" charset="0"/>
              </a:rPr>
              <a:t>više</a:t>
            </a:r>
            <a:r>
              <a:rPr lang="en-US" sz="2000" dirty="0" smtClean="0">
                <a:latin typeface="Berlin Sans FB Demi" pitchFamily="34" charset="0"/>
              </a:rPr>
              <a:t> </a:t>
            </a:r>
            <a:r>
              <a:rPr lang="en-US" sz="2000" dirty="0" err="1" smtClean="0">
                <a:latin typeface="Berlin Sans FB Demi" pitchFamily="34" charset="0"/>
              </a:rPr>
              <a:t>tipova</a:t>
            </a:r>
            <a:r>
              <a:rPr lang="en-US" sz="2000" dirty="0" smtClean="0">
                <a:latin typeface="Berlin Sans FB Demi" pitchFamily="34" charset="0"/>
              </a:rPr>
              <a:t> K&amp;Z </a:t>
            </a:r>
            <a:r>
              <a:rPr lang="en-US" sz="2000" dirty="0" err="1" smtClean="0">
                <a:latin typeface="Berlin Sans FB Demi" pitchFamily="34" charset="0"/>
              </a:rPr>
              <a:t>senzora</a:t>
            </a:r>
            <a:r>
              <a:rPr lang="sr-Latn-CS" sz="2000" dirty="0" smtClean="0">
                <a:latin typeface="Berlin Sans FB Demi" pitchFamily="34" charset="0"/>
              </a:rPr>
              <a:t> </a:t>
            </a:r>
            <a:r>
              <a:rPr lang="pl-PL" sz="2000" dirty="0" smtClean="0">
                <a:latin typeface="Berlin Sans FB Demi" pitchFamily="34" charset="0"/>
              </a:rPr>
              <a:t>među kojima je i Pyranometer CM11</a:t>
            </a:r>
          </a:p>
          <a:p>
            <a:endParaRPr lang="pl-PL" sz="2000" dirty="0" smtClean="0"/>
          </a:p>
          <a:p>
            <a:endParaRPr lang="en-US" sz="2000" dirty="0"/>
          </a:p>
        </p:txBody>
      </p:sp>
      <p:pic>
        <p:nvPicPr>
          <p:cNvPr id="4" name="Picture 3" descr="P31902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785926"/>
            <a:ext cx="4929222" cy="3096935"/>
          </a:xfrm>
          <a:prstGeom prst="rect">
            <a:avLst/>
          </a:prstGeom>
        </p:spPr>
      </p:pic>
      <p:pic>
        <p:nvPicPr>
          <p:cNvPr id="5" name="Picture 4" descr="scan001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429132"/>
            <a:ext cx="542925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5357850" cy="500066"/>
          </a:xfrm>
        </p:spPr>
        <p:txBody>
          <a:bodyPr>
            <a:normAutofit/>
          </a:bodyPr>
          <a:lstStyle/>
          <a:p>
            <a:r>
              <a:rPr lang="sr-Latn-CS" sz="2400" i="1" dirty="0" smtClean="0">
                <a:solidFill>
                  <a:schemeClr val="bg1"/>
                </a:solidFill>
              </a:rPr>
              <a:t>Program obrade podataka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928670"/>
            <a:ext cx="37862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670" y="142852"/>
            <a:ext cx="6015022" cy="571504"/>
          </a:xfrm>
        </p:spPr>
        <p:txBody>
          <a:bodyPr>
            <a:normAutofit/>
          </a:bodyPr>
          <a:lstStyle/>
          <a:p>
            <a:r>
              <a:rPr lang="sr-Latn-CS" sz="2800" b="1" dirty="0" smtClean="0"/>
              <a:t>Rezultati mjerenja</a:t>
            </a:r>
            <a:endParaRPr lang="en-US" sz="2800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628654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4071942"/>
            <a:ext cx="671517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786322"/>
            <a:ext cx="8443914" cy="92869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l-PL" sz="2200" dirty="0" smtClean="0">
                <a:latin typeface="Berlin Sans FB Demi" pitchFamily="34" charset="0"/>
              </a:rPr>
              <a:t> maksimalna prosječna vrijednost iznosila je 295.22W/m2 u 13h, dok    je  minimalna prosječna </a:t>
            </a:r>
            <a:r>
              <a:rPr lang="en-US" sz="2200" dirty="0" err="1" smtClean="0">
                <a:latin typeface="Berlin Sans FB Demi" pitchFamily="34" charset="0"/>
              </a:rPr>
              <a:t>vrijednost</a:t>
            </a:r>
            <a:r>
              <a:rPr lang="en-US" sz="2200" dirty="0" smtClean="0">
                <a:latin typeface="Berlin Sans FB Demi" pitchFamily="34" charset="0"/>
              </a:rPr>
              <a:t> 13.08</a:t>
            </a:r>
            <a:r>
              <a:rPr lang="sr-Latn-CS" sz="2200" dirty="0" smtClean="0">
                <a:latin typeface="Berlin Sans FB Demi" pitchFamily="34" charset="0"/>
              </a:rPr>
              <a:t> </a:t>
            </a:r>
            <a:r>
              <a:rPr lang="en-US" sz="2200" dirty="0" smtClean="0">
                <a:latin typeface="Berlin Sans FB Demi" pitchFamily="34" charset="0"/>
              </a:rPr>
              <a:t>W/m2 u 20h</a:t>
            </a:r>
            <a:endParaRPr lang="en-US" sz="2200" dirty="0">
              <a:latin typeface="Berlin Sans FB Demi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7686700" cy="38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928934"/>
            <a:ext cx="8229600" cy="3400436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ono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što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je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jako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bitno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jeste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horizontalna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komponenta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nije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jedina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komponenta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sun</a:t>
            </a:r>
            <a:r>
              <a:rPr lang="sr-Latn-C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č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eve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energije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koja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može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izmjeriti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ve</a:t>
            </a:r>
            <a:r>
              <a:rPr lang="sr-Latn-C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ć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pored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nje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postoji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još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8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komponenti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koje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se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mjere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prema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svim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pravcima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 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jugoistok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,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jugozapad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, …)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143932" cy="671516"/>
          </a:xfrm>
        </p:spPr>
        <p:txBody>
          <a:bodyPr>
            <a:normAutofit/>
          </a:bodyPr>
          <a:lstStyle/>
          <a:p>
            <a:r>
              <a:rPr lang="sr-Latn-CS" sz="3600" dirty="0" smtClean="0">
                <a:solidFill>
                  <a:srgbClr val="0070C0"/>
                </a:solidFill>
                <a:latin typeface="Berlin Sans FB Demi" pitchFamily="34" charset="0"/>
              </a:rPr>
              <a:t>Zaključak</a:t>
            </a:r>
            <a:endParaRPr lang="en-US" sz="3600" dirty="0">
              <a:solidFill>
                <a:srgbClr val="0070C0"/>
              </a:solidFill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1142984"/>
            <a:ext cx="8143932" cy="5429288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sr-Latn-CS" sz="2000" dirty="0" smtClean="0">
              <a:solidFill>
                <a:srgbClr val="92D050"/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dirty="0" smtClean="0">
              <a:solidFill>
                <a:srgbClr val="92D050"/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rgbClr val="92D050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Berlin Sans FB Demi" pitchFamily="34" charset="0"/>
              </a:rPr>
              <a:t>veliki</a:t>
            </a:r>
            <a:r>
              <a:rPr lang="en-US" sz="2000" dirty="0" smtClean="0">
                <a:solidFill>
                  <a:srgbClr val="92D050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Berlin Sans FB Demi" pitchFamily="34" charset="0"/>
              </a:rPr>
              <a:t>problemi</a:t>
            </a:r>
            <a:r>
              <a:rPr lang="en-US" sz="2000" dirty="0" smtClean="0">
                <a:solidFill>
                  <a:srgbClr val="92D050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Berlin Sans FB Demi" pitchFamily="34" charset="0"/>
              </a:rPr>
              <a:t>sa</a:t>
            </a:r>
            <a:r>
              <a:rPr lang="en-US" sz="2000" dirty="0" smtClean="0">
                <a:solidFill>
                  <a:srgbClr val="92D050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Berlin Sans FB Demi" pitchFamily="34" charset="0"/>
              </a:rPr>
              <a:t>obezbjeenjem</a:t>
            </a:r>
            <a:r>
              <a:rPr lang="en-US" sz="2000" dirty="0" smtClean="0">
                <a:solidFill>
                  <a:srgbClr val="92D050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Berlin Sans FB Demi" pitchFamily="34" charset="0"/>
              </a:rPr>
              <a:t>dovoljne</a:t>
            </a:r>
            <a:r>
              <a:rPr lang="en-US" sz="2000" dirty="0" smtClean="0">
                <a:solidFill>
                  <a:srgbClr val="92D050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Berlin Sans FB Demi" pitchFamily="34" charset="0"/>
              </a:rPr>
              <a:t>kolicine</a:t>
            </a:r>
            <a:r>
              <a:rPr lang="en-US" sz="2000" dirty="0" smtClean="0">
                <a:solidFill>
                  <a:srgbClr val="92D050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rgbClr val="92D050"/>
                </a:solidFill>
                <a:latin typeface="Berlin Sans FB Demi" pitchFamily="34" charset="0"/>
              </a:rPr>
              <a:t>energije</a:t>
            </a:r>
            <a:endParaRPr lang="sr-Latn-CS" sz="2000" dirty="0" smtClean="0">
              <a:solidFill>
                <a:srgbClr val="92D050"/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dirty="0" smtClean="0">
              <a:solidFill>
                <a:srgbClr val="92D050"/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rgbClr val="92D050"/>
                </a:solidFill>
                <a:latin typeface="Berlin Sans FB Demi" pitchFamily="34" charset="0"/>
              </a:rPr>
              <a:t> alternativni i obnovljivi izvori budućnost izvora energije</a:t>
            </a:r>
          </a:p>
          <a:p>
            <a:pPr algn="just">
              <a:buFont typeface="Wingdings" pitchFamily="2" charset="2"/>
              <a:buChar char="Ø"/>
            </a:pPr>
            <a:endParaRPr lang="sr-Latn-CS" sz="2000" dirty="0" smtClean="0">
              <a:solidFill>
                <a:srgbClr val="92D050"/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rgbClr val="92D050"/>
                </a:solidFill>
                <a:latin typeface="Berlin Sans FB Demi" pitchFamily="34" charset="0"/>
              </a:rPr>
              <a:t> načini mjerenja sunčeve globalne radijacije</a:t>
            </a:r>
          </a:p>
          <a:p>
            <a:pPr algn="just">
              <a:buFont typeface="Wingdings" pitchFamily="2" charset="2"/>
              <a:buChar char="Ø"/>
            </a:pPr>
            <a:endParaRPr lang="sr-Latn-CS" sz="2000" dirty="0" smtClean="0">
              <a:solidFill>
                <a:srgbClr val="92D050"/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rgbClr val="92D050"/>
                </a:solidFill>
                <a:latin typeface="Berlin Sans FB Demi" pitchFamily="34" charset="0"/>
              </a:rPr>
              <a:t> Pyranometer CM 11</a:t>
            </a:r>
          </a:p>
          <a:p>
            <a:pPr algn="just">
              <a:buFont typeface="Wingdings" pitchFamily="2" charset="2"/>
              <a:buChar char="Ø"/>
            </a:pPr>
            <a:endParaRPr lang="sr-Latn-CS" sz="2000" dirty="0" smtClean="0">
              <a:solidFill>
                <a:srgbClr val="92D050"/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rgbClr val="92D050"/>
                </a:solidFill>
                <a:latin typeface="Berlin Sans FB Demi" pitchFamily="34" charset="0"/>
              </a:rPr>
              <a:t> mjerenje u svim pravcima kao i difuzne komponente</a:t>
            </a:r>
            <a:endParaRPr lang="en-US" sz="2000" dirty="0">
              <a:solidFill>
                <a:srgbClr val="92D050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42853"/>
            <a:ext cx="7929618" cy="785818"/>
          </a:xfrm>
        </p:spPr>
        <p:txBody>
          <a:bodyPr>
            <a:normAutofit fontScale="90000"/>
          </a:bodyPr>
          <a:lstStyle/>
          <a:p>
            <a:r>
              <a:rPr lang="sr-Latn-CS" sz="2400" b="1" dirty="0" smtClean="0">
                <a:solidFill>
                  <a:schemeClr val="accent5">
                    <a:lumMod val="75000"/>
                  </a:schemeClr>
                </a:solidFill>
                <a:latin typeface="Berlin Sans FB Demi" pitchFamily="34" charset="0"/>
              </a:rPr>
              <a:t>NERACIONALNA POTROŠNJA ENERGIJE I PREDNOSTI ALTERNATIVNIH IZVORA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071546"/>
            <a:ext cx="8501122" cy="5500726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p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oznato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je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da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u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Svijetu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postoji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veliki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problem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brzog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trošenja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postoje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ć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ih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 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energetskih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izvora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Berlin Sans FB Demi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sr-Latn-CS" sz="2000" dirty="0">
              <a:solidFill>
                <a:schemeClr val="accent6">
                  <a:lumMod val="50000"/>
                </a:schemeClr>
              </a:solidFill>
              <a:latin typeface="Berlin Sans FB Demi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obnovljivi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izvori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(male 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velike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HE)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vjetrogeneratori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solarne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elektrane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biomasa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i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td. 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  <a:latin typeface="Berlin Sans FB Demi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endParaRPr lang="sr-Latn-CS" sz="2000" dirty="0">
              <a:solidFill>
                <a:schemeClr val="accent6">
                  <a:lumMod val="50000"/>
                </a:schemeClr>
              </a:solidFill>
              <a:latin typeface="Berlin Sans FB Demi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p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otrebe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za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energijom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širom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svijeta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ć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e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sa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9,3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milijarde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tona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ekvivalenta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nafte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(ROE),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koliko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su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iznosile 2000. godine, porasti na 15 milijardi tona ROE 2020. godine</a:t>
            </a:r>
            <a:endParaRPr lang="sr-Latn-CS" sz="2000" dirty="0" smtClean="0">
              <a:solidFill>
                <a:schemeClr val="accent6">
                  <a:lumMod val="50000"/>
                </a:schemeClr>
              </a:solidFill>
              <a:latin typeface="Berlin Sans FB Demi" pitchFamily="34" charset="0"/>
            </a:endParaRPr>
          </a:p>
          <a:p>
            <a:pPr algn="just">
              <a:lnSpc>
                <a:spcPct val="120000"/>
              </a:lnSpc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p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orasti 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ć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e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i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ve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ć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it-IT" sz="20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jaka </a:t>
            </a:r>
            <a:r>
              <a:rPr lang="it-IT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zavisnost</a:t>
            </a:r>
            <a:r>
              <a:rPr lang="sr-Latn-CS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 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EU 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od uvoza nafte do 2020. god. prema 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predviđanjima </a:t>
            </a:r>
            <a:r>
              <a:rPr lang="pl-PL" sz="2000" dirty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na više od 85 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Berlin Sans FB Demi" pitchFamily="34" charset="0"/>
              </a:rPr>
              <a:t>%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14290"/>
            <a:ext cx="7772400" cy="571503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Berlin Sans FB Demi" pitchFamily="34" charset="0"/>
              </a:rPr>
              <a:t>Sun</a:t>
            </a:r>
            <a:r>
              <a:rPr lang="sr-Latn-CS" sz="2400" b="1" dirty="0" smtClean="0">
                <a:latin typeface="Berlin Sans FB Demi" pitchFamily="34" charset="0"/>
              </a:rPr>
              <a:t>č</a:t>
            </a:r>
            <a:r>
              <a:rPr lang="en-US" sz="2400" b="1" dirty="0" err="1" smtClean="0">
                <a:latin typeface="Berlin Sans FB Demi" pitchFamily="34" charset="0"/>
              </a:rPr>
              <a:t>evo</a:t>
            </a:r>
            <a:r>
              <a:rPr lang="en-US" sz="2400" b="1" dirty="0" smtClean="0">
                <a:latin typeface="Berlin Sans FB Demi" pitchFamily="34" charset="0"/>
              </a:rPr>
              <a:t> </a:t>
            </a:r>
            <a:r>
              <a:rPr lang="en-US" sz="2400" b="1" dirty="0" err="1" smtClean="0">
                <a:latin typeface="Berlin Sans FB Demi" pitchFamily="34" charset="0"/>
              </a:rPr>
              <a:t>zra</a:t>
            </a:r>
            <a:r>
              <a:rPr lang="sr-Latn-CS" sz="2400" b="1" dirty="0" smtClean="0">
                <a:latin typeface="Berlin Sans FB Demi" pitchFamily="34" charset="0"/>
              </a:rPr>
              <a:t>č</a:t>
            </a:r>
            <a:r>
              <a:rPr lang="en-US" sz="2400" b="1" dirty="0" err="1" smtClean="0">
                <a:latin typeface="Berlin Sans FB Demi" pitchFamily="34" charset="0"/>
              </a:rPr>
              <a:t>enje</a:t>
            </a:r>
            <a:r>
              <a:rPr lang="en-US" sz="2400" b="1" dirty="0" smtClean="0">
                <a:latin typeface="Berlin Sans FB Demi" pitchFamily="34" charset="0"/>
              </a:rPr>
              <a:t> </a:t>
            </a:r>
            <a:r>
              <a:rPr lang="en-US" sz="2400" b="1" dirty="0" err="1">
                <a:latin typeface="Berlin Sans FB Demi" pitchFamily="34" charset="0"/>
              </a:rPr>
              <a:t>i</a:t>
            </a:r>
            <a:r>
              <a:rPr lang="en-US" sz="2400" b="1" dirty="0">
                <a:latin typeface="Berlin Sans FB Demi" pitchFamily="34" charset="0"/>
              </a:rPr>
              <a:t> </a:t>
            </a:r>
            <a:r>
              <a:rPr lang="en-US" sz="2400" b="1" dirty="0" err="1">
                <a:latin typeface="Berlin Sans FB Demi" pitchFamily="34" charset="0"/>
              </a:rPr>
              <a:t>mogucnosti</a:t>
            </a:r>
            <a:r>
              <a:rPr lang="en-US" sz="2400" b="1" dirty="0">
                <a:latin typeface="Berlin Sans FB Demi" pitchFamily="34" charset="0"/>
              </a:rPr>
              <a:t> </a:t>
            </a:r>
            <a:r>
              <a:rPr lang="en-US" sz="2400" b="1" dirty="0" err="1">
                <a:latin typeface="Berlin Sans FB Demi" pitchFamily="34" charset="0"/>
              </a:rPr>
              <a:t>iskorišcenja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1500174"/>
            <a:ext cx="8643998" cy="4214842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solarne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energije</a:t>
            </a: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pl-PL" sz="2000" dirty="0" smtClean="0">
                <a:solidFill>
                  <a:schemeClr val="tx1"/>
                </a:solidFill>
                <a:latin typeface="Berlin Sans FB Demi" pitchFamily="34" charset="0"/>
              </a:rPr>
              <a:t>doživljava najveći porast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kori</a:t>
            </a: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šćenja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od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svih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alternativnih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izvora</a:t>
            </a:r>
            <a:endParaRPr lang="sr-Latn-CS" sz="2000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pl-PL" sz="2000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l-PL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pl-PL" sz="2000" dirty="0">
                <a:solidFill>
                  <a:schemeClr val="tx1"/>
                </a:solidFill>
                <a:latin typeface="Berlin Sans FB Demi" pitchFamily="34" charset="0"/>
              </a:rPr>
              <a:t>od 2002. do 2006. za </a:t>
            </a:r>
            <a:r>
              <a:rPr lang="pl-PL" sz="2000" dirty="0" smtClean="0">
                <a:solidFill>
                  <a:schemeClr val="tx1"/>
                </a:solidFill>
                <a:latin typeface="Berlin Sans FB Demi" pitchFamily="34" charset="0"/>
              </a:rPr>
              <a:t>čak </a:t>
            </a:r>
            <a:r>
              <a:rPr lang="pl-PL" sz="2000" dirty="0">
                <a:solidFill>
                  <a:schemeClr val="tx1"/>
                </a:solidFill>
                <a:latin typeface="Berlin Sans FB Demi" pitchFamily="34" charset="0"/>
              </a:rPr>
              <a:t>60</a:t>
            </a:r>
            <a:r>
              <a:rPr lang="pl-PL" sz="2000" dirty="0" smtClean="0">
                <a:solidFill>
                  <a:schemeClr val="tx1"/>
                </a:solidFill>
                <a:latin typeface="Berlin Sans FB Demi" pitchFamily="34" charset="0"/>
              </a:rPr>
              <a:t>%, odnosno </a:t>
            </a:r>
            <a:r>
              <a:rPr lang="pl-PL" sz="2000" dirty="0">
                <a:solidFill>
                  <a:schemeClr val="tx1"/>
                </a:solidFill>
                <a:latin typeface="Berlin Sans FB Demi" pitchFamily="34" charset="0"/>
              </a:rPr>
              <a:t>20-25% </a:t>
            </a:r>
            <a:r>
              <a:rPr lang="pl-PL" sz="2000" dirty="0" smtClean="0">
                <a:solidFill>
                  <a:schemeClr val="tx1"/>
                </a:solidFill>
                <a:latin typeface="Berlin Sans FB Demi" pitchFamily="34" charset="0"/>
              </a:rPr>
              <a:t>godišnje</a:t>
            </a:r>
          </a:p>
          <a:p>
            <a:pPr algn="just">
              <a:buFont typeface="Wingdings" pitchFamily="2" charset="2"/>
              <a:buChar char="Ø"/>
            </a:pPr>
            <a:endParaRPr lang="pl-PL" sz="2000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 r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azlog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tome je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prvenstveno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dostupnost</a:t>
            </a: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sun</a:t>
            </a: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č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eve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energije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posebno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na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podru</a:t>
            </a: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č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ijima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na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kojima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bi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svaki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drugi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izvor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energije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bio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preskup</a:t>
            </a: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 za upotrebu</a:t>
            </a:r>
          </a:p>
          <a:p>
            <a:pPr algn="just">
              <a:buFont typeface="Wingdings" pitchFamily="2" charset="2"/>
              <a:buChar char="Ø"/>
            </a:pPr>
            <a:endParaRPr lang="sr-Latn-CS" sz="2000" dirty="0">
              <a:solidFill>
                <a:schemeClr val="tx1"/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 p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rocjenjuje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se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oko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2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milijarde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ljudi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danas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živi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bez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elektri</a:t>
            </a: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č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ne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energije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, a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ve</a:t>
            </a: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ć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ina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njih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je u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toplim</a:t>
            </a: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tropskim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Berlin Sans FB Demi" pitchFamily="34" charset="0"/>
              </a:rPr>
              <a:t>suptropskim</a:t>
            </a:r>
            <a:r>
              <a:rPr lang="en-US" sz="2000" dirty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podru</a:t>
            </a: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č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ijima</a:t>
            </a:r>
            <a:endParaRPr lang="sr-Latn-CS" sz="2000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dirty="0"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000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86742" cy="50009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Berlin Sans FB Demi" pitchFamily="34" charset="0"/>
              </a:rPr>
              <a:t>PRIMJENA FOTONAPONSKIH SISTEMA</a:t>
            </a:r>
            <a:endParaRPr lang="en-US" sz="2400" dirty="0"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786874" cy="571504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porast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proizvodnje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fotonaponskih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celija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uz</a:t>
            </a: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pove</a:t>
            </a: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ć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anje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stepena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iskorišcenja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smanjenje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njihove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cijene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otvorio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je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veliki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broj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novih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tržišta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uz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veliki</a:t>
            </a:r>
            <a:r>
              <a:rPr lang="sr-Latn-C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broj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razlicitih</a:t>
            </a:r>
            <a:r>
              <a:rPr lang="en-US" sz="2000" dirty="0" smtClean="0">
                <a:solidFill>
                  <a:schemeClr val="tx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Berlin Sans FB Demi" pitchFamily="34" charset="0"/>
              </a:rPr>
              <a:t>primjena</a:t>
            </a:r>
            <a:endParaRPr lang="en-US" sz="20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6" name="Picture 5" descr="C:\Documents and Settings\Bpjan Djordan\Desktop\Sema veze 11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571744"/>
            <a:ext cx="557216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7772400" cy="57150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Berlin Sans FB Demi" pitchFamily="34" charset="0"/>
              </a:rPr>
              <a:t>PRIMJENA FOTONAPONSKIH SISTEMA</a:t>
            </a:r>
            <a:endParaRPr lang="en-US" sz="24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8215370" cy="5572164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bg1"/>
                </a:solidFill>
                <a:latin typeface="Berlin Sans FB Demi" pitchFamily="34" charset="0"/>
              </a:rPr>
              <a:t> j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edan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od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najznačajnijih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projekata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u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istoriji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sr-Latn-CS" sz="2000" dirty="0" err="1" smtClean="0">
                <a:solidFill>
                  <a:schemeClr val="bg1"/>
                </a:solidFill>
                <a:latin typeface="Berlin Sans FB Demi" pitchFamily="34" charset="0"/>
              </a:rPr>
              <a:t>č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ov</a:t>
            </a:r>
            <a:r>
              <a:rPr lang="sr-Latn-CS" sz="2000" dirty="0" smtClean="0">
                <a:solidFill>
                  <a:schemeClr val="bg1"/>
                </a:solidFill>
                <a:latin typeface="Berlin Sans FB Demi" pitchFamily="34" charset="0"/>
              </a:rPr>
              <a:t>j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ečanstva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stvoren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je u 2009.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godini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početkom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jula</a:t>
            </a:r>
            <a:r>
              <a:rPr lang="sr-Latn-CS" sz="2000" dirty="0" smtClean="0">
                <a:solidFill>
                  <a:schemeClr val="bg1"/>
                </a:solidFill>
                <a:latin typeface="Berlin Sans FB Demi" pitchFamily="34" charset="0"/>
              </a:rPr>
              <a:t> pod nazivom 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„De</a:t>
            </a:r>
            <a:r>
              <a:rPr lang="sr-Latn-CS" sz="2000" dirty="0" smtClean="0">
                <a:solidFill>
                  <a:schemeClr val="bg1"/>
                </a:solidFill>
                <a:latin typeface="Berlin Sans FB Demi" pitchFamily="34" charset="0"/>
              </a:rPr>
              <a:t>s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erte</a:t>
            </a:r>
            <a:r>
              <a:rPr lang="sr-Latn-CS" sz="2000" dirty="0" smtClean="0">
                <a:solidFill>
                  <a:schemeClr val="bg1"/>
                </a:solidFill>
                <a:latin typeface="Berlin Sans FB Demi" pitchFamily="34" charset="0"/>
              </a:rPr>
              <a:t>c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“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vrijedan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preko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400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mrd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e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vra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cilje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projekta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je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snabdjevanje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Evrope</a:t>
            </a:r>
            <a:r>
              <a:rPr lang="en-US" sz="2000" dirty="0" smtClean="0">
                <a:solidFill>
                  <a:schemeClr val="bg1"/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Berlin Sans FB Demi" pitchFamily="34" charset="0"/>
              </a:rPr>
              <a:t>elektri</a:t>
            </a:r>
            <a:r>
              <a:rPr lang="sr-Latn-CS" sz="2000" dirty="0" smtClean="0">
                <a:solidFill>
                  <a:schemeClr val="bg1"/>
                </a:solidFill>
                <a:latin typeface="Berlin Sans FB Demi" pitchFamily="34" charset="0"/>
              </a:rPr>
              <a:t>čnom energijom uz pomoć solarnih panela – 15% potreba Evrope do 2050.</a:t>
            </a:r>
            <a:endParaRPr lang="en-US" sz="20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000372"/>
            <a:ext cx="52864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8215370" cy="500089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OPREMA ZA MJERENJE SOLARNOG ZRAČENJA</a:t>
            </a:r>
            <a:endParaRPr lang="en-US" sz="2400" dirty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928670"/>
            <a:ext cx="8215370" cy="5643602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p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ostoji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više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na</a:t>
            </a:r>
            <a:r>
              <a:rPr lang="sr-Latn-C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č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ina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i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ure</a:t>
            </a:r>
            <a:r>
              <a:rPr lang="sr-Latn-C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đ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aja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za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mjerenje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sun</a:t>
            </a:r>
            <a:r>
              <a:rPr lang="sr-Latn-C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č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eve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globalne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iradijacije</a:t>
            </a:r>
            <a:endParaRPr lang="sr-Latn-CS" sz="2000" dirty="0" smtClean="0">
              <a:solidFill>
                <a:schemeClr val="tx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sr-Latn-CS" sz="2000" dirty="0" smtClean="0">
              <a:solidFill>
                <a:schemeClr val="tx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senzor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Pyraonmeter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CM 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11 </a:t>
            </a: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endParaRPr lang="en-US" sz="2400" dirty="0" smtClean="0">
              <a:solidFill>
                <a:schemeClr val="tx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oc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itavaju</a:t>
            </a:r>
            <a:r>
              <a:rPr lang="sr-Latn-C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ć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i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element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piranometra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CM 11 je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crni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kerami</a:t>
            </a:r>
            <a:r>
              <a:rPr lang="sr-Latn-C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c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ki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disk, Al2O3</a:t>
            </a:r>
            <a:endParaRPr lang="sr-Latn-CS" sz="2000" dirty="0" smtClean="0">
              <a:solidFill>
                <a:schemeClr val="tx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sr-Latn-C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t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oplotna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otpornost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Al2O3 je </a:t>
            </a:r>
            <a:r>
              <a:rPr lang="en-US" sz="2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relativno</a:t>
            </a:r>
            <a:r>
              <a:rPr lang="sr-Latn-C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mala</a:t>
            </a:r>
            <a:r>
              <a:rPr lang="sr-Latn-C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– </a:t>
            </a:r>
            <a:r>
              <a:rPr lang="sr-Latn-CS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1000</a:t>
            </a:r>
            <a:r>
              <a:rPr lang="sr-Latn-C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W/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m2</a:t>
            </a:r>
            <a:r>
              <a:rPr lang="sr-Latn-C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 podigne temperaturu za svega </a:t>
            </a:r>
            <a:r>
              <a:rPr lang="en-US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Berlin Sans FB Demi" pitchFamily="34" charset="0"/>
              </a:rPr>
              <a:t>3°C</a:t>
            </a: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357430"/>
            <a:ext cx="508127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7157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smjene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u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solarnom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spektru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,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zbog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promjene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od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vedrog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do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oblacnog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neba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su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 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uglavnom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u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sredini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spektralnog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opsega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/>
            </a:r>
            <a:b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</a:b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8" name="Content Placeholder 7" descr="clip_image002.gif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57290" y="2143116"/>
            <a:ext cx="6448425" cy="3401227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214422"/>
            <a:ext cx="8229600" cy="868346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temperaturna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zavisnost</a:t>
            </a:r>
            <a:r>
              <a:rPr lang="en-US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piranometra</a:t>
            </a:r>
            <a:endParaRPr lang="en-US" sz="2400" dirty="0">
              <a:solidFill>
                <a:schemeClr val="accent5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86190"/>
            <a:ext cx="678661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275476"/>
          </a:xfrm>
        </p:spPr>
        <p:txBody>
          <a:bodyPr>
            <a:noAutofit/>
          </a:bodyPr>
          <a:lstStyle/>
          <a:p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erlin Sans FB Demi" pitchFamily="34" charset="0"/>
              </a:rPr>
              <a:t>Instalacija za mjerenje difuzne i reflektovane globalne radijacije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Berlin Sans FB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535785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u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obrnutom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položaju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piranometar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mjeri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reflektovanu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globalnu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radijaciju</a:t>
            </a:r>
            <a:endParaRPr lang="sr-Latn-CS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visina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treba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da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bude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1-2 m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iznad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površine</a:t>
            </a:r>
            <a:endParaRPr lang="sr-Latn-CS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endParaRPr lang="sr-Latn-CS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gornji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ekran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spre</a:t>
            </a:r>
            <a:r>
              <a:rPr lang="sr-Latn-C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č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ava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pregrijavanje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tijela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endParaRPr lang="sr-Latn-CS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  <a:p>
            <a:pPr>
              <a:buNone/>
            </a:pPr>
            <a:r>
              <a:rPr lang="sr-Latn-C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   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piranometra</a:t>
            </a:r>
            <a:endParaRPr lang="en-US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  <a:p>
            <a:pPr>
              <a:buNone/>
            </a:pPr>
            <a:endParaRPr lang="sr-Latn-CS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  <a:p>
            <a:pPr>
              <a:buNone/>
            </a:pPr>
            <a:endParaRPr lang="en-US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donji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ekran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spre</a:t>
            </a:r>
            <a:r>
              <a:rPr lang="sr-Latn-C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č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ava</a:t>
            </a:r>
            <a:r>
              <a:rPr lang="sr-Latn-C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direktnu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iluminaciju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endParaRPr lang="sr-Latn-CS" sz="2000" dirty="0" smtClean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  <a:p>
            <a:pPr>
              <a:buNone/>
            </a:pPr>
            <a:r>
              <a:rPr lang="sr-Latn-C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   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kupola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za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vrijeme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izlaska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i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zalaska</a:t>
            </a:r>
            <a:r>
              <a:rPr lang="en-US" sz="20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 </a:t>
            </a:r>
            <a:r>
              <a:rPr lang="en-US" sz="2000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Berlin Sans FB Demi" pitchFamily="34" charset="0"/>
              </a:rPr>
              <a:t>sunca</a:t>
            </a:r>
            <a:endParaRPr lang="en-US" sz="2000" dirty="0">
              <a:solidFill>
                <a:schemeClr val="tx2">
                  <a:lumMod val="40000"/>
                  <a:lumOff val="60000"/>
                </a:schemeClr>
              </a:solidFill>
              <a:latin typeface="Berlin Sans FB Demi" pitchFamily="34" charset="0"/>
            </a:endParaRPr>
          </a:p>
        </p:txBody>
      </p:sp>
      <p:pic>
        <p:nvPicPr>
          <p:cNvPr id="5" name="Picture 4" descr="scan00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000240"/>
            <a:ext cx="300039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684</Words>
  <Application>Microsoft Office PowerPoint</Application>
  <PresentationFormat>On-screen Show (4:3)</PresentationFormat>
  <Paragraphs>106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UVOD</vt:lpstr>
      <vt:lpstr>NERACIONALNA POTROŠNJA ENERGIJE I PREDNOSTI ALTERNATIVNIH IZVORA</vt:lpstr>
      <vt:lpstr>Sunčevo zračenje i mogucnosti iskorišcenja</vt:lpstr>
      <vt:lpstr>PRIMJENA FOTONAPONSKIH SISTEMA</vt:lpstr>
      <vt:lpstr>PRIMJENA FOTONAPONSKIH SISTEMA</vt:lpstr>
      <vt:lpstr>OPREMA ZA MJERENJE SOLARNOG ZRAČENJA</vt:lpstr>
      <vt:lpstr> smjene u solarnom spektru, zbog promjene od vedrog do oblacnog neba su   uglavnom u sredini spektralnog opsega </vt:lpstr>
      <vt:lpstr> temperaturna zavisnost piranometra</vt:lpstr>
      <vt:lpstr>Instalacija za mjerenje difuzne i reflektovane globalne radijacije</vt:lpstr>
      <vt:lpstr>Računanje senziviteta senzora</vt:lpstr>
      <vt:lpstr>Slide 11</vt:lpstr>
      <vt:lpstr>SOLRAD INTEGRATOR</vt:lpstr>
      <vt:lpstr>Program obrade podataka</vt:lpstr>
      <vt:lpstr>Rezultati mjerenja</vt:lpstr>
      <vt:lpstr> maksimalna prosječna vrijednost iznosila je 295.22W/m2 u 13h, dok    je  minimalna prosječna vrijednost 13.08 W/m2 u 20h</vt:lpstr>
      <vt:lpstr>Slide 16</vt:lpstr>
      <vt:lpstr>Zaključak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</dc:title>
  <dc:creator>Djordan</dc:creator>
  <cp:lastModifiedBy>Djordan</cp:lastModifiedBy>
  <cp:revision>84</cp:revision>
  <dcterms:created xsi:type="dcterms:W3CDTF">2011-04-17T17:15:59Z</dcterms:created>
  <dcterms:modified xsi:type="dcterms:W3CDTF">2011-05-10T09:09:23Z</dcterms:modified>
</cp:coreProperties>
</file>