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72" r:id="rId1"/>
  </p:sldMasterIdLst>
  <p:notesMasterIdLst>
    <p:notesMasterId r:id="rId16"/>
  </p:notesMasterIdLst>
  <p:sldIdLst>
    <p:sldId id="256" r:id="rId2"/>
    <p:sldId id="269" r:id="rId3"/>
    <p:sldId id="420" r:id="rId4"/>
    <p:sldId id="399" r:id="rId5"/>
    <p:sldId id="427" r:id="rId6"/>
    <p:sldId id="416" r:id="rId7"/>
    <p:sldId id="418" r:id="rId8"/>
    <p:sldId id="419" r:id="rId9"/>
    <p:sldId id="421" r:id="rId10"/>
    <p:sldId id="422" r:id="rId11"/>
    <p:sldId id="428" r:id="rId12"/>
    <p:sldId id="424" r:id="rId13"/>
    <p:sldId id="426" r:id="rId14"/>
    <p:sldId id="42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Uvod" id="{32A59B6E-01B5-4B42-A5D5-6C41CCE18310}">
          <p14:sldIdLst>
            <p14:sldId id="256"/>
            <p14:sldId id="269"/>
            <p14:sldId id="420"/>
            <p14:sldId id="399"/>
            <p14:sldId id="427"/>
            <p14:sldId id="416"/>
            <p14:sldId id="418"/>
            <p14:sldId id="419"/>
            <p14:sldId id="421"/>
            <p14:sldId id="422"/>
            <p14:sldId id="428"/>
            <p14:sldId id="424"/>
            <p14:sldId id="426"/>
            <p14:sldId id="42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68463"/>
    <a:srgbClr val="009900"/>
    <a:srgbClr val="FFB9D5"/>
    <a:srgbClr val="ADDDC8"/>
    <a:srgbClr val="77C7A5"/>
    <a:srgbClr val="7AC8A7"/>
    <a:srgbClr val="FF8181"/>
    <a:srgbClr val="FF7979"/>
    <a:srgbClr val="AFC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03" autoAdjust="0"/>
    <p:restoredTop sz="94747" autoAdjust="0"/>
  </p:normalViewPr>
  <p:slideViewPr>
    <p:cSldViewPr>
      <p:cViewPr varScale="1">
        <p:scale>
          <a:sx n="52" d="100"/>
          <a:sy n="52" d="100"/>
        </p:scale>
        <p:origin x="-970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33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0CB80-CE15-493B-9148-26E8C4A9909A}" type="datetimeFigureOut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FDD442-20ED-445B-8714-B9173B6F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0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04F898-3238-48B3-8073-3D047D99A8F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04F898-3238-48B3-8073-3D047D99A8F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1443-7D22-4018-BBEC-11E6BCB8D9A2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B180F-FCAC-4E34-9E1A-97A233601C7A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E166E-99A2-4CD9-A90A-FDA963ADD88A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29154-6CCD-483C-9149-0489605BE29D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607D3-8A6B-42F6-AB16-13640561453E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6EF41-84C0-40D2-B708-CD46CFDC6D11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4EC9E-50B6-496D-9BB4-3A3FD65A7930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E3177-4CE7-41C8-A46A-C543B521F332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99592" y="71438"/>
            <a:ext cx="7409819" cy="4616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r-Latn-ME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Prof. dr Sreten Škuletić, Dr Vladan Radulović</a:t>
            </a:r>
          </a:p>
          <a:p>
            <a:pPr algn="ctr">
              <a:defRPr/>
            </a:pP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Mogućnost</a:t>
            </a:r>
            <a:r>
              <a:rPr lang="en-US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 </a:t>
            </a: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bržeg</a:t>
            </a:r>
            <a:r>
              <a:rPr lang="en-US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 i </a:t>
            </a: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jednostavnijeg</a:t>
            </a:r>
            <a:r>
              <a:rPr lang="en-US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 </a:t>
            </a: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proračuna</a:t>
            </a:r>
            <a:r>
              <a:rPr lang="en-US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 </a:t>
            </a: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sklopnih</a:t>
            </a:r>
            <a:r>
              <a:rPr lang="en-US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 </a:t>
            </a: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prenapona</a:t>
            </a:r>
            <a:r>
              <a:rPr lang="en-US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 </a:t>
            </a: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nastalih</a:t>
            </a:r>
            <a:r>
              <a:rPr lang="en-US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 </a:t>
            </a: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isključenjem</a:t>
            </a:r>
            <a:r>
              <a:rPr lang="en-US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 </a:t>
            </a: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kapacitivnih</a:t>
            </a:r>
            <a:r>
              <a:rPr lang="en-US" sz="1200" b="0" i="0" dirty="0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 </a:t>
            </a:r>
            <a:r>
              <a:rPr lang="en-US" sz="1200" b="0" i="0" dirty="0" err="1" smtClean="0">
                <a:solidFill>
                  <a:srgbClr val="368463"/>
                </a:solidFill>
                <a:effectLst/>
                <a:latin typeface="Microsoft Sans Serif" pitchFamily="34" charset="0"/>
              </a:rPr>
              <a:t>struja</a:t>
            </a:r>
            <a:endParaRPr lang="en-US" sz="1200" b="0" i="0" dirty="0">
              <a:solidFill>
                <a:srgbClr val="368463"/>
              </a:solidFill>
              <a:effectLst/>
              <a:latin typeface="Microsoft Sans Serif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27025" y="571500"/>
            <a:ext cx="8531225" cy="17463"/>
          </a:xfrm>
          <a:prstGeom prst="rect">
            <a:avLst/>
          </a:prstGeom>
          <a:solidFill>
            <a:srgbClr val="36846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72300" y="64531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411" y="96576"/>
            <a:ext cx="583069" cy="370633"/>
          </a:xfrm>
          <a:prstGeom prst="rect">
            <a:avLst/>
          </a:prstGeom>
        </p:spPr>
      </p:pic>
      <p:pic>
        <p:nvPicPr>
          <p:cNvPr id="11" name="Picture 2" descr="logo CG KO CIGR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904"/>
            <a:ext cx="756444" cy="48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20FE0-84B0-453E-9CB1-C336299231A6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BCCDD-666D-4EE1-9929-AF11F0A99F4B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409C33-69DC-41F9-BC95-E701CC052167}" type="datetime1">
              <a:rPr lang="en-US"/>
              <a:pPr>
                <a:defRPr/>
              </a:pPr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4" r:id="rId1"/>
    <p:sldLayoutId id="2147483753" r:id="rId2"/>
    <p:sldLayoutId id="2147483752" r:id="rId3"/>
    <p:sldLayoutId id="2147483751" r:id="rId4"/>
    <p:sldLayoutId id="2147483750" r:id="rId5"/>
    <p:sldLayoutId id="2147483749" r:id="rId6"/>
    <p:sldLayoutId id="2147483755" r:id="rId7"/>
    <p:sldLayoutId id="2147483748" r:id="rId8"/>
    <p:sldLayoutId id="2147483747" r:id="rId9"/>
    <p:sldLayoutId id="2147483746" r:id="rId10"/>
    <p:sldLayoutId id="214748374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3933056"/>
            <a:ext cx="7772400" cy="15028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  <a:t>Prof. </a:t>
            </a:r>
            <a:r>
              <a:rPr lang="en-US" sz="2000" dirty="0" err="1" smtClean="0">
                <a:solidFill>
                  <a:schemeClr val="bg1"/>
                </a:solidFill>
                <a:latin typeface="Microsoft Sans Serif" pitchFamily="34" charset="0"/>
              </a:rPr>
              <a:t>dr</a:t>
            </a:r>
            <a: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Microsoft Sans Serif" pitchFamily="34" charset="0"/>
              </a:rPr>
              <a:t>Sreten</a:t>
            </a:r>
            <a: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  <a:t> </a:t>
            </a:r>
            <a:r>
              <a:rPr lang="sr-Latn-ME" sz="2000" dirty="0" smtClean="0">
                <a:solidFill>
                  <a:schemeClr val="bg1"/>
                </a:solidFill>
                <a:latin typeface="Microsoft Sans Serif" pitchFamily="34" charset="0"/>
              </a:rPr>
              <a:t>Škuletić i Dr Vladan Radulović</a:t>
            </a:r>
            <a: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</a:br>
            <a:r>
              <a:rPr lang="sr-Latn-ME" sz="2000" dirty="0" smtClean="0">
                <a:solidFill>
                  <a:schemeClr val="bg1"/>
                </a:solidFill>
                <a:latin typeface="Microsoft Sans Serif" pitchFamily="34" charset="0"/>
              </a:rPr>
              <a:t>Elektrotehnički fakultet - Podgorica</a:t>
            </a:r>
            <a:endParaRPr lang="en-US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1371600" y="6319838"/>
            <a:ext cx="6400800" cy="395287"/>
          </a:xfrm>
        </p:spPr>
        <p:txBody>
          <a:bodyPr/>
          <a:lstStyle/>
          <a:p>
            <a:pPr eaLnBrk="1" hangingPunct="1"/>
            <a:r>
              <a:rPr lang="sr-Latn-ME" sz="1400" dirty="0" smtClean="0">
                <a:solidFill>
                  <a:schemeClr val="bg1"/>
                </a:solidFill>
                <a:latin typeface="Microsoft Sans Serif" pitchFamily="34" charset="0"/>
              </a:rPr>
              <a:t>Budva, 16 – 19 maj 2011. godine</a:t>
            </a:r>
            <a:endParaRPr lang="en-US" sz="14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7788" y="2348880"/>
            <a:ext cx="813690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500" b="1" dirty="0">
                <a:ln w="1905"/>
                <a:solidFill>
                  <a:schemeClr val="bg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icrosoft Sans Serif" pitchFamily="34" charset="0"/>
                <a:ea typeface="+mj-ea"/>
                <a:cs typeface="+mj-cs"/>
              </a:rPr>
              <a:t>MOGUĆNOST BRŽEG I JEDNOSTAVNIJEG PRORAČUNA SKLOPNIH PRENAPONA NASTALIH ISKLJUČENJEM KAPACITIVNIH STRUJA</a:t>
            </a:r>
            <a:endParaRPr lang="en-US" sz="2500" b="1" dirty="0">
              <a:ln w="1905"/>
              <a:solidFill>
                <a:schemeClr val="bg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icrosoft Sans Serif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52" y="358227"/>
            <a:ext cx="8460940" cy="936104"/>
          </a:xfrm>
          <a:prstGeom prst="rect">
            <a:avLst/>
          </a:prstGeom>
          <a:solidFill>
            <a:srgbClr val="368463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220728" y="330629"/>
            <a:ext cx="1830992" cy="991300"/>
          </a:xfrm>
          <a:prstGeom prst="ellipse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2123728" y="633704"/>
            <a:ext cx="67803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ME" b="1" spc="100" dirty="0" smtClean="0">
                <a:latin typeface="Microsoft Sans Serif" pitchFamily="34" charset="0"/>
              </a:rPr>
              <a:t>II savjetovanje Crnogorskog komiteta CIGRE</a:t>
            </a:r>
          </a:p>
        </p:txBody>
      </p:sp>
      <p:pic>
        <p:nvPicPr>
          <p:cNvPr id="152578" name="Picture 2" descr="logo CG KO CIG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80" y="397143"/>
            <a:ext cx="1512888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2576" y="1844824"/>
            <a:ext cx="82878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>
                <a:solidFill>
                  <a:schemeClr val="bg2"/>
                </a:solidFill>
                <a:latin typeface="+mj-lt"/>
              </a:rPr>
              <a:t>U prvom slučaju </a:t>
            </a:r>
            <a:r>
              <a:rPr lang="sr-Latn-CS" dirty="0" smtClean="0">
                <a:solidFill>
                  <a:schemeClr val="bg2"/>
                </a:solidFill>
                <a:latin typeface="+mj-lt"/>
              </a:rPr>
              <a:t>analizirano </a:t>
            </a:r>
            <a:r>
              <a:rPr lang="sr-Latn-CS" dirty="0">
                <a:solidFill>
                  <a:schemeClr val="bg2"/>
                </a:solidFill>
                <a:latin typeface="+mj-lt"/>
              </a:rPr>
              <a:t>je sporo uspostavljanje dielektrične čvrstoće u međukontaktnom prostoru </a:t>
            </a:r>
            <a:r>
              <a:rPr lang="sr-Latn-CS" dirty="0" smtClean="0">
                <a:solidFill>
                  <a:schemeClr val="bg2"/>
                </a:solidFill>
                <a:latin typeface="+mj-lt"/>
              </a:rPr>
              <a:t>prekidača. </a:t>
            </a:r>
            <a:endParaRPr lang="sr-Latn-CS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4900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spc="600" dirty="0" smtClean="0">
                <a:solidFill>
                  <a:schemeClr val="bg2"/>
                </a:solidFill>
                <a:latin typeface="+mj-lt"/>
              </a:rPr>
              <a:t>Prvi slučaj</a:t>
            </a:r>
            <a:endParaRPr lang="en-US" b="1" spc="600" dirty="0" smtClean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01" y="2654914"/>
            <a:ext cx="4968552" cy="3726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PRIMJERI PRIMJENE PROGRAMA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81538" y="2884975"/>
            <a:ext cx="353893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>
                <a:solidFill>
                  <a:srgbClr val="FF0066"/>
                </a:solidFill>
                <a:latin typeface="+mj-lt"/>
              </a:rPr>
              <a:t>Primjenom urađenog programa se pokazuje da je u analiziranom slučaju došlo do 6 proboja dielektrika međukontaktnog prostora prekidača</a:t>
            </a:r>
            <a:r>
              <a:rPr lang="sr-Latn-CS" dirty="0" smtClean="0">
                <a:solidFill>
                  <a:srgbClr val="FF0066"/>
                </a:solidFill>
                <a:latin typeface="+mj-lt"/>
              </a:rPr>
              <a:t>.</a:t>
            </a:r>
          </a:p>
          <a:p>
            <a:endParaRPr lang="sr-Latn-CS" dirty="0">
              <a:solidFill>
                <a:srgbClr val="FF0066"/>
              </a:solidFill>
              <a:latin typeface="+mj-lt"/>
            </a:endParaRPr>
          </a:p>
          <a:p>
            <a:r>
              <a:rPr lang="sr-Latn-CS" dirty="0" smtClean="0">
                <a:solidFill>
                  <a:srgbClr val="FF0066"/>
                </a:solidFill>
                <a:latin typeface="+mj-lt"/>
              </a:rPr>
              <a:t>Koeficijent prenapona: </a:t>
            </a:r>
            <a:r>
              <a:rPr lang="sr-Latn-CS" sz="3000" dirty="0" smtClean="0">
                <a:solidFill>
                  <a:srgbClr val="FF0066"/>
                </a:solidFill>
                <a:latin typeface="+mj-lt"/>
              </a:rPr>
              <a:t>7.91</a:t>
            </a:r>
            <a:endParaRPr lang="sr-Latn-CS" sz="3000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0320" y="6381328"/>
            <a:ext cx="40014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1600" dirty="0">
                <a:solidFill>
                  <a:schemeClr val="bg2"/>
                </a:solidFill>
                <a:latin typeface="+mj-lt"/>
              </a:rPr>
              <a:t>Vremenski oblik </a:t>
            </a:r>
            <a:r>
              <a:rPr lang="sr-Latn-CS" sz="1600" dirty="0" smtClean="0">
                <a:solidFill>
                  <a:schemeClr val="bg2"/>
                </a:solidFill>
                <a:latin typeface="+mj-lt"/>
              </a:rPr>
              <a:t>prenapona na kraju voda </a:t>
            </a:r>
            <a:endParaRPr lang="en-US" sz="16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640" y="4293096"/>
            <a:ext cx="144000" cy="1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867072" y="4931008"/>
            <a:ext cx="144000" cy="1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7160" y="3861048"/>
            <a:ext cx="144000" cy="1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35248" y="5280000"/>
            <a:ext cx="144000" cy="1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876272" y="3479639"/>
            <a:ext cx="144000" cy="1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538047" y="5671408"/>
            <a:ext cx="144000" cy="1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8436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0" y="2656800"/>
            <a:ext cx="4968000" cy="37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2576" y="1844824"/>
            <a:ext cx="82878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>
                <a:solidFill>
                  <a:schemeClr val="bg2"/>
                </a:solidFill>
                <a:latin typeface="+mj-lt"/>
              </a:rPr>
              <a:t>U drugom </a:t>
            </a:r>
            <a:r>
              <a:rPr lang="vi-VN" dirty="0" smtClean="0">
                <a:solidFill>
                  <a:schemeClr val="bg2"/>
                </a:solidFill>
                <a:latin typeface="+mj-lt"/>
              </a:rPr>
              <a:t>slučaju </a:t>
            </a:r>
            <a:r>
              <a:rPr lang="vi-VN" dirty="0">
                <a:solidFill>
                  <a:schemeClr val="bg2"/>
                </a:solidFill>
                <a:latin typeface="+mj-lt"/>
              </a:rPr>
              <a:t>analizirano je brže uspostavljanje dielektrične čvrstoće u međukontaktnom prostoru prekidača u odnosu na slučaj I.</a:t>
            </a:r>
            <a:endParaRPr lang="sr-Latn-CS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4900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spc="600" dirty="0" smtClean="0">
                <a:solidFill>
                  <a:schemeClr val="bg2"/>
                </a:solidFill>
                <a:latin typeface="+mj-lt"/>
              </a:rPr>
              <a:t>Drugi slučaj</a:t>
            </a:r>
            <a:endParaRPr lang="en-US" b="1" spc="600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PRIMJERI PRIMJENE PROGRAMA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81538" y="2884975"/>
            <a:ext cx="353893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>
                <a:solidFill>
                  <a:srgbClr val="FF0066"/>
                </a:solidFill>
              </a:rPr>
              <a:t>Primjenom urađenog programa se pokazuje da je u analiziranom slučaju došlo do 2 proboja dielektrika međukontaktnog prostora </a:t>
            </a:r>
            <a:r>
              <a:rPr lang="vi-VN" dirty="0" smtClean="0">
                <a:solidFill>
                  <a:srgbClr val="FF0066"/>
                </a:solidFill>
              </a:rPr>
              <a:t>prekidača</a:t>
            </a:r>
            <a:endParaRPr lang="sr-Latn-ME" dirty="0" smtClean="0">
              <a:solidFill>
                <a:srgbClr val="FF0066"/>
              </a:solidFill>
            </a:endParaRPr>
          </a:p>
          <a:p>
            <a:endParaRPr lang="sr-Latn-ME" dirty="0">
              <a:solidFill>
                <a:srgbClr val="FF0066"/>
              </a:solidFill>
            </a:endParaRPr>
          </a:p>
          <a:p>
            <a:r>
              <a:rPr lang="sr-Latn-CS" dirty="0">
                <a:solidFill>
                  <a:srgbClr val="FF0066"/>
                </a:solidFill>
              </a:rPr>
              <a:t>Koeficijent prenapona: </a:t>
            </a:r>
            <a:r>
              <a:rPr lang="sr-Latn-CS" sz="3000" dirty="0" smtClean="0">
                <a:solidFill>
                  <a:srgbClr val="FF0066"/>
                </a:solidFill>
              </a:rPr>
              <a:t>2.80</a:t>
            </a:r>
            <a:endParaRPr lang="sr-Latn-CS" sz="3000" dirty="0">
              <a:solidFill>
                <a:srgbClr val="FF006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0320" y="6381328"/>
            <a:ext cx="40014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1600" dirty="0">
                <a:solidFill>
                  <a:schemeClr val="bg2"/>
                </a:solidFill>
                <a:latin typeface="+mj-lt"/>
              </a:rPr>
              <a:t>Vremenski oblik </a:t>
            </a:r>
            <a:r>
              <a:rPr lang="sr-Latn-CS" sz="1600" dirty="0" smtClean="0">
                <a:solidFill>
                  <a:schemeClr val="bg2"/>
                </a:solidFill>
                <a:latin typeface="+mj-lt"/>
              </a:rPr>
              <a:t>prenapona na kraju voda </a:t>
            </a:r>
            <a:endParaRPr lang="en-US" sz="16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1867888" y="4149080"/>
            <a:ext cx="144000" cy="1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804272" y="5686648"/>
            <a:ext cx="144000" cy="1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89915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5536" y="1991742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CS" dirty="0">
                <a:solidFill>
                  <a:srgbClr val="368463"/>
                </a:solidFill>
                <a:latin typeface="+mj-lt"/>
              </a:rPr>
              <a:t>U radu je razmatrana samo jedna vrsta sklopnih prenapona i to sklopni prenaponi nastali isključenjem kapacitivnih struja. Operacije koje su uzrok isključenja kapacitivnih struja se vrlo često sprovode u praksi, pa je iz toga razloga neophodno razmotriti i analizirati uzroke i posljedice koji nastaju u realnim sistemima i pod mogućim uslovima koji se mogu pojaviti.</a:t>
            </a:r>
            <a:endParaRPr lang="en-US" dirty="0">
              <a:solidFill>
                <a:srgbClr val="368463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ZAKLJUČAK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0354" y="4005064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CS" dirty="0">
                <a:solidFill>
                  <a:srgbClr val="FF0066"/>
                </a:solidFill>
                <a:latin typeface="+mj-lt"/>
              </a:rPr>
              <a:t>Analizirani primjeri pokazuju da je pojava višestrukih proboja prilikom isključenja voda u praznom hodu izuzetno opasna i da može da izazove oštećenje izolacije. Iz toga razloga, prilikom izbora prekidača mora se voditi računa i o brzini uspostavljanja dielektrične čvrstoće u cilju potpunog onemogućavanja pojave višestrukih proboja. U tom smislu urađeni program može da se iskoristi i za analizu potrebnih karakteristika dielektrične čvrstoće međukontaktnog prostora prekidača u pogledu brzine njenog uspostavljanja u vremenu.</a:t>
            </a:r>
            <a:endParaRPr lang="en-US" dirty="0">
              <a:solidFill>
                <a:srgbClr val="FF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0391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67744" y="2117755"/>
            <a:ext cx="4536504" cy="2031325"/>
          </a:xfrm>
          <a:custGeom>
            <a:avLst/>
            <a:gdLst>
              <a:gd name="connsiteX0" fmla="*/ 0 w 4536504"/>
              <a:gd name="connsiteY0" fmla="*/ 0 h 923330"/>
              <a:gd name="connsiteX1" fmla="*/ 4536504 w 4536504"/>
              <a:gd name="connsiteY1" fmla="*/ 0 h 923330"/>
              <a:gd name="connsiteX2" fmla="*/ 4536504 w 4536504"/>
              <a:gd name="connsiteY2" fmla="*/ 923330 h 923330"/>
              <a:gd name="connsiteX3" fmla="*/ 0 w 4536504"/>
              <a:gd name="connsiteY3" fmla="*/ 923330 h 923330"/>
              <a:gd name="connsiteX4" fmla="*/ 0 w 4536504"/>
              <a:gd name="connsiteY4" fmla="*/ 0 h 923330"/>
              <a:gd name="connsiteX0" fmla="*/ 0 w 4536504"/>
              <a:gd name="connsiteY0" fmla="*/ 0 h 923330"/>
              <a:gd name="connsiteX1" fmla="*/ 2604465 w 4536504"/>
              <a:gd name="connsiteY1" fmla="*/ 707923 h 923330"/>
              <a:gd name="connsiteX2" fmla="*/ 4536504 w 4536504"/>
              <a:gd name="connsiteY2" fmla="*/ 923330 h 923330"/>
              <a:gd name="connsiteX3" fmla="*/ 0 w 4536504"/>
              <a:gd name="connsiteY3" fmla="*/ 923330 h 923330"/>
              <a:gd name="connsiteX4" fmla="*/ 0 w 4536504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6504" h="923330">
                <a:moveTo>
                  <a:pt x="0" y="0"/>
                </a:moveTo>
                <a:lnTo>
                  <a:pt x="2604465" y="707923"/>
                </a:lnTo>
                <a:lnTo>
                  <a:pt x="4536504" y="923330"/>
                </a:lnTo>
                <a:lnTo>
                  <a:pt x="0" y="92333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4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</a:rPr>
              <a:t>Hvala na pažnji !</a:t>
            </a:r>
          </a:p>
          <a:p>
            <a:pPr algn="ctr"/>
            <a:endParaRPr lang="sr-Latn-ME" sz="4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j-lt"/>
            </a:endParaRPr>
          </a:p>
          <a:p>
            <a:pPr algn="ctr"/>
            <a:r>
              <a:rPr lang="sr-Latn-ME" sz="4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</a:rPr>
              <a:t>Pitanja?</a:t>
            </a:r>
            <a:endParaRPr lang="en-US" sz="42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917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3933056"/>
            <a:ext cx="7772400" cy="15028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  <a:t>Prof. </a:t>
            </a:r>
            <a:r>
              <a:rPr lang="en-US" sz="2000" dirty="0" err="1" smtClean="0">
                <a:solidFill>
                  <a:schemeClr val="bg1"/>
                </a:solidFill>
                <a:latin typeface="Microsoft Sans Serif" pitchFamily="34" charset="0"/>
              </a:rPr>
              <a:t>dr</a:t>
            </a:r>
            <a: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Microsoft Sans Serif" pitchFamily="34" charset="0"/>
              </a:rPr>
              <a:t>Sreten</a:t>
            </a:r>
            <a: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  <a:t> </a:t>
            </a:r>
            <a:r>
              <a:rPr lang="sr-Latn-ME" sz="2000" dirty="0" smtClean="0">
                <a:solidFill>
                  <a:schemeClr val="bg1"/>
                </a:solidFill>
                <a:latin typeface="Microsoft Sans Serif" pitchFamily="34" charset="0"/>
              </a:rPr>
              <a:t>Škuletić i Dr Vladan Radulović</a:t>
            </a:r>
            <a: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Microsoft Sans Serif" pitchFamily="34" charset="0"/>
              </a:rPr>
            </a:br>
            <a:r>
              <a:rPr lang="sr-Latn-ME" sz="2000" dirty="0" smtClean="0">
                <a:solidFill>
                  <a:schemeClr val="bg1"/>
                </a:solidFill>
                <a:latin typeface="Microsoft Sans Serif" pitchFamily="34" charset="0"/>
              </a:rPr>
              <a:t>Elektrotehnički fakultet - Podgorica</a:t>
            </a:r>
            <a:endParaRPr lang="en-US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1371600" y="6319838"/>
            <a:ext cx="6400800" cy="395287"/>
          </a:xfrm>
        </p:spPr>
        <p:txBody>
          <a:bodyPr/>
          <a:lstStyle/>
          <a:p>
            <a:pPr eaLnBrk="1" hangingPunct="1"/>
            <a:r>
              <a:rPr lang="sr-Latn-ME" sz="1400" dirty="0" smtClean="0">
                <a:solidFill>
                  <a:schemeClr val="bg1"/>
                </a:solidFill>
                <a:latin typeface="Microsoft Sans Serif" pitchFamily="34" charset="0"/>
              </a:rPr>
              <a:t>Budva, 16 – 19 maj 2011. godine</a:t>
            </a:r>
            <a:endParaRPr lang="en-US" sz="14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7788" y="2348880"/>
            <a:ext cx="813690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500" b="1" dirty="0">
                <a:ln w="1905"/>
                <a:solidFill>
                  <a:schemeClr val="bg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icrosoft Sans Serif" pitchFamily="34" charset="0"/>
                <a:ea typeface="+mj-ea"/>
                <a:cs typeface="+mj-cs"/>
              </a:rPr>
              <a:t>MOGUĆNOST BRŽEG I JEDNOSTAVNIJEG PRORAČUNA SKLOPNIH PRENAPONA NASTALIH ISKLJUČENJEM KAPACITIVNIH STRUJA</a:t>
            </a:r>
            <a:endParaRPr lang="en-US" sz="2500" b="1" dirty="0">
              <a:ln w="1905"/>
              <a:solidFill>
                <a:schemeClr val="bg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icrosoft Sans Serif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52" y="358227"/>
            <a:ext cx="8460940" cy="936104"/>
          </a:xfrm>
          <a:prstGeom prst="rect">
            <a:avLst/>
          </a:prstGeom>
          <a:solidFill>
            <a:srgbClr val="368463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220728" y="330629"/>
            <a:ext cx="1830992" cy="991300"/>
          </a:xfrm>
          <a:prstGeom prst="ellipse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2123728" y="633704"/>
            <a:ext cx="67803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ME" b="1" spc="100" dirty="0" smtClean="0">
                <a:latin typeface="Microsoft Sans Serif" pitchFamily="34" charset="0"/>
              </a:rPr>
              <a:t>II savjetovanje Crnogorskog komiteta CIGRE</a:t>
            </a:r>
          </a:p>
        </p:txBody>
      </p:sp>
      <p:pic>
        <p:nvPicPr>
          <p:cNvPr id="152578" name="Picture 2" descr="logo CG KO CIG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80" y="397143"/>
            <a:ext cx="1512888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84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/>
          </a:p>
        </p:txBody>
      </p:sp>
      <p:sp>
        <p:nvSpPr>
          <p:cNvPr id="10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1B9AD9">
                  <a:gamma/>
                  <a:tint val="33725"/>
                  <a:invGamma/>
                </a:srgbClr>
              </a:gs>
            </a:gsLst>
            <a:lin ang="16200000" scaled="1"/>
            <a:tileRect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49"/>
          <p:cNvSpPr>
            <a:spLocks noChangeArrowheads="1"/>
          </p:cNvSpPr>
          <p:nvPr/>
        </p:nvSpPr>
        <p:spPr bwMode="gray">
          <a:xfrm>
            <a:off x="2394462" y="4073128"/>
            <a:ext cx="6493314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sr-Latn-ME" b="1" kern="0" spc="3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Primjeri </a:t>
            </a:r>
            <a:r>
              <a:rPr lang="sr-Latn-ME" b="1" kern="0" spc="3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primjene programa</a:t>
            </a:r>
            <a:endParaRPr lang="en-US" b="1" kern="0" spc="3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AutoShape 50"/>
          <p:cNvSpPr>
            <a:spLocks noChangeArrowheads="1"/>
          </p:cNvSpPr>
          <p:nvPr/>
        </p:nvSpPr>
        <p:spPr bwMode="gray">
          <a:xfrm>
            <a:off x="2443276" y="3383024"/>
            <a:ext cx="6449376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sr-Latn-ME" b="1" kern="0" spc="3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Program za proračun sklopnih prenapona</a:t>
            </a:r>
            <a:endParaRPr lang="en-US" b="1" kern="0" spc="3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6" name="AutoShape 52"/>
          <p:cNvSpPr>
            <a:spLocks noChangeArrowheads="1"/>
          </p:cNvSpPr>
          <p:nvPr/>
        </p:nvSpPr>
        <p:spPr bwMode="gray">
          <a:xfrm>
            <a:off x="2315028" y="2708920"/>
            <a:ext cx="6572748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sr-Latn-ME" b="1" kern="0" spc="3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Matematički model</a:t>
            </a:r>
            <a:endParaRPr lang="en-US" b="1" kern="0" spc="3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17" name="Group 53"/>
          <p:cNvGrpSpPr>
            <a:grpSpLocks/>
          </p:cNvGrpSpPr>
          <p:nvPr/>
        </p:nvGrpSpPr>
        <p:grpSpPr bwMode="auto">
          <a:xfrm>
            <a:off x="1997528" y="2797820"/>
            <a:ext cx="381000" cy="381000"/>
            <a:chOff x="2078" y="1680"/>
            <a:chExt cx="1615" cy="1615"/>
          </a:xfrm>
        </p:grpSpPr>
        <p:sp>
          <p:nvSpPr>
            <p:cNvPr id="18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4" name="Group 60"/>
          <p:cNvGrpSpPr>
            <a:grpSpLocks/>
          </p:cNvGrpSpPr>
          <p:nvPr/>
        </p:nvGrpSpPr>
        <p:grpSpPr bwMode="auto">
          <a:xfrm>
            <a:off x="2057912" y="4118721"/>
            <a:ext cx="381000" cy="381000"/>
            <a:chOff x="2078" y="1680"/>
            <a:chExt cx="1615" cy="1615"/>
          </a:xfrm>
        </p:grpSpPr>
        <p:sp>
          <p:nvSpPr>
            <p:cNvPr id="25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6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Oval 6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1" name="Group 67"/>
          <p:cNvGrpSpPr>
            <a:grpSpLocks/>
          </p:cNvGrpSpPr>
          <p:nvPr/>
        </p:nvGrpSpPr>
        <p:grpSpPr bwMode="auto">
          <a:xfrm>
            <a:off x="2138476" y="3459224"/>
            <a:ext cx="381000" cy="381000"/>
            <a:chOff x="2078" y="1680"/>
            <a:chExt cx="1615" cy="1615"/>
          </a:xfrm>
        </p:grpSpPr>
        <p:sp>
          <p:nvSpPr>
            <p:cNvPr id="32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7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Oval 7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7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4" name="AutoShape 52"/>
          <p:cNvSpPr>
            <a:spLocks noChangeArrowheads="1"/>
          </p:cNvSpPr>
          <p:nvPr/>
        </p:nvSpPr>
        <p:spPr bwMode="gray">
          <a:xfrm>
            <a:off x="1990824" y="2056904"/>
            <a:ext cx="6896952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b="1" kern="0" spc="300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Uvod</a:t>
            </a:r>
            <a:endParaRPr lang="en-US" b="1" kern="0" spc="3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673324" y="2145804"/>
            <a:ext cx="341542" cy="381000"/>
            <a:chOff x="899592" y="1501676"/>
            <a:chExt cx="381000" cy="381000"/>
          </a:xfrm>
        </p:grpSpPr>
        <p:sp>
          <p:nvSpPr>
            <p:cNvPr id="56" name="Oval 54"/>
            <p:cNvSpPr>
              <a:spLocks noChangeArrowheads="1"/>
            </p:cNvSpPr>
            <p:nvPr/>
          </p:nvSpPr>
          <p:spPr bwMode="gray">
            <a:xfrm>
              <a:off x="899592" y="1501676"/>
              <a:ext cx="381000" cy="38100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gray">
            <a:xfrm>
              <a:off x="921296" y="1523144"/>
              <a:ext cx="337356" cy="337356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gray">
            <a:xfrm>
              <a:off x="941113" y="1543197"/>
              <a:ext cx="297723" cy="29819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gray">
            <a:xfrm>
              <a:off x="941113" y="1543197"/>
              <a:ext cx="297723" cy="298194"/>
            </a:xfrm>
            <a:prstGeom prst="ellipse">
              <a:avLst/>
            </a:prstGeom>
            <a:gradFill rotWithShape="1">
              <a:gsLst>
                <a:gs pos="0">
                  <a:srgbClr val="820000"/>
                </a:gs>
                <a:gs pos="100000">
                  <a:srgbClr val="FF00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gray">
            <a:xfrm>
              <a:off x="960694" y="1562778"/>
              <a:ext cx="258561" cy="25903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gray">
            <a:xfrm>
              <a:off x="960694" y="1562778"/>
              <a:ext cx="258561" cy="259033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6C00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2" name="AutoShape 48"/>
          <p:cNvSpPr>
            <a:spLocks noChangeArrowheads="1"/>
          </p:cNvSpPr>
          <p:nvPr/>
        </p:nvSpPr>
        <p:spPr bwMode="gray">
          <a:xfrm>
            <a:off x="2175910" y="4739892"/>
            <a:ext cx="6716742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sr-Latn-ME" b="1" kern="0" spc="3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Zaključci</a:t>
            </a:r>
            <a:endParaRPr lang="en-US" b="1" kern="0" spc="3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63" name="Group 81"/>
          <p:cNvGrpSpPr>
            <a:grpSpLocks/>
          </p:cNvGrpSpPr>
          <p:nvPr/>
        </p:nvGrpSpPr>
        <p:grpSpPr bwMode="auto">
          <a:xfrm>
            <a:off x="1843988" y="4789105"/>
            <a:ext cx="381600" cy="381000"/>
            <a:chOff x="2078" y="1680"/>
            <a:chExt cx="1615" cy="1615"/>
          </a:xfrm>
        </p:grpSpPr>
        <p:sp>
          <p:nvSpPr>
            <p:cNvPr id="64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7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54002A"/>
                </a:gs>
                <a:gs pos="100000">
                  <a:srgbClr val="FF3399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3399"/>
                </a:gs>
                <a:gs pos="100000">
                  <a:srgbClr val="680034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347864" y="1023119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spc="600" dirty="0" smtClean="0">
                <a:solidFill>
                  <a:schemeClr val="bg2"/>
                </a:solidFill>
                <a:latin typeface="+mj-lt"/>
              </a:rPr>
              <a:t>SADRŽAJ:</a:t>
            </a:r>
            <a:endParaRPr lang="en-US" sz="2400" b="1" spc="600" dirty="0">
              <a:solidFill>
                <a:schemeClr val="bg2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>
                <a:solidFill>
                  <a:schemeClr val="bg2"/>
                </a:solidFill>
              </a:rPr>
              <a:pPr>
                <a:defRPr/>
              </a:pPr>
              <a:t>3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1750322"/>
            <a:ext cx="252184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2200" dirty="0">
                <a:solidFill>
                  <a:schemeClr val="bg2"/>
                </a:solidFill>
                <a:latin typeface="+mj-lt"/>
              </a:rPr>
              <a:t>Sklopni prenaponi </a:t>
            </a:r>
            <a:endParaRPr lang="en-US" sz="22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2339588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 smtClean="0">
                <a:solidFill>
                  <a:schemeClr val="bg2"/>
                </a:solidFill>
              </a:rPr>
              <a:t>Sklopni </a:t>
            </a:r>
            <a:r>
              <a:rPr lang="sr-Latn-CS" dirty="0">
                <a:solidFill>
                  <a:schemeClr val="bg2"/>
                </a:solidFill>
              </a:rPr>
              <a:t>prenaponi nastali isključenjem kapacitivnih </a:t>
            </a:r>
            <a:r>
              <a:rPr lang="sr-Latn-CS" dirty="0" smtClean="0">
                <a:solidFill>
                  <a:schemeClr val="bg2"/>
                </a:solidFill>
              </a:rPr>
              <a:t>struja: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33752" y="2929707"/>
            <a:ext cx="74307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q"/>
            </a:pPr>
            <a:r>
              <a:rPr lang="sr-Latn-CS" dirty="0" smtClean="0">
                <a:solidFill>
                  <a:srgbClr val="FF0066"/>
                </a:solidFill>
              </a:rPr>
              <a:t>Isključenje </a:t>
            </a:r>
            <a:r>
              <a:rPr lang="sr-Latn-CS" dirty="0">
                <a:solidFill>
                  <a:srgbClr val="FF0066"/>
                </a:solidFill>
              </a:rPr>
              <a:t>nadzemnog voda u praznom hodu,</a:t>
            </a:r>
            <a:endParaRPr lang="en-US" dirty="0">
              <a:solidFill>
                <a:srgbClr val="FF0066"/>
              </a:solidFill>
            </a:endParaRPr>
          </a:p>
          <a:p>
            <a:pPr marL="285750" lvl="0" indent="-285750">
              <a:buFont typeface="Wingdings" pitchFamily="2" charset="2"/>
              <a:buChar char="q"/>
            </a:pPr>
            <a:r>
              <a:rPr lang="sr-Latn-CS" dirty="0">
                <a:solidFill>
                  <a:srgbClr val="FF0066"/>
                </a:solidFill>
              </a:rPr>
              <a:t>Isključenje kabla u praznom hodu,</a:t>
            </a:r>
            <a:endParaRPr lang="en-US" dirty="0">
              <a:solidFill>
                <a:srgbClr val="FF0066"/>
              </a:solidFill>
            </a:endParaRPr>
          </a:p>
          <a:p>
            <a:pPr marL="285750" lvl="0" indent="-285750">
              <a:buFont typeface="Wingdings" pitchFamily="2" charset="2"/>
              <a:buChar char="q"/>
            </a:pPr>
            <a:r>
              <a:rPr lang="sr-Latn-CS" dirty="0">
                <a:solidFill>
                  <a:srgbClr val="FF0066"/>
                </a:solidFill>
              </a:rPr>
              <a:t>Isključenje kondenzatorskih baterija za kompenzaciju reaktivne snage.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UVOD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4656038"/>
            <a:ext cx="8424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1600" dirty="0">
                <a:solidFill>
                  <a:schemeClr val="bg2"/>
                </a:solidFill>
                <a:latin typeface="+mj-lt"/>
              </a:rPr>
              <a:t>Sam proces isključivanja kapacitivnih struja ne prouzrokuje prenapone. Međutim, napon koji nastaje između kontakata sklopnog aparata poslije isključenja (tzv.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prelazni povratni napon</a:t>
            </a:r>
            <a:r>
              <a:rPr lang="vi-VN" sz="1600" dirty="0">
                <a:solidFill>
                  <a:schemeClr val="bg2"/>
                </a:solidFill>
                <a:latin typeface="+mj-lt"/>
              </a:rPr>
              <a:t>), napreže dielektrik u međukontaktnom prostoru i može da izazove ponovni proboj između kontakata. Ova pojava može da izazove opasne prenapone.</a:t>
            </a:r>
            <a:endParaRPr lang="en-US" sz="16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6717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98306A-BE17-41D8-AFD5-1931F85175B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025" y="6483371"/>
            <a:ext cx="8531225" cy="17463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02" name="Picture 2" descr="Zamjenska semaCG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4189817" cy="65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03" name="Picture 3" descr="Zamjenska semaC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699187"/>
            <a:ext cx="5905646" cy="1241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MATEMATIČKI MODEL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4570" y="5013176"/>
            <a:ext cx="77581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1600" dirty="0">
                <a:solidFill>
                  <a:srgbClr val="7030A0"/>
                </a:solidFill>
                <a:latin typeface="+mj-lt"/>
              </a:rPr>
              <a:t>R, L i C </a:t>
            </a:r>
            <a:r>
              <a:rPr lang="sr-Latn-CS" sz="1600" dirty="0" smtClean="0">
                <a:solidFill>
                  <a:srgbClr val="7030A0"/>
                </a:solidFill>
                <a:latin typeface="+mj-lt"/>
              </a:rPr>
              <a:t>omska otpornost</a:t>
            </a:r>
            <a:r>
              <a:rPr lang="sr-Latn-CS" sz="1600" dirty="0">
                <a:solidFill>
                  <a:srgbClr val="7030A0"/>
                </a:solidFill>
                <a:latin typeface="+mj-lt"/>
              </a:rPr>
              <a:t>, induktivnost i kapacitivnost jednog segmenta voda, </a:t>
            </a:r>
            <a:endParaRPr lang="sr-Latn-CS" sz="1600" dirty="0" smtClean="0">
              <a:solidFill>
                <a:srgbClr val="7030A0"/>
              </a:solidFill>
              <a:latin typeface="+mj-lt"/>
            </a:endParaRPr>
          </a:p>
          <a:p>
            <a:r>
              <a:rPr lang="sr-Latn-CS" sz="1600" dirty="0" smtClean="0">
                <a:solidFill>
                  <a:srgbClr val="7030A0"/>
                </a:solidFill>
                <a:latin typeface="+mj-lt"/>
              </a:rPr>
              <a:t>R</a:t>
            </a:r>
            <a:r>
              <a:rPr lang="sr-Latn-CS" sz="1600" baseline="-25000" dirty="0" smtClean="0">
                <a:solidFill>
                  <a:srgbClr val="7030A0"/>
                </a:solidFill>
                <a:latin typeface="+mj-lt"/>
              </a:rPr>
              <a:t>G</a:t>
            </a:r>
            <a:r>
              <a:rPr lang="sr-Latn-CS" sz="16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sr-Latn-CS" sz="1600" dirty="0">
                <a:solidFill>
                  <a:srgbClr val="7030A0"/>
                </a:solidFill>
                <a:latin typeface="+mj-lt"/>
              </a:rPr>
              <a:t>i L</a:t>
            </a:r>
            <a:r>
              <a:rPr lang="sr-Latn-CS" sz="1600" baseline="-25000" dirty="0">
                <a:solidFill>
                  <a:srgbClr val="7030A0"/>
                </a:solidFill>
                <a:latin typeface="+mj-lt"/>
              </a:rPr>
              <a:t>G</a:t>
            </a:r>
            <a:r>
              <a:rPr lang="sr-Latn-CS" sz="1600" dirty="0">
                <a:solidFill>
                  <a:srgbClr val="7030A0"/>
                </a:solidFill>
                <a:latin typeface="+mj-lt"/>
              </a:rPr>
              <a:t> </a:t>
            </a:r>
            <a:r>
              <a:rPr lang="sr-Latn-CS" sz="1600" dirty="0" smtClean="0">
                <a:solidFill>
                  <a:srgbClr val="7030A0"/>
                </a:solidFill>
                <a:latin typeface="+mj-lt"/>
              </a:rPr>
              <a:t>omska </a:t>
            </a:r>
            <a:r>
              <a:rPr lang="sr-Latn-CS" sz="1600" dirty="0">
                <a:solidFill>
                  <a:srgbClr val="7030A0"/>
                </a:solidFill>
                <a:latin typeface="+mj-lt"/>
              </a:rPr>
              <a:t>otpornost i induktivnost generatora</a:t>
            </a:r>
            <a:r>
              <a:rPr lang="sr-Latn-CS" sz="1600" dirty="0" smtClean="0">
                <a:solidFill>
                  <a:srgbClr val="7030A0"/>
                </a:solidFill>
                <a:latin typeface="+mj-lt"/>
              </a:rPr>
              <a:t>,</a:t>
            </a:r>
          </a:p>
          <a:p>
            <a:r>
              <a:rPr lang="sr-Latn-CS" sz="1600" dirty="0" smtClean="0">
                <a:solidFill>
                  <a:srgbClr val="7030A0"/>
                </a:solidFill>
                <a:latin typeface="+mj-lt"/>
              </a:rPr>
              <a:t>R</a:t>
            </a:r>
            <a:r>
              <a:rPr lang="sr-Latn-CS" sz="1600" baseline="-25000" dirty="0" smtClean="0">
                <a:solidFill>
                  <a:srgbClr val="7030A0"/>
                </a:solidFill>
                <a:latin typeface="+mj-lt"/>
              </a:rPr>
              <a:t>T</a:t>
            </a:r>
            <a:r>
              <a:rPr lang="sr-Latn-CS" sz="16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sr-Latn-CS" sz="1600" dirty="0">
                <a:solidFill>
                  <a:srgbClr val="7030A0"/>
                </a:solidFill>
                <a:latin typeface="+mj-lt"/>
              </a:rPr>
              <a:t>i L</a:t>
            </a:r>
            <a:r>
              <a:rPr lang="sr-Latn-CS" sz="1600" baseline="-25000" dirty="0">
                <a:solidFill>
                  <a:srgbClr val="7030A0"/>
                </a:solidFill>
                <a:latin typeface="+mj-lt"/>
              </a:rPr>
              <a:t>T</a:t>
            </a:r>
            <a:r>
              <a:rPr lang="sr-Latn-CS" sz="1600" dirty="0">
                <a:solidFill>
                  <a:srgbClr val="7030A0"/>
                </a:solidFill>
                <a:latin typeface="+mj-lt"/>
              </a:rPr>
              <a:t> </a:t>
            </a:r>
            <a:r>
              <a:rPr lang="sr-Latn-CS" sz="1600" dirty="0" smtClean="0">
                <a:solidFill>
                  <a:srgbClr val="7030A0"/>
                </a:solidFill>
                <a:latin typeface="+mj-lt"/>
              </a:rPr>
              <a:t>omska </a:t>
            </a:r>
            <a:r>
              <a:rPr lang="sr-Latn-CS" sz="1600" dirty="0">
                <a:solidFill>
                  <a:srgbClr val="7030A0"/>
                </a:solidFill>
                <a:latin typeface="+mj-lt"/>
              </a:rPr>
              <a:t>otpornost i induktivnost </a:t>
            </a:r>
            <a:r>
              <a:rPr lang="sr-Latn-CS" sz="1600" dirty="0" smtClean="0">
                <a:solidFill>
                  <a:srgbClr val="7030A0"/>
                </a:solidFill>
                <a:latin typeface="+mj-lt"/>
              </a:rPr>
              <a:t>transformatora.</a:t>
            </a:r>
            <a:endParaRPr lang="en-US" sz="16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2051720" y="3068960"/>
            <a:ext cx="432048" cy="476488"/>
          </a:xfrm>
          <a:prstGeom prst="downArrow">
            <a:avLst/>
          </a:prstGeom>
          <a:solidFill>
            <a:srgbClr val="7030A0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3022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98306A-BE17-41D8-AFD5-1931F85175B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025" y="6483371"/>
            <a:ext cx="8531225" cy="17463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80828"/>
            <a:ext cx="4464496" cy="3348372"/>
          </a:xfrm>
          <a:prstGeom prst="rect">
            <a:avLst/>
          </a:prstGeom>
          <a:noFill/>
          <a:ln>
            <a:noFill/>
          </a:ln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MATEMATIČKI MODEL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12" name="Picture 2" descr="Zamjenska semaCG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4189817" cy="65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Freeform 22"/>
          <p:cNvSpPr/>
          <p:nvPr/>
        </p:nvSpPr>
        <p:spPr>
          <a:xfrm>
            <a:off x="4748981" y="1573511"/>
            <a:ext cx="2079522" cy="1243431"/>
          </a:xfrm>
          <a:custGeom>
            <a:avLst/>
            <a:gdLst>
              <a:gd name="connsiteX0" fmla="*/ 0 w 2079522"/>
              <a:gd name="connsiteY0" fmla="*/ 904218 h 1243431"/>
              <a:gd name="connsiteX1" fmla="*/ 1489587 w 2079522"/>
              <a:gd name="connsiteY1" fmla="*/ 4566 h 1243431"/>
              <a:gd name="connsiteX2" fmla="*/ 2079522 w 2079522"/>
              <a:gd name="connsiteY2" fmla="*/ 1243431 h 1243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9522" h="1243431">
                <a:moveTo>
                  <a:pt x="0" y="904218"/>
                </a:moveTo>
                <a:cubicBezTo>
                  <a:pt x="571500" y="426124"/>
                  <a:pt x="1143000" y="-51969"/>
                  <a:pt x="1489587" y="4566"/>
                </a:cubicBezTo>
                <a:cubicBezTo>
                  <a:pt x="1836174" y="61101"/>
                  <a:pt x="2032819" y="1113154"/>
                  <a:pt x="2079522" y="1243431"/>
                </a:cubicBezTo>
              </a:path>
            </a:pathLst>
          </a:cu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843548" y="2492477"/>
            <a:ext cx="6017342" cy="2810764"/>
          </a:xfrm>
          <a:custGeom>
            <a:avLst/>
            <a:gdLst>
              <a:gd name="connsiteX0" fmla="*/ 0 w 6017342"/>
              <a:gd name="connsiteY0" fmla="*/ 0 h 2810764"/>
              <a:gd name="connsiteX1" fmla="*/ 3170904 w 6017342"/>
              <a:gd name="connsiteY1" fmla="*/ 2772697 h 2810764"/>
              <a:gd name="connsiteX2" fmla="*/ 6017342 w 6017342"/>
              <a:gd name="connsiteY2" fmla="*/ 1356852 h 281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17342" h="2810764">
                <a:moveTo>
                  <a:pt x="0" y="0"/>
                </a:moveTo>
                <a:cubicBezTo>
                  <a:pt x="1084007" y="1273277"/>
                  <a:pt x="2168014" y="2546555"/>
                  <a:pt x="3170904" y="2772697"/>
                </a:cubicBezTo>
                <a:cubicBezTo>
                  <a:pt x="4173794" y="2998839"/>
                  <a:pt x="5095568" y="2177845"/>
                  <a:pt x="6017342" y="1356852"/>
                </a:cubicBezTo>
              </a:path>
            </a:pathLst>
          </a:custGeom>
          <a:ln>
            <a:headEnd type="none" w="med" len="med"/>
            <a:tailEnd type="triangle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639961" y="2477729"/>
            <a:ext cx="2964426" cy="1867724"/>
          </a:xfrm>
          <a:custGeom>
            <a:avLst/>
            <a:gdLst>
              <a:gd name="connsiteX0" fmla="*/ 0 w 2964426"/>
              <a:gd name="connsiteY0" fmla="*/ 0 h 1867724"/>
              <a:gd name="connsiteX1" fmla="*/ 1755058 w 2964426"/>
              <a:gd name="connsiteY1" fmla="*/ 1843548 h 1867724"/>
              <a:gd name="connsiteX2" fmla="*/ 2964426 w 2964426"/>
              <a:gd name="connsiteY2" fmla="*/ 884903 h 186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64426" h="1867724">
                <a:moveTo>
                  <a:pt x="0" y="0"/>
                </a:moveTo>
                <a:cubicBezTo>
                  <a:pt x="630493" y="848032"/>
                  <a:pt x="1260987" y="1696064"/>
                  <a:pt x="1755058" y="1843548"/>
                </a:cubicBezTo>
                <a:cubicBezTo>
                  <a:pt x="2249129" y="1991032"/>
                  <a:pt x="2606777" y="1437967"/>
                  <a:pt x="2964426" y="884903"/>
                </a:cubicBezTo>
              </a:path>
            </a:pathLst>
          </a:custGeom>
          <a:ln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329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54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3816424" cy="286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76872"/>
            <a:ext cx="3816424" cy="286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MATEMATIČKI MODEL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815207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spc="600" dirty="0" smtClean="0">
                <a:solidFill>
                  <a:schemeClr val="bg2"/>
                </a:solidFill>
                <a:latin typeface="+mj-lt"/>
              </a:rPr>
              <a:t>Dva scenarija:</a:t>
            </a:r>
            <a:endParaRPr lang="en-US" b="1" spc="600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5373216"/>
            <a:ext cx="720080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sr-Latn-ME" sz="5500" b="1" dirty="0">
                <a:solidFill>
                  <a:srgbClr val="368463"/>
                </a:solidFill>
                <a:latin typeface="+mj-lt"/>
              </a:rPr>
              <a:t> </a:t>
            </a:r>
            <a:endParaRPr lang="en-US" sz="5500" b="1" dirty="0" smtClean="0">
              <a:solidFill>
                <a:srgbClr val="368463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5373216"/>
            <a:ext cx="72008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r-Latn-ME" sz="5000" b="1" dirty="0" smtClean="0">
                <a:solidFill>
                  <a:srgbClr val="FF0000"/>
                </a:solidFill>
                <a:latin typeface="Arial Rounded MT Bold" pitchFamily="34" charset="0"/>
              </a:rPr>
              <a:t>X</a:t>
            </a:r>
            <a:endParaRPr lang="en-US" sz="5000" b="1" dirty="0" smtClean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321576" y="4047624"/>
            <a:ext cx="432000" cy="432000"/>
          </a:xfrm>
          <a:prstGeom prst="ellipse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23000"/>
                </a:schemeClr>
              </a:gs>
              <a:gs pos="80000">
                <a:schemeClr val="accent2">
                  <a:shade val="93000"/>
                  <a:satMod val="130000"/>
                  <a:alpha val="23000"/>
                </a:schemeClr>
              </a:gs>
              <a:gs pos="100000">
                <a:schemeClr val="accent2">
                  <a:shade val="94000"/>
                  <a:satMod val="135000"/>
                  <a:alpha val="16000"/>
                </a:schemeClr>
              </a:gs>
            </a:gsLst>
          </a:gra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652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304480"/>
              </p:ext>
            </p:extLst>
          </p:nvPr>
        </p:nvGraphicFramePr>
        <p:xfrm>
          <a:off x="683568" y="2528058"/>
          <a:ext cx="6419520" cy="81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26" name="Equation" r:id="rId3" imgW="4279680" imgH="545760" progId="Equation.DSMT4">
                  <p:embed/>
                </p:oleObj>
              </mc:Choice>
              <mc:Fallback>
                <p:oleObj name="Equation" r:id="rId3" imgW="4279680" imgH="5457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528058"/>
                        <a:ext cx="6419520" cy="818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175223"/>
              </p:ext>
            </p:extLst>
          </p:nvPr>
        </p:nvGraphicFramePr>
        <p:xfrm>
          <a:off x="683568" y="3634730"/>
          <a:ext cx="26860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27" name="Equation" r:id="rId5" imgW="1790700" imgH="342900" progId="Equation.DSMT4">
                  <p:embed/>
                </p:oleObj>
              </mc:Choice>
              <mc:Fallback>
                <p:oleObj name="Equation" r:id="rId5" imgW="1790700" imgH="342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634730"/>
                        <a:ext cx="268605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079398"/>
              </p:ext>
            </p:extLst>
          </p:nvPr>
        </p:nvGraphicFramePr>
        <p:xfrm>
          <a:off x="678825" y="4282802"/>
          <a:ext cx="38862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28" name="Equation" r:id="rId7" imgW="2590800" imgH="469900" progId="Equation.DSMT4">
                  <p:embed/>
                </p:oleObj>
              </mc:Choice>
              <mc:Fallback>
                <p:oleObj name="Equation" r:id="rId7" imgW="2590800" imgH="469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825" y="4282802"/>
                        <a:ext cx="3886200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403290"/>
              </p:ext>
            </p:extLst>
          </p:nvPr>
        </p:nvGraphicFramePr>
        <p:xfrm>
          <a:off x="683568" y="5146898"/>
          <a:ext cx="875921" cy="285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29" name="Equation" r:id="rId9" imgW="583947" imgH="190417" progId="Equation.DSMT4">
                  <p:embed/>
                </p:oleObj>
              </mc:Choice>
              <mc:Fallback>
                <p:oleObj name="Equation" r:id="rId9" imgW="583947" imgH="190417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146898"/>
                        <a:ext cx="875921" cy="285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154666"/>
              </p:ext>
            </p:extLst>
          </p:nvPr>
        </p:nvGraphicFramePr>
        <p:xfrm>
          <a:off x="683568" y="5650954"/>
          <a:ext cx="27051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30" name="Equation" r:id="rId11" imgW="1803400" imgH="342900" progId="Equation.DSMT4">
                  <p:embed/>
                </p:oleObj>
              </mc:Choice>
              <mc:Fallback>
                <p:oleObj name="Equation" r:id="rId11" imgW="1803400" imgH="342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650954"/>
                        <a:ext cx="27051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196987"/>
              </p:ext>
            </p:extLst>
          </p:nvPr>
        </p:nvGraphicFramePr>
        <p:xfrm>
          <a:off x="5940152" y="3706738"/>
          <a:ext cx="26479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31" name="Equation" r:id="rId13" imgW="1765300" imgH="393700" progId="Equation.DSMT4">
                  <p:embed/>
                </p:oleObj>
              </mc:Choice>
              <mc:Fallback>
                <p:oleObj name="Equation" r:id="rId13" imgW="1765300" imgH="3937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3706738"/>
                        <a:ext cx="2647950" cy="59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246634"/>
              </p:ext>
            </p:extLst>
          </p:nvPr>
        </p:nvGraphicFramePr>
        <p:xfrm>
          <a:off x="5940152" y="4426818"/>
          <a:ext cx="952088" cy="285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32" name="Equation" r:id="rId15" imgW="634725" imgH="190417" progId="Equation.DSMT4">
                  <p:embed/>
                </p:oleObj>
              </mc:Choice>
              <mc:Fallback>
                <p:oleObj name="Equation" r:id="rId15" imgW="634725" imgH="190417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4426818"/>
                        <a:ext cx="952088" cy="285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MATEMATIČKI MODEL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568" y="183553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>
                <a:solidFill>
                  <a:schemeClr val="bg2"/>
                </a:solidFill>
                <a:latin typeface="+mj-lt"/>
              </a:rPr>
              <a:t>Primjena Laplasove transformacije:</a:t>
            </a:r>
            <a:endParaRPr lang="en-US" dirty="0" smtClean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26395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18056" y="3789040"/>
            <a:ext cx="81863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spc="600" dirty="0" smtClean="0">
                <a:solidFill>
                  <a:schemeClr val="bg2"/>
                </a:solidFill>
                <a:latin typeface="+mj-lt"/>
              </a:rPr>
              <a:t>Prednosti </a:t>
            </a:r>
            <a:r>
              <a:rPr lang="sr-Latn-ME" b="1" spc="600" dirty="0" smtClean="0">
                <a:solidFill>
                  <a:schemeClr val="bg2"/>
                </a:solidFill>
                <a:latin typeface="+mj-lt"/>
              </a:rPr>
              <a:t>programa:</a:t>
            </a:r>
          </a:p>
          <a:p>
            <a:endParaRPr lang="sr-Latn-ME" dirty="0" smtClean="0">
              <a:solidFill>
                <a:schemeClr val="bg2"/>
              </a:solidFill>
              <a:latin typeface="+mj-lt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vi-VN" sz="1600" dirty="0" smtClean="0">
                <a:solidFill>
                  <a:schemeClr val="bg2"/>
                </a:solidFill>
                <a:latin typeface="+mj-lt"/>
              </a:rPr>
              <a:t>analize </a:t>
            </a:r>
            <a:r>
              <a:rPr lang="vi-VN" sz="1600" dirty="0">
                <a:solidFill>
                  <a:schemeClr val="bg2"/>
                </a:solidFill>
                <a:latin typeface="+mj-lt"/>
              </a:rPr>
              <a:t>sa različitim nazivnim naponima i karakteristikama elemenata </a:t>
            </a:r>
            <a:endParaRPr lang="sr-Latn-ME" sz="1600" dirty="0" smtClean="0">
              <a:solidFill>
                <a:schemeClr val="bg2"/>
              </a:solidFill>
              <a:latin typeface="+mj-lt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vi-VN" sz="1600" dirty="0" smtClean="0">
                <a:solidFill>
                  <a:schemeClr val="bg2"/>
                </a:solidFill>
                <a:latin typeface="+mj-lt"/>
              </a:rPr>
              <a:t>analiz</a:t>
            </a:r>
            <a:r>
              <a:rPr lang="sr-Latn-ME" sz="1600" dirty="0" smtClean="0">
                <a:solidFill>
                  <a:schemeClr val="bg2"/>
                </a:solidFill>
                <a:latin typeface="+mj-lt"/>
              </a:rPr>
              <a:t>a</a:t>
            </a:r>
            <a:r>
              <a:rPr lang="vi-VN" sz="1600" dirty="0" smtClean="0">
                <a:solidFill>
                  <a:schemeClr val="bg2"/>
                </a:solidFill>
                <a:latin typeface="+mj-lt"/>
              </a:rPr>
              <a:t> </a:t>
            </a:r>
            <a:r>
              <a:rPr lang="vi-VN" sz="1600" dirty="0">
                <a:solidFill>
                  <a:schemeClr val="bg2"/>
                </a:solidFill>
                <a:latin typeface="+mj-lt"/>
              </a:rPr>
              <a:t>mogućnosti sklopnog aparata da prekine kapacitivnu struju uz provjeru nastanka opasnih višestrukih ponovnih proboja. </a:t>
            </a:r>
            <a:endParaRPr lang="sr-Latn-ME" sz="1600" dirty="0" smtClean="0">
              <a:solidFill>
                <a:schemeClr val="bg2"/>
              </a:solidFill>
              <a:latin typeface="+mj-lt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sr-Latn-ME" sz="1600" dirty="0" smtClean="0">
                <a:solidFill>
                  <a:schemeClr val="bg2"/>
                </a:solidFill>
                <a:latin typeface="+mj-lt"/>
              </a:rPr>
              <a:t>analiza</a:t>
            </a:r>
            <a:r>
              <a:rPr lang="vi-VN" sz="1600" dirty="0" smtClean="0">
                <a:solidFill>
                  <a:schemeClr val="bg2"/>
                </a:solidFill>
                <a:latin typeface="+mj-lt"/>
              </a:rPr>
              <a:t> potrebn</a:t>
            </a:r>
            <a:r>
              <a:rPr lang="sr-Latn-ME" sz="1600" dirty="0" smtClean="0">
                <a:solidFill>
                  <a:schemeClr val="bg2"/>
                </a:solidFill>
                <a:latin typeface="+mj-lt"/>
              </a:rPr>
              <a:t>e</a:t>
            </a:r>
            <a:r>
              <a:rPr lang="vi-VN" sz="1600" dirty="0" smtClean="0">
                <a:solidFill>
                  <a:schemeClr val="bg2"/>
                </a:solidFill>
                <a:latin typeface="+mj-lt"/>
              </a:rPr>
              <a:t> vremensk</a:t>
            </a:r>
            <a:r>
              <a:rPr lang="sr-Latn-ME" sz="1600" dirty="0" smtClean="0">
                <a:solidFill>
                  <a:schemeClr val="bg2"/>
                </a:solidFill>
                <a:latin typeface="+mj-lt"/>
              </a:rPr>
              <a:t>e</a:t>
            </a:r>
            <a:r>
              <a:rPr lang="vi-VN" sz="1600" dirty="0" smtClean="0">
                <a:solidFill>
                  <a:schemeClr val="bg2"/>
                </a:solidFill>
                <a:latin typeface="+mj-lt"/>
              </a:rPr>
              <a:t> </a:t>
            </a:r>
            <a:r>
              <a:rPr lang="vi-VN" sz="1600" dirty="0">
                <a:solidFill>
                  <a:schemeClr val="bg2"/>
                </a:solidFill>
                <a:latin typeface="+mj-lt"/>
              </a:rPr>
              <a:t>funkcija uspostavljanja dielektrične čvrstoće međukontaktnog prostora u cilju izbora karakteristika prekidača koje će zadovoljiti u pogledu prekidanja kapacitivne struje u sistemu na mjestu ugradnje.</a:t>
            </a:r>
            <a:endParaRPr lang="en-US" sz="16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056" y="1674674"/>
            <a:ext cx="40931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spc="600" dirty="0" smtClean="0">
                <a:solidFill>
                  <a:schemeClr val="bg2"/>
                </a:solidFill>
                <a:latin typeface="+mj-lt"/>
              </a:rPr>
              <a:t>Ulazni podaci:</a:t>
            </a:r>
          </a:p>
          <a:p>
            <a:endParaRPr lang="sr-Latn-ME" dirty="0" smtClean="0">
              <a:solidFill>
                <a:schemeClr val="bg2"/>
              </a:solidFill>
              <a:latin typeface="+mj-lt"/>
            </a:endParaRPr>
          </a:p>
          <a:p>
            <a:pPr marL="342900" indent="-342900">
              <a:buAutoNum type="arabicPeriod"/>
            </a:pPr>
            <a:r>
              <a:rPr lang="sr-Latn-ME" dirty="0" smtClean="0">
                <a:solidFill>
                  <a:srgbClr val="FF0066"/>
                </a:solidFill>
                <a:latin typeface="+mj-lt"/>
              </a:rPr>
              <a:t>Parametri elemenata sistema</a:t>
            </a:r>
          </a:p>
          <a:p>
            <a:pPr marL="342900" indent="-342900">
              <a:buAutoNum type="arabicPeriod"/>
            </a:pPr>
            <a:r>
              <a:rPr lang="sr-Latn-ME" dirty="0" smtClean="0">
                <a:solidFill>
                  <a:srgbClr val="FF0066"/>
                </a:solidFill>
                <a:latin typeface="+mj-lt"/>
              </a:rPr>
              <a:t>Karakteristike prekidača – funkcija uspostavljanja dielektrične čvrstoće</a:t>
            </a:r>
            <a:endParaRPr lang="en-US" dirty="0" smtClean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1672014"/>
            <a:ext cx="39604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spc="600" dirty="0" smtClean="0">
                <a:solidFill>
                  <a:schemeClr val="bg2"/>
                </a:solidFill>
                <a:latin typeface="+mj-lt"/>
              </a:rPr>
              <a:t>Izlazni podaci:</a:t>
            </a:r>
          </a:p>
          <a:p>
            <a:endParaRPr lang="sr-Latn-ME" dirty="0" smtClean="0">
              <a:solidFill>
                <a:schemeClr val="bg2"/>
              </a:solidFill>
              <a:latin typeface="+mj-lt"/>
            </a:endParaRPr>
          </a:p>
          <a:p>
            <a:pPr marL="342900" indent="-342900">
              <a:buAutoNum type="arabicPeriod"/>
            </a:pPr>
            <a:r>
              <a:rPr lang="sr-Latn-ME" dirty="0" smtClean="0">
                <a:solidFill>
                  <a:srgbClr val="009900"/>
                </a:solidFill>
                <a:latin typeface="+mj-lt"/>
              </a:rPr>
              <a:t>Amplituda prenapona</a:t>
            </a:r>
          </a:p>
          <a:p>
            <a:pPr marL="342900" indent="-342900">
              <a:buAutoNum type="arabicPeriod"/>
            </a:pPr>
            <a:r>
              <a:rPr lang="sr-Latn-ME" dirty="0" smtClean="0">
                <a:solidFill>
                  <a:srgbClr val="009900"/>
                </a:solidFill>
                <a:latin typeface="+mj-lt"/>
              </a:rPr>
              <a:t>Vremenski dijagrami zavisnosti napona na vodu</a:t>
            </a:r>
            <a:endParaRPr lang="en-US" dirty="0" smtClean="0">
              <a:solidFill>
                <a:srgbClr val="0099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PROGRAM ZA PRORAČUN SKLOPNIH PRENAPONA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693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DC8A1-084B-4CD3-938F-6B83918B74B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629097"/>
              </p:ext>
            </p:extLst>
          </p:nvPr>
        </p:nvGraphicFramePr>
        <p:xfrm>
          <a:off x="1043608" y="2780928"/>
          <a:ext cx="6732240" cy="767349"/>
        </p:xfrm>
        <a:graphic>
          <a:graphicData uri="http://schemas.openxmlformats.org/drawingml/2006/table">
            <a:tbl>
              <a:tblPr bandRow="1">
                <a:tableStyleId>{37CE84F3-28C3-443E-9E96-99CF82512B78}</a:tableStyleId>
              </a:tblPr>
              <a:tblGrid>
                <a:gridCol w="707143"/>
                <a:gridCol w="1013286"/>
                <a:gridCol w="981665"/>
                <a:gridCol w="1023347"/>
                <a:gridCol w="1177137"/>
                <a:gridCol w="1106709"/>
                <a:gridCol w="722953"/>
              </a:tblGrid>
              <a:tr h="1669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E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R</a:t>
                      </a:r>
                      <a:r>
                        <a:rPr lang="sr-Latn-CS" sz="1400" b="1" baseline="-25000" dirty="0">
                          <a:effectLst/>
                        </a:rPr>
                        <a:t>G</a:t>
                      </a:r>
                      <a:r>
                        <a:rPr lang="sr-Latn-CS" sz="1400" b="1" dirty="0">
                          <a:effectLst/>
                        </a:rPr>
                        <a:t>+R</a:t>
                      </a:r>
                      <a:r>
                        <a:rPr lang="sr-Latn-CS" sz="1400" b="1" baseline="-25000" dirty="0">
                          <a:effectLst/>
                        </a:rPr>
                        <a:t>T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L</a:t>
                      </a:r>
                      <a:r>
                        <a:rPr lang="sr-Latn-CS" sz="1400" b="1" baseline="-25000" dirty="0">
                          <a:effectLst/>
                        </a:rPr>
                        <a:t>G</a:t>
                      </a:r>
                      <a:r>
                        <a:rPr lang="sr-Latn-CS" sz="1400" b="1" dirty="0">
                          <a:effectLst/>
                        </a:rPr>
                        <a:t>+L</a:t>
                      </a:r>
                      <a:r>
                        <a:rPr lang="sr-Latn-CS" sz="1400" b="1" baseline="-25000" dirty="0">
                          <a:effectLst/>
                        </a:rPr>
                        <a:t>T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R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L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C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d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>
                          <a:effectLst/>
                        </a:rPr>
                        <a:t>(kV)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(</a:t>
                      </a:r>
                      <a:r>
                        <a:rPr lang="sr-Latn-CS" sz="1400" b="1" dirty="0">
                          <a:effectLst/>
                          <a:sym typeface="Symbol"/>
                        </a:rPr>
                        <a:t></a:t>
                      </a:r>
                      <a:r>
                        <a:rPr lang="sr-Latn-CS" sz="1400" b="1" dirty="0">
                          <a:effectLst/>
                        </a:rPr>
                        <a:t>)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(H)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>
                          <a:effectLst/>
                        </a:rPr>
                        <a:t>(</a:t>
                      </a:r>
                      <a:r>
                        <a:rPr lang="sr-Latn-CS" sz="1400" b="1">
                          <a:effectLst/>
                          <a:sym typeface="Symbol"/>
                        </a:rPr>
                        <a:t></a:t>
                      </a:r>
                      <a:r>
                        <a:rPr lang="sr-Latn-CS" sz="1400" b="1">
                          <a:effectLst/>
                        </a:rPr>
                        <a:t>/km)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>
                          <a:effectLst/>
                        </a:rPr>
                        <a:t>(</a:t>
                      </a:r>
                      <a:r>
                        <a:rPr lang="sr-Latn-CS" sz="1400" b="1">
                          <a:effectLst/>
                          <a:sym typeface="Symbol"/>
                        </a:rPr>
                        <a:t></a:t>
                      </a:r>
                      <a:r>
                        <a:rPr lang="sr-Latn-CS" sz="1400" b="1">
                          <a:effectLst/>
                        </a:rPr>
                        <a:t>H/km)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>
                          <a:effectLst/>
                        </a:rPr>
                        <a:t>(nF/km)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>
                          <a:effectLst/>
                        </a:rPr>
                        <a:t>(km)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>
                          <a:effectLst/>
                        </a:rPr>
                        <a:t>110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>
                          <a:effectLst/>
                        </a:rPr>
                        <a:t>20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>
                          <a:effectLst/>
                        </a:rPr>
                        <a:t>0,3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0,131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1228,6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>
                          <a:effectLst/>
                        </a:rPr>
                        <a:t>9,245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effectLst/>
                        </a:rPr>
                        <a:t>20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59706" y="2436277"/>
            <a:ext cx="349647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itchFamily="34" charset="0"/>
              </a:rPr>
              <a:t>Tabela I. Parametri voda i izvora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4149080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sr-Latn-CS" dirty="0">
                <a:solidFill>
                  <a:srgbClr val="009900"/>
                </a:solidFill>
                <a:latin typeface="+mj-lt"/>
              </a:rPr>
              <a:t>Analizirana su dva slučaja sa aspekta brzine uspostavljanja dielektrične čvrstoće između kontakata prekidača. </a:t>
            </a:r>
            <a:endParaRPr lang="sr-Latn-CS" dirty="0" smtClean="0">
              <a:solidFill>
                <a:srgbClr val="009900"/>
              </a:solidFill>
              <a:latin typeface="+mj-lt"/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sr-Latn-CS" dirty="0" smtClean="0">
              <a:solidFill>
                <a:srgbClr val="009900"/>
              </a:solidFill>
              <a:latin typeface="+mj-lt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sr-Latn-CS" dirty="0" smtClean="0">
                <a:solidFill>
                  <a:srgbClr val="009900"/>
                </a:solidFill>
                <a:latin typeface="+mj-lt"/>
              </a:rPr>
              <a:t>U </a:t>
            </a:r>
            <a:r>
              <a:rPr lang="sr-Latn-CS" dirty="0">
                <a:solidFill>
                  <a:srgbClr val="009900"/>
                </a:solidFill>
                <a:latin typeface="+mj-lt"/>
              </a:rPr>
              <a:t>oba slučaja uzeto je da se visokofrekventna struja gasi prilikom trećeg prolaska kroz nultu vrijednost. </a:t>
            </a:r>
            <a:endParaRPr lang="sr-Latn-CS" dirty="0" smtClean="0">
              <a:solidFill>
                <a:srgbClr val="0099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83671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>
                <a:solidFill>
                  <a:schemeClr val="bg2"/>
                </a:solidFill>
                <a:latin typeface="+mj-lt"/>
              </a:rPr>
              <a:t>PRIMJERI PRIMJENE PROGRAMA</a:t>
            </a:r>
            <a:endParaRPr lang="en-US" sz="2400" b="1" dirty="0" smtClean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7" name="Picture 2" descr="Zamjenska semaCG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4189817" cy="65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1105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ja tema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>
          <a:defRPr dirty="0" smtClean="0"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2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4141</TotalTime>
  <Words>633</Words>
  <Application>Microsoft Office PowerPoint</Application>
  <PresentationFormat>On-screen Show (4:3)</PresentationFormat>
  <Paragraphs>106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Prof. dr Sreten Škuletić i Dr Vladan Radulović Elektrotehnički fakultet - Podgorica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Prof. dr Sreten Škuletić i Dr Vladan Radulović Elektrotehnički fakultet - Podgorica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vladan</dc:creator>
  <cp:lastModifiedBy>vladan</cp:lastModifiedBy>
  <cp:revision>726</cp:revision>
  <dcterms:created xsi:type="dcterms:W3CDTF">2010-11-17T18:40:38Z</dcterms:created>
  <dcterms:modified xsi:type="dcterms:W3CDTF">2011-05-14T16:41:22Z</dcterms:modified>
</cp:coreProperties>
</file>