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59" r:id="rId11"/>
    <p:sldId id="260" r:id="rId12"/>
    <p:sldId id="261" r:id="rId13"/>
    <p:sldId id="262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0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ija\Desktop\Book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ija\Desktop\Book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ija\Desktop\Book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ija\Desktop\Darko%20diplomski\Book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just"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sr-Latn-CS" sz="1800" dirty="0">
                <a:latin typeface="Times New Roman" pitchFamily="18" charset="0"/>
                <a:cs typeface="Times New Roman" pitchFamily="18" charset="0"/>
              </a:rPr>
              <a:t>Zavisnost otpornosti </a:t>
            </a:r>
            <a:r>
              <a:rPr lang="sr-Latn-CS" sz="1800" baseline="0" dirty="0" smtClean="0">
                <a:latin typeface="Times New Roman" pitchFamily="18" charset="0"/>
                <a:cs typeface="Times New Roman" pitchFamily="18" charset="0"/>
              </a:rPr>
              <a:t> stranica uzemljivača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704944444444443"/>
          <c:y val="4.7382341269841435E-2"/>
        </c:manualLayout>
      </c:layout>
    </c:title>
    <c:plotArea>
      <c:layout>
        <c:manualLayout>
          <c:layoutTarget val="inner"/>
          <c:xMode val="edge"/>
          <c:yMode val="edge"/>
          <c:x val="0.17240244287754114"/>
          <c:y val="0.14453452380952381"/>
          <c:w val="0.4940981123824999"/>
          <c:h val="0.65738234126984119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Otpornosti duže stranice uzemljivača</c:v>
                </c:pt>
              </c:strCache>
            </c:strRef>
          </c:tx>
          <c:spPr>
            <a:solidFill>
              <a:srgbClr val="002060"/>
            </a:solidFill>
          </c:spPr>
          <c:val>
            <c:numRef>
              <c:f>Sheet1!$B$3:$B$5</c:f>
              <c:numCache>
                <c:formatCode>General</c:formatCode>
                <c:ptCount val="3"/>
                <c:pt idx="0">
                  <c:v>5.4000000000000688E-3</c:v>
                </c:pt>
                <c:pt idx="1">
                  <c:v>4.3000000000000104E-3</c:v>
                </c:pt>
                <c:pt idx="2">
                  <c:v>3.6000000000000424E-3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Otpornosti kraće stranice uzemljivača</c:v>
                </c:pt>
              </c:strCache>
            </c:strRef>
          </c:tx>
          <c:val>
            <c:numRef>
              <c:f>Sheet1!$C$3:$C$5</c:f>
              <c:numCache>
                <c:formatCode>General</c:formatCode>
                <c:ptCount val="3"/>
                <c:pt idx="0">
                  <c:v>3.6000000000000424E-3</c:v>
                </c:pt>
                <c:pt idx="1">
                  <c:v>2.8000000000000052E-3</c:v>
                </c:pt>
                <c:pt idx="2">
                  <c:v>3.6000000000000424E-3</c:v>
                </c:pt>
              </c:numCache>
            </c:numRef>
          </c:val>
        </c:ser>
        <c:axId val="51683328"/>
        <c:axId val="51685248"/>
      </c:barChart>
      <c:catAx>
        <c:axId val="51683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Analizirani</a:t>
                </a:r>
                <a:r>
                  <a:rPr lang="sr-Latn-CS" sz="1600" baseline="0" dirty="0" smtClean="0">
                    <a:latin typeface="Times New Roman" pitchFamily="18" charset="0"/>
                    <a:cs typeface="Times New Roman" pitchFamily="18" charset="0"/>
                  </a:rPr>
                  <a:t> slučajevi</a:t>
                </a:r>
              </a:p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6850000000000002"/>
              <c:y val="0.89419861111111276"/>
            </c:manualLayout>
          </c:layout>
        </c:title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685248"/>
        <c:crosses val="autoZero"/>
        <c:auto val="1"/>
        <c:lblAlgn val="ctr"/>
        <c:lblOffset val="100"/>
      </c:catAx>
      <c:valAx>
        <c:axId val="516852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Otpotnost</a:t>
                </a:r>
                <a:r>
                  <a:rPr lang="sr-Latn-CS" sz="1600" baseline="0" dirty="0" smtClean="0">
                    <a:latin typeface="Times New Roman" pitchFamily="18" charset="0"/>
                    <a:cs typeface="Times New Roman" pitchFamily="18" charset="0"/>
                  </a:rPr>
                  <a:t> elemenata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</a:t>
                </a:r>
                <a:r>
                  <a:rPr lang="sr-Latn-CS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0291666666666727E-2"/>
              <c:y val="0.2187835317460321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6833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866513888889104"/>
          <c:y val="0.26747301587301586"/>
          <c:w val="0.2907515277777778"/>
          <c:h val="0.38050079365079442"/>
        </c:manualLayout>
      </c:layout>
    </c:legend>
    <c:plotVisOnly val="1"/>
  </c:chart>
  <c:txPr>
    <a:bodyPr/>
    <a:lstStyle/>
    <a:p>
      <a:pPr algn="just"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sr-Latn-CS" sz="1800" dirty="0">
                <a:latin typeface="Times New Roman" pitchFamily="18" charset="0"/>
                <a:cs typeface="Times New Roman" pitchFamily="18" charset="0"/>
              </a:rPr>
              <a:t>Zavisnost</a:t>
            </a:r>
            <a:r>
              <a:rPr lang="sr-Latn-CS" sz="18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aseline="0" dirty="0" err="1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sz="18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aseline="0" dirty="0" err="1">
                <a:latin typeface="Times New Roman" pitchFamily="18" charset="0"/>
                <a:cs typeface="Times New Roman" pitchFamily="18" charset="0"/>
              </a:rPr>
              <a:t>induktivnosti</a:t>
            </a:r>
            <a:r>
              <a:rPr lang="sr-Latn-CS" sz="18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baseline="0" dirty="0" smtClean="0">
                <a:latin typeface="Times New Roman" pitchFamily="18" charset="0"/>
                <a:cs typeface="Times New Roman" pitchFamily="18" charset="0"/>
              </a:rPr>
              <a:t>stranica uzemljivača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1703611111111124"/>
          <c:y val="1.025000000000002E-3"/>
        </c:manualLayout>
      </c:layout>
    </c:title>
    <c:plotArea>
      <c:layout>
        <c:manualLayout>
          <c:layoutTarget val="inner"/>
          <c:xMode val="edge"/>
          <c:yMode val="edge"/>
          <c:x val="0.13562388888888888"/>
          <c:y val="0.10023293650793649"/>
          <c:w val="0.49642361111111138"/>
          <c:h val="0.74861646825396821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Sopstvene induktivnosti duže stranice uzemljivača</c:v>
                </c:pt>
              </c:strCache>
            </c:strRef>
          </c:tx>
          <c:spPr>
            <a:solidFill>
              <a:srgbClr val="002060"/>
            </a:solidFill>
          </c:spPr>
          <c:cat>
            <c:numRef>
              <c:f>Sheet1!$A$3:$A$5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Sheet1!$B$3:$B$5</c:f>
              <c:numCache>
                <c:formatCode>General</c:formatCode>
                <c:ptCount val="3"/>
                <c:pt idx="0">
                  <c:v>2.5000000000000001E-2</c:v>
                </c:pt>
                <c:pt idx="1">
                  <c:v>1.900000000000019E-2</c:v>
                </c:pt>
                <c:pt idx="2">
                  <c:v>1.6000000000000021E-2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Sopstvene induktivnosti kraće stranice uzemljivača</c:v>
                </c:pt>
              </c:strCache>
            </c:strRef>
          </c:tx>
          <c:cat>
            <c:numRef>
              <c:f>Sheet1!$A$3:$A$5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Sheet1!$C$3:$C$5</c:f>
              <c:numCache>
                <c:formatCode>General</c:formatCode>
                <c:ptCount val="3"/>
                <c:pt idx="0">
                  <c:v>1.6000000000000021E-2</c:v>
                </c:pt>
                <c:pt idx="1">
                  <c:v>1.2E-2</c:v>
                </c:pt>
                <c:pt idx="2">
                  <c:v>1.6000000000000021E-2</c:v>
                </c:pt>
              </c:numCache>
            </c:numRef>
          </c:val>
        </c:ser>
        <c:axId val="51757056"/>
        <c:axId val="51758976"/>
      </c:barChart>
      <c:catAx>
        <c:axId val="51757056"/>
        <c:scaling>
          <c:orientation val="minMax"/>
        </c:scaling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Analizirani</a:t>
                </a:r>
                <a:r>
                  <a:rPr lang="sr-Latn-CS" sz="1600" baseline="0" dirty="0" smtClean="0">
                    <a:latin typeface="Times New Roman" pitchFamily="18" charset="0"/>
                    <a:cs typeface="Times New Roman" pitchFamily="18" charset="0"/>
                  </a:rPr>
                  <a:t> slučajevi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5222916666666667"/>
              <c:y val="0.91844126984126839"/>
            </c:manualLayout>
          </c:layout>
        </c:title>
        <c:numFmt formatCode="General" sourceLinked="1"/>
        <c:majorTickMark val="none"/>
        <c:tickLblPos val="nextTo"/>
        <c:crossAx val="51758976"/>
        <c:crosses val="autoZero"/>
        <c:auto val="1"/>
        <c:lblAlgn val="ctr"/>
        <c:lblOffset val="100"/>
      </c:catAx>
      <c:valAx>
        <c:axId val="517589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err="1">
                    <a:latin typeface="Times New Roman" pitchFamily="18" charset="0"/>
                    <a:cs typeface="Times New Roman" pitchFamily="18" charset="0"/>
                  </a:rPr>
                  <a:t>Sopstvena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  <a:cs typeface="Times New Roman" pitchFamily="18" charset="0"/>
                  </a:rPr>
                  <a:t>induktivnost</a:t>
                </a:r>
                <a:r>
                  <a:rPr lang="sr-Latn-C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sr-Latn-CS" sz="1600" baseline="0" dirty="0">
                    <a:latin typeface="Times New Roman" pitchFamily="18" charset="0"/>
                    <a:cs typeface="Times New Roman" pitchFamily="18" charset="0"/>
                  </a:rPr>
                  <a:t>elementa (</a:t>
                </a:r>
                <a:r>
                  <a:rPr lang="en-US" sz="1600" baseline="0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mH</a:t>
                </a:r>
                <a:r>
                  <a:rPr lang="sr-Latn-CS" sz="1600" baseline="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0074722222222251E-2"/>
              <c:y val="0.1580998015873023"/>
            </c:manualLayout>
          </c:layout>
        </c:title>
        <c:numFmt formatCode="General" sourceLinked="1"/>
        <c:tickLblPos val="nextTo"/>
        <c:crossAx val="51757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561162754102934"/>
          <c:y val="0.26206636293091717"/>
          <c:w val="0.29212792187293501"/>
          <c:h val="0.44534080845320045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just">
              <a:defRPr sz="1800"/>
            </a:pPr>
            <a:r>
              <a:rPr lang="sr-Latn-CS" sz="1800" dirty="0">
                <a:latin typeface="Times New Roman" pitchFamily="18" charset="0"/>
                <a:cs typeface="Times New Roman" pitchFamily="18" charset="0"/>
              </a:rPr>
              <a:t>Zavisnost</a:t>
            </a:r>
            <a:r>
              <a:rPr lang="sr-Latn-CS" sz="18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baseline="0" dirty="0" smtClean="0">
                <a:latin typeface="Times New Roman" pitchFamily="18" charset="0"/>
                <a:cs typeface="Times New Roman" pitchFamily="18" charset="0"/>
              </a:rPr>
              <a:t> sopstvene kapacitivnosti stranica uzemljivača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6.9589027777777784E-2"/>
          <c:y val="1.007936507936508E-2"/>
        </c:manualLayout>
      </c:layout>
    </c:title>
    <c:plotArea>
      <c:layout>
        <c:manualLayout>
          <c:layoutTarget val="inner"/>
          <c:xMode val="edge"/>
          <c:yMode val="edge"/>
          <c:x val="0.11320486111111112"/>
          <c:y val="0.14307023809523836"/>
          <c:w val="0.52725194444444445"/>
          <c:h val="0.70577916666666662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Kapacitivnost duže stranice uzemljivača</c:v>
                </c:pt>
              </c:strCache>
            </c:strRef>
          </c:tx>
          <c:spPr>
            <a:solidFill>
              <a:srgbClr val="002060"/>
            </a:solidFill>
          </c:spPr>
          <c:cat>
            <c:numRef>
              <c:f>Sheet1!$A$3:$A$5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Sheet1!$B$3:$B$5</c:f>
              <c:numCache>
                <c:formatCode>General</c:formatCode>
                <c:ptCount val="3"/>
                <c:pt idx="0">
                  <c:v>0.37000000000000038</c:v>
                </c:pt>
                <c:pt idx="1">
                  <c:v>0.32000000000000306</c:v>
                </c:pt>
                <c:pt idx="2">
                  <c:v>0.66000000000000703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Kapacitivnost kraće stranice uzemljivača</c:v>
                </c:pt>
              </c:strCache>
            </c:strRef>
          </c:tx>
          <c:cat>
            <c:numRef>
              <c:f>Sheet1!$A$3:$A$5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Sheet1!$C$3:$C$5</c:f>
              <c:numCache>
                <c:formatCode>General</c:formatCode>
                <c:ptCount val="3"/>
                <c:pt idx="0">
                  <c:v>0.93</c:v>
                </c:pt>
                <c:pt idx="1">
                  <c:v>0.81</c:v>
                </c:pt>
                <c:pt idx="2">
                  <c:v>0.66000000000000703</c:v>
                </c:pt>
              </c:numCache>
            </c:numRef>
          </c:val>
        </c:ser>
        <c:axId val="51670016"/>
        <c:axId val="51807360"/>
      </c:barChart>
      <c:catAx>
        <c:axId val="516700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Analizirani</a:t>
                </a:r>
                <a:r>
                  <a:rPr lang="sr-Latn-CS" sz="1600" baseline="0" dirty="0" smtClean="0">
                    <a:latin typeface="Times New Roman" pitchFamily="18" charset="0"/>
                    <a:cs typeface="Times New Roman" pitchFamily="18" charset="0"/>
                  </a:rPr>
                  <a:t> slučajevi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crossAx val="51807360"/>
        <c:crosses val="autoZero"/>
        <c:auto val="1"/>
        <c:lblAlgn val="ctr"/>
        <c:lblOffset val="100"/>
      </c:catAx>
      <c:valAx>
        <c:axId val="51807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sr-Latn-CS" sz="1600" dirty="0">
                    <a:latin typeface="Times New Roman" pitchFamily="18" charset="0"/>
                    <a:cs typeface="Times New Roman" pitchFamily="18" charset="0"/>
                  </a:rPr>
                  <a:t>Kapacitivnost </a:t>
                </a:r>
                <a:r>
                  <a:rPr lang="sr-Latn-CS" sz="1600" baseline="0" dirty="0">
                    <a:latin typeface="Times New Roman" pitchFamily="18" charset="0"/>
                    <a:cs typeface="Times New Roman" pitchFamily="18" charset="0"/>
                  </a:rPr>
                  <a:t>elementa (nF)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2916666666666668E-2"/>
              <c:y val="0.20694285714285748"/>
            </c:manualLayout>
          </c:layout>
        </c:title>
        <c:numFmt formatCode="General" sourceLinked="1"/>
        <c:tickLblPos val="nextTo"/>
        <c:crossAx val="51670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58930555555567"/>
          <c:y val="0.29277996031746145"/>
          <c:w val="0.26982736111111161"/>
          <c:h val="0.34816825396825463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sr-Latn-CS" sz="1800" dirty="0">
                <a:latin typeface="Times New Roman" pitchFamily="18" charset="0"/>
                <a:cs typeface="Times New Roman" pitchFamily="18" charset="0"/>
              </a:rPr>
              <a:t>Zavisnost 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 sopstvene otočne </a:t>
            </a:r>
            <a:r>
              <a:rPr lang="sr-Latn-CS" sz="1800" dirty="0">
                <a:latin typeface="Times New Roman" pitchFamily="18" charset="0"/>
                <a:cs typeface="Times New Roman" pitchFamily="18" charset="0"/>
              </a:rPr>
              <a:t>provodnosti </a:t>
            </a:r>
            <a:r>
              <a:rPr lang="sr-Latn-CS" sz="1800" baseline="0" dirty="0" smtClean="0">
                <a:latin typeface="Times New Roman" pitchFamily="18" charset="0"/>
                <a:cs typeface="Times New Roman" pitchFamily="18" charset="0"/>
              </a:rPr>
              <a:t> stranica uzemljivača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9.0583194444444445E-2"/>
          <c:y val="1.5178571428571441E-2"/>
        </c:manualLayout>
      </c:layout>
    </c:title>
    <c:plotArea>
      <c:layout>
        <c:manualLayout>
          <c:layoutTarget val="inner"/>
          <c:xMode val="edge"/>
          <c:yMode val="edge"/>
          <c:x val="0.13774055555555556"/>
          <c:y val="0.20783015873015873"/>
          <c:w val="0.52238361111111109"/>
          <c:h val="0.64101924603174665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Otočna provodnost duže stranice uzemljivača</c:v>
                </c:pt>
              </c:strCache>
            </c:strRef>
          </c:tx>
          <c:spPr>
            <a:solidFill>
              <a:srgbClr val="002060"/>
            </a:solidFill>
          </c:spPr>
          <c:val>
            <c:numRef>
              <c:f>Sheet1!$B$3:$B$5</c:f>
              <c:numCache>
                <c:formatCode>General</c:formatCode>
                <c:ptCount val="3"/>
                <c:pt idx="0">
                  <c:v>1.2999999999999998E-2</c:v>
                </c:pt>
                <c:pt idx="1">
                  <c:v>1.0999999999999998E-2</c:v>
                </c:pt>
                <c:pt idx="2">
                  <c:v>2.5999999999999999E-2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Otočna provodnost kraće stranice uzemljivača</c:v>
                </c:pt>
              </c:strCache>
            </c:strRef>
          </c:tx>
          <c:val>
            <c:numRef>
              <c:f>Sheet1!$C$3:$C$5</c:f>
              <c:numCache>
                <c:formatCode>General</c:formatCode>
                <c:ptCount val="3"/>
                <c:pt idx="0">
                  <c:v>4.5000000000000012E-2</c:v>
                </c:pt>
                <c:pt idx="1">
                  <c:v>3.7999999999999999E-2</c:v>
                </c:pt>
                <c:pt idx="2">
                  <c:v>2.5999999999999999E-2</c:v>
                </c:pt>
              </c:numCache>
            </c:numRef>
          </c:val>
        </c:ser>
        <c:axId val="52517120"/>
        <c:axId val="52523392"/>
      </c:barChart>
      <c:catAx>
        <c:axId val="52517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Analizirani</a:t>
                </a:r>
                <a:r>
                  <a:rPr lang="sr-Latn-CS" sz="1600" baseline="0" dirty="0" smtClean="0">
                    <a:latin typeface="Times New Roman" pitchFamily="18" charset="0"/>
                    <a:cs typeface="Times New Roman" pitchFamily="18" charset="0"/>
                  </a:rPr>
                  <a:t> slučajevi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32263682370397789"/>
              <c:y val="0.91584425141595593"/>
            </c:manualLayout>
          </c:layout>
        </c:title>
        <c:majorTickMark val="none"/>
        <c:tickLblPos val="nextTo"/>
        <c:crossAx val="52523392"/>
        <c:crosses val="autoZero"/>
        <c:auto val="1"/>
        <c:lblAlgn val="ctr"/>
        <c:lblOffset val="100"/>
      </c:catAx>
      <c:valAx>
        <c:axId val="525233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sr-Latn-CS" sz="1600">
                    <a:latin typeface="Times New Roman" pitchFamily="18" charset="0"/>
                    <a:cs typeface="Times New Roman" pitchFamily="18" charset="0"/>
                  </a:rPr>
                  <a:t>Otočna provodnost elemenata (</a:t>
                </a:r>
                <a:r>
                  <a:rPr lang="sr-Latn-CS" sz="1600" b="1" i="0" u="none" strike="noStrike" baseline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sr-Latn-CS" sz="1600" b="1" i="0" u="none" strike="noStrike" baseline="0">
                    <a:latin typeface="Times New Roman" pitchFamily="18" charset="0"/>
                    <a:cs typeface="Times New Roman" pitchFamily="18" charset="0"/>
                    <a:sym typeface="Symbol"/>
                  </a:rPr>
                  <a:t></a:t>
                </a:r>
                <a:r>
                  <a:rPr lang="sr-Latn-CS" sz="1600"/>
                  <a:t>)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4.0972222222222365E-3"/>
              <c:y val="0.19293492063492071"/>
            </c:manualLayout>
          </c:layout>
        </c:title>
        <c:numFmt formatCode="General" sourceLinked="1"/>
        <c:tickLblPos val="nextTo"/>
        <c:crossAx val="52517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0166666666667"/>
          <c:y val="0.33019960317460423"/>
          <c:w val="0.32240000000000063"/>
          <c:h val="0.3078507936507945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67DA8-61F2-4E31-8788-747F3DA82BD3}" type="datetimeFigureOut">
              <a:rPr lang="en-US" smtClean="0"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9F64-409A-474B-A054-6AE292441F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DF86-888C-46B3-8190-FD73CB1225DE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F81CC-AB03-4D2C-B0F9-9265430CD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F81CC-AB03-4D2C-B0F9-9265430CD0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B7A0D-6587-43A5-A56B-2E91601DEE47}" type="datetime1">
              <a:rPr lang="en-US" smtClean="0"/>
              <a:t>5/3/2011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5743D-9927-4F71-A53E-3E833FC9FD55}" type="datetime1">
              <a:rPr lang="en-US" smtClean="0"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EC44-CF96-428C-B9A8-FB9482CE316B}" type="datetime1">
              <a:rPr lang="en-US" smtClean="0"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15A0C-C094-40DE-BE00-7555AC6F3E5D}" type="datetime1">
              <a:rPr lang="en-US" smtClean="0"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D8B822-5F72-471C-B9F3-D7A56397CDC0}" type="datetime1">
              <a:rPr lang="en-US" smtClean="0"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590800" y="304800"/>
            <a:ext cx="5803900" cy="1562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177800"/>
            <a:ext cx="7866888" cy="11811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aseline="0"/>
            </a:lvl1pPr>
          </a:lstStyle>
          <a:p>
            <a:r>
              <a:rPr lang="en-US" b="1" dirty="0" err="1" smtClean="0">
                <a:latin typeface="Verdana" pitchFamily="34" charset="0"/>
              </a:rPr>
              <a:t>Mogu</a:t>
            </a:r>
            <a:r>
              <a:rPr lang="sr-Latn-CS" b="1" dirty="0" smtClean="0">
                <a:latin typeface="Verdana" pitchFamily="34" charset="0"/>
              </a:rPr>
              <a:t>ćnost primjene računara za brži i jednostavniji proračun</a:t>
            </a:r>
            <a:r>
              <a:rPr lang="en-US" b="1" dirty="0" smtClean="0">
                <a:latin typeface="Verdana" pitchFamily="34" charset="0"/>
              </a:rPr>
              <a:t/>
            </a:r>
            <a:br>
              <a:rPr lang="en-US" b="1" dirty="0" smtClean="0">
                <a:latin typeface="Verdana" pitchFamily="34" charset="0"/>
              </a:rPr>
            </a:br>
            <a:r>
              <a:rPr lang="sr-Latn-CS" b="1" dirty="0" smtClean="0">
                <a:latin typeface="Verdana" pitchFamily="34" charset="0"/>
              </a:rPr>
              <a:t> udarnih karakteristika uzemljivača</a:t>
            </a:r>
            <a:r>
              <a:rPr lang="en-US" sz="1600" b="1" dirty="0" smtClean="0">
                <a:latin typeface="Verdana" pitchFamily="34" charset="0"/>
              </a:rPr>
              <a:t> </a:t>
            </a:r>
            <a:r>
              <a:rPr lang="sr-Latn-CS" sz="1600" b="1" dirty="0" smtClean="0">
                <a:latin typeface="Verdana" pitchFamily="34" charset="0"/>
              </a:rPr>
              <a:t/>
            </a:r>
            <a:br>
              <a:rPr lang="sr-Latn-CS" sz="1600" b="1" dirty="0" smtClean="0">
                <a:latin typeface="Verdana" pitchFamily="34" charset="0"/>
              </a:rPr>
            </a:br>
            <a:r>
              <a:rPr lang="sr-Latn-CS" sz="1000" b="1" dirty="0" smtClean="0">
                <a:latin typeface="Verdana" pitchFamily="34" charset="0"/>
              </a:rPr>
              <a:t>P</a:t>
            </a:r>
            <a:r>
              <a:rPr lang="en-US" sz="1000" b="1" dirty="0" err="1" smtClean="0">
                <a:latin typeface="Verdana" pitchFamily="34" charset="0"/>
              </a:rPr>
              <a:t>rof.dr</a:t>
            </a:r>
            <a:r>
              <a:rPr lang="en-US" sz="1000" b="1" dirty="0" smtClean="0">
                <a:latin typeface="Verdana" pitchFamily="34" charset="0"/>
              </a:rPr>
              <a:t> </a:t>
            </a:r>
            <a:r>
              <a:rPr lang="en-US" sz="1000" b="1" dirty="0" err="1" smtClean="0">
                <a:latin typeface="Verdana" pitchFamily="34" charset="0"/>
              </a:rPr>
              <a:t>Sreten</a:t>
            </a:r>
            <a:r>
              <a:rPr lang="en-US" sz="1000" b="1" dirty="0" smtClean="0">
                <a:latin typeface="Verdana" pitchFamily="34" charset="0"/>
              </a:rPr>
              <a:t> </a:t>
            </a:r>
            <a:r>
              <a:rPr lang="sr-Latn-CS" sz="1000" b="1" dirty="0" smtClean="0">
                <a:latin typeface="Verdana" pitchFamily="34" charset="0"/>
              </a:rPr>
              <a:t>Škuletić</a:t>
            </a:r>
            <a:r>
              <a:rPr lang="sr-Latn-CS" sz="1600" b="1" dirty="0" smtClean="0">
                <a:latin typeface="Verdana" pitchFamily="34" charset="0"/>
              </a:rPr>
              <a:t>     </a:t>
            </a:r>
            <a:r>
              <a:rPr lang="en-US" sz="1600" b="1" dirty="0" smtClean="0">
                <a:latin typeface="Verdana" pitchFamily="34" charset="0"/>
              </a:rPr>
              <a:t> </a:t>
            </a:r>
            <a:r>
              <a:rPr lang="sr-Latn-CS" sz="1000" b="1" dirty="0" smtClean="0">
                <a:latin typeface="Verdana" pitchFamily="34" charset="0"/>
              </a:rPr>
              <a:t>dr Vladan Radulović   </a:t>
            </a:r>
            <a:br>
              <a:rPr lang="sr-Latn-CS" sz="1000" b="1" dirty="0" smtClean="0">
                <a:latin typeface="Verdana" pitchFamily="34" charset="0"/>
              </a:rPr>
            </a:br>
            <a:r>
              <a:rPr lang="sr-Latn-CS" sz="1000" b="1" dirty="0" smtClean="0">
                <a:latin typeface="Verdana" pitchFamily="34" charset="0"/>
              </a:rPr>
              <a:t> Darko Rojević, dipl.el.ing.</a:t>
            </a:r>
            <a:r>
              <a:rPr lang="sr-Latn-CS" sz="1600" b="1" dirty="0" smtClean="0">
                <a:latin typeface="Verdana" pitchFamily="34" charset="0"/>
              </a:rPr>
              <a:t/>
            </a:r>
            <a:br>
              <a:rPr lang="sr-Latn-CS" sz="1600" b="1" dirty="0" smtClean="0">
                <a:latin typeface="Verdana" pitchFamily="34" charset="0"/>
              </a:rPr>
            </a:br>
            <a:r>
              <a:rPr lang="sr-Latn-CS" sz="1600" b="1" dirty="0" smtClean="0">
                <a:latin typeface="Verdana" pitchFamily="34" charset="0"/>
              </a:rPr>
              <a:t/>
            </a:r>
            <a:br>
              <a:rPr lang="sr-Latn-CS" sz="1600" b="1" dirty="0" smtClean="0">
                <a:latin typeface="Verdana" pitchFamily="34" charset="0"/>
              </a:rPr>
            </a:br>
            <a:endParaRPr lang="en-US" dirty="0"/>
          </a:p>
        </p:txBody>
      </p:sp>
      <p:pic>
        <p:nvPicPr>
          <p:cNvPr id="8" name="Picture 7" descr="header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E1F7E7"/>
              </a:clrFrom>
              <a:clrTo>
                <a:srgbClr val="E1F7E7">
                  <a:alpha val="0"/>
                </a:srgbClr>
              </a:clrTo>
            </a:clrChange>
          </a:blip>
          <a:srcRect l="1233" t="15689" r="75784" b="-1724"/>
          <a:stretch>
            <a:fillRect/>
          </a:stretch>
        </p:blipFill>
        <p:spPr bwMode="auto">
          <a:xfrm>
            <a:off x="1046163" y="177800"/>
            <a:ext cx="13319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3" descr="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97850" y="192088"/>
            <a:ext cx="742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EB85-2D47-4353-A84C-DF42CB1C16BC}" type="datetime1">
              <a:rPr lang="en-US" smtClean="0"/>
              <a:t>5/3/2011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‹#›</a:t>
            </a:fld>
            <a:r>
              <a:rPr lang="sr-Latn-CS" dirty="0" smtClean="0"/>
              <a:t>1</a:t>
            </a:r>
          </a:p>
          <a:p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CD792-A5C9-476A-A5F2-01AAF96A4F1F}" type="datetime1">
              <a:rPr lang="en-US" smtClean="0"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D75993-5019-4D5B-B6B1-D5F91033CCC1}" type="datetime1">
              <a:rPr lang="en-US" smtClean="0"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07817-0256-48B6-9D3A-F9175A9B5CB5}" type="datetime1">
              <a:rPr lang="en-US" smtClean="0"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61A09-7062-4294-A692-FC531D7D03DC}" type="datetime1">
              <a:rPr lang="en-US" smtClean="0"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8EF628-7885-4E67-BE52-4BF98B272E7A}" type="datetime1">
              <a:rPr lang="en-US" smtClean="0"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1CE8D-55B3-4836-83B0-FAFB8EB010A0}" type="datetime1">
              <a:rPr lang="en-US" smtClean="0"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F78CE-10C7-438F-AB77-73BBB9E3B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0662"/>
          </a:xfrm>
          <a:prstGeom prst="rect">
            <a:avLst/>
          </a:prstGeom>
        </p:spPr>
        <p:txBody>
          <a:bodyPr anchor="ctr">
            <a:noAutofit/>
          </a:bodyPr>
          <a:lstStyle>
            <a:extLst/>
          </a:lstStyle>
          <a:p>
            <a:r>
              <a:rPr kumimoji="0" lang="en-US" dirty="0" err="1" smtClean="0"/>
              <a:t>Mogu</a:t>
            </a:r>
            <a:r>
              <a:rPr kumimoji="0" lang="sr-Latn-CS" dirty="0" smtClean="0"/>
              <a:t>ćnost primjene računara za brži i jednostavniji proračun udarnih karakteristika uzemljivača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endParaRPr kumimoji="0" lang="en-US" dirty="0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B61E6C-78DF-4DB5-9E0C-6C6C84BD11F6}" type="datetime1">
              <a:rPr lang="en-US" smtClean="0"/>
              <a:t>5/3/2011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sr-Latn-CS" dirty="0" smtClean="0"/>
              <a:t>1</a:t>
            </a:r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4" name="Picture 7" descr="header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E1F7E7"/>
              </a:clrFrom>
              <a:clrTo>
                <a:srgbClr val="E1F7E7">
                  <a:alpha val="0"/>
                </a:srgbClr>
              </a:clrTo>
            </a:clrChange>
          </a:blip>
          <a:srcRect l="1233" t="15689" r="75784" b="-1724"/>
          <a:stretch>
            <a:fillRect/>
          </a:stretch>
        </p:blipFill>
        <p:spPr bwMode="auto">
          <a:xfrm>
            <a:off x="1363663" y="203201"/>
            <a:ext cx="592137" cy="368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3" descr="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21700" y="204789"/>
            <a:ext cx="419100" cy="34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kumimoji="0" sz="1000" kern="1200" baseline="0">
          <a:solidFill>
            <a:schemeClr val="tx2">
              <a:satMod val="13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None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None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None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None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None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74619"/>
            <a:ext cx="7406640" cy="536170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Mogu</a:t>
            </a:r>
            <a:r>
              <a:rPr lang="sr-Latn-C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ćnost primjene računara za brži i jednostavniji proračun udarnih karakteristika uzemljivača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prof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.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dr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Sreten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Škuletić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               d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r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Vladan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Radulović</a:t>
            </a:r>
            <a:endParaRPr lang="sr-Latn-C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Darko Rojevic, dipl.el.ing.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endParaRPr lang="sr-Latn-C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Elektrotehnički fakultet</a:t>
            </a: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Univerzitet Crne Gore</a:t>
            </a:r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I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I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savjetovanje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CG KO CIGRE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1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6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-1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9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maj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,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</a:rPr>
              <a:t>Budva</a:t>
            </a:r>
            <a:endParaRPr lang="en-U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US" sz="1600" b="1" dirty="0" smtClean="0">
              <a:latin typeface="Verdana" pitchFamily="34" charset="0"/>
            </a:endParaRPr>
          </a:p>
          <a:p>
            <a:pPr algn="ctr"/>
            <a:endParaRPr lang="en-US" sz="2000" dirty="0"/>
          </a:p>
        </p:txBody>
      </p:sp>
      <p:pic>
        <p:nvPicPr>
          <p:cNvPr id="4" name="Picture 7" descr="head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1F7E7"/>
              </a:clrFrom>
              <a:clrTo>
                <a:srgbClr val="E1F7E7">
                  <a:alpha val="0"/>
                </a:srgbClr>
              </a:clrTo>
            </a:clrChange>
          </a:blip>
          <a:srcRect l="1233" t="15689" r="75784" b="-1724"/>
          <a:stretch>
            <a:fillRect/>
          </a:stretch>
        </p:blipFill>
        <p:spPr bwMode="auto">
          <a:xfrm>
            <a:off x="1204687" y="0"/>
            <a:ext cx="1335314" cy="10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3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83548" y="1"/>
            <a:ext cx="871765" cy="93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pPr algn="ctr"/>
            <a:endParaRPr lang="sr-Latn-CS" sz="1600" i="1" dirty="0" smtClean="0"/>
          </a:p>
          <a:p>
            <a:pPr algn="ctr"/>
            <a:r>
              <a:rPr lang="sr-Latn-CS" sz="1600" i="1" dirty="0" smtClean="0"/>
              <a:t>Slika 8: Promjena sopstvene induktivnosti elemenata uzemljivača u zavisnosti od promjene dužine</a:t>
            </a:r>
            <a:endParaRPr lang="en-US" sz="1600" i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043213" y="881744"/>
          <a:ext cx="792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783771"/>
            <a:ext cx="7498080" cy="5878286"/>
          </a:xfrm>
        </p:spPr>
        <p:txBody>
          <a:bodyPr>
            <a:normAutofit lnSpcReduction="10000"/>
          </a:bodyPr>
          <a:lstStyle/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pPr algn="ctr"/>
            <a:endParaRPr lang="sr-Latn-CS" sz="1600" i="1" dirty="0" smtClean="0"/>
          </a:p>
          <a:p>
            <a:pPr algn="ctr"/>
            <a:endParaRPr lang="sr-Latn-CS" sz="1600" i="1" dirty="0" smtClean="0"/>
          </a:p>
          <a:p>
            <a:pPr algn="ctr"/>
            <a:r>
              <a:rPr lang="sr-Latn-CS" sz="1600" i="1" dirty="0" smtClean="0"/>
              <a:t>Slika 9: Promjena sopstvene kapacitivnosti elemenata uzenljivača u zavisnosti od promjene dužine</a:t>
            </a:r>
            <a:endParaRPr lang="en-US" sz="1600" i="1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1028701" y="983343"/>
          <a:ext cx="792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943600"/>
          </a:xfrm>
        </p:spPr>
        <p:txBody>
          <a:bodyPr>
            <a:normAutofit fontScale="92500" lnSpcReduction="10000"/>
          </a:bodyPr>
          <a:lstStyle/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endParaRPr lang="sr-Latn-CS" sz="1600" i="1" dirty="0" smtClean="0"/>
          </a:p>
          <a:p>
            <a:pPr algn="ctr"/>
            <a:r>
              <a:rPr lang="sr-Latn-CS" sz="1700" i="1" dirty="0" smtClean="0"/>
              <a:t>Slika 10: Promjena sopstvene otočne provodnosti elemenata uzemljivača u zavisnosti od promjene dužine</a:t>
            </a:r>
            <a:endParaRPr lang="en-US" sz="1700" i="1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1043214" y="910773"/>
          <a:ext cx="792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7527"/>
            <a:ext cx="7498080" cy="5583382"/>
          </a:xfrm>
        </p:spPr>
        <p:txBody>
          <a:bodyPr/>
          <a:lstStyle/>
          <a:p>
            <a:r>
              <a:rPr lang="sr-Latn-C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Zaključci</a:t>
            </a:r>
            <a:r>
              <a:rPr lang="sr-Latn-C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800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Blip>
                <a:blip r:embed="rId2"/>
              </a:buBlip>
            </a:pPr>
            <a:r>
              <a:rPr lang="en-US" sz="1800" dirty="0" err="1" smtClean="0">
                <a:cs typeface="Arial" pitchFamily="34" charset="0"/>
              </a:rPr>
              <a:t>Pona</a:t>
            </a:r>
            <a:r>
              <a:rPr lang="sr-Latn-CS" sz="1800" dirty="0" smtClean="0">
                <a:cs typeface="Arial" pitchFamily="34" charset="0"/>
              </a:rPr>
              <a:t>šanje uzemljivača prilikom odvođenja struje atmosferskog pražnjenja  definisano je njegovim udarnim karakteristikama.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>
                <a:cs typeface="Arial" pitchFamily="34" charset="0"/>
              </a:rPr>
              <a:t>U radu je opisana mogućnost primjene računara za dobijanje parametara modela uzemljivača predstavljenog </a:t>
            </a:r>
            <a:r>
              <a:rPr lang="el-GR" sz="1800" dirty="0" smtClean="0">
                <a:cs typeface="Arial" pitchFamily="34" charset="0"/>
              </a:rPr>
              <a:t>Π</a:t>
            </a:r>
            <a:r>
              <a:rPr lang="sr-Latn-CS" sz="1800" dirty="0" smtClean="0">
                <a:cs typeface="Arial" pitchFamily="34" charset="0"/>
              </a:rPr>
              <a:t> zamjenskim šemama sa skoncentrisanim parametrima.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>
                <a:cs typeface="Arial" pitchFamily="34" charset="0"/>
              </a:rPr>
              <a:t>Primjenom programa  analizirani su slučajevi proračuna parametara uzemljivača sa različitim dužinama stranica jednostavnog pravougaonog horizontalno postavljenog uzemljivača.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>
                <a:cs typeface="Arial" pitchFamily="34" charset="0"/>
              </a:rPr>
              <a:t>Dolazi se do zaključka da vrijednost parametara uzemljivača ne zavise samo od vrijednosti  konstruktivnih parametara uzemljivača i električnih karakteristika tla, nego i od međusobnog položaja pojedinih dijelova uzemljivača.</a:t>
            </a:r>
          </a:p>
          <a:p>
            <a:pPr algn="just">
              <a:buBlip>
                <a:blip r:embed="rId2"/>
              </a:buBlip>
            </a:pPr>
            <a:endParaRPr lang="en-US" sz="1800" dirty="0" smtClean="0">
              <a:cs typeface="Arial" pitchFamily="34" charset="0"/>
            </a:endParaRPr>
          </a:p>
          <a:p>
            <a:endParaRPr lang="sr-Latn-CS" sz="2800" u="sng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99885"/>
            <a:ext cx="7498080" cy="5558971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Mogu</a:t>
            </a:r>
            <a:r>
              <a:rPr lang="sr-Latn-C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ćnost primjene računara za brži i jednostavniji proračun udarnih karakteristika uzemljivača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Sreten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Škuletić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d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Vladan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Radulović</a:t>
            </a:r>
            <a:endParaRPr lang="sr-Latn-C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Darko Rojevic, dipl.el.ing</a:t>
            </a:r>
            <a:r>
              <a:rPr lang="sr-Latn-C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sr-Latn-CS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Elektrotehnički fakultet</a:t>
            </a:r>
          </a:p>
          <a:p>
            <a:pPr algn="ctr"/>
            <a:r>
              <a:rPr lang="sr-Latn-C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Univerzitet Crne Gore</a:t>
            </a:r>
          </a:p>
          <a:p>
            <a:pPr algn="ctr"/>
            <a:endParaRPr lang="en-US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</a:endParaRPr>
          </a:p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HVALA NA PA</a:t>
            </a:r>
            <a:r>
              <a:rPr lang="sr-Latn-C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ŽNjI!</a:t>
            </a:r>
          </a:p>
          <a:p>
            <a:pPr algn="ctr"/>
            <a:r>
              <a:rPr lang="sr-Latn-C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Pitanja?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3673"/>
            <a:ext cx="7498080" cy="5264727"/>
          </a:xfrm>
        </p:spPr>
        <p:txBody>
          <a:bodyPr/>
          <a:lstStyle/>
          <a:p>
            <a:pPr marL="596646" indent="-514350"/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Sadr</a:t>
            </a:r>
            <a:r>
              <a:rPr lang="sr-Latn-C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žaj: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gray">
          <a:xfrm>
            <a:off x="2590800" y="1996354"/>
            <a:ext cx="4343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>
            <a:norm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sr-Latn-CS" dirty="0" smtClean="0"/>
              <a:t>Uvod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gray">
          <a:xfrm>
            <a:off x="2590800" y="2910754"/>
            <a:ext cx="4343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sr-Latn-CS" dirty="0" smtClean="0"/>
              <a:t>Matematički model 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2576945" y="3922136"/>
            <a:ext cx="4343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sr-Latn-CS" dirty="0" smtClean="0"/>
              <a:t>Program za modelovanje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2604655" y="4988936"/>
            <a:ext cx="4343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sr-Latn-CS" dirty="0" smtClean="0"/>
              <a:t>Analiza rezultata</a:t>
            </a:r>
            <a:endParaRPr lang="en-US" dirty="0"/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gray">
          <a:xfrm>
            <a:off x="2632364" y="5944899"/>
            <a:ext cx="4343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50000"/>
            </a:schemeClr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sr-Latn-CS" dirty="0" smtClean="0"/>
              <a:t>Zaključci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1673"/>
            <a:ext cx="7498080" cy="290945"/>
          </a:xfrm>
        </p:spPr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171" y="943429"/>
            <a:ext cx="3018971" cy="5244011"/>
          </a:xfrm>
        </p:spPr>
        <p:txBody>
          <a:bodyPr/>
          <a:lstStyle/>
          <a:p>
            <a:pPr algn="just"/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Uvod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  <a:endParaRPr lang="sr-Latn-CS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"/>
            <a:endParaRPr lang="en-US" u="sng" dirty="0" smtClean="0"/>
          </a:p>
          <a:p>
            <a:pPr algn="just">
              <a:buBlip>
                <a:blip r:embed="rId2"/>
              </a:buBlip>
            </a:pPr>
            <a:r>
              <a:rPr lang="en-US" sz="2000" b="1" dirty="0" smtClean="0"/>
              <a:t>U</a:t>
            </a:r>
            <a:r>
              <a:rPr lang="sr-Latn-CS" sz="2000" b="1" dirty="0" smtClean="0"/>
              <a:t>zemljivač, odnosno uzemljivački sistem</a:t>
            </a:r>
          </a:p>
          <a:p>
            <a:pPr algn="just">
              <a:buBlip>
                <a:blip r:embed="rId2"/>
              </a:buBlip>
            </a:pPr>
            <a:r>
              <a:rPr lang="sr-Latn-CS" sz="2000" b="1" dirty="0" smtClean="0"/>
              <a:t>Udarne karakteristike uzemljivača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sr-Latn-CS" sz="2000" b="1" dirty="0" smtClean="0"/>
          </a:p>
          <a:p>
            <a:pPr>
              <a:buBlip>
                <a:blip r:embed="rId2"/>
              </a:buBlip>
            </a:pPr>
            <a:r>
              <a:rPr lang="sr-Latn-CS" sz="2000" b="1" dirty="0" smtClean="0"/>
              <a:t>U radu: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/>
              <a:t>Matematički</a:t>
            </a:r>
            <a:r>
              <a:rPr lang="sr-Latn-CS" sz="1800" b="1" dirty="0" smtClean="0"/>
              <a:t> </a:t>
            </a:r>
            <a:r>
              <a:rPr lang="sr-Latn-CS" sz="1800" dirty="0" smtClean="0"/>
              <a:t> model za proračun i analize udarnih karakteristika jednostavnog pravougaonog uzemljivača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/>
              <a:t>Program u MATLAB programskom  jeziku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/>
              <a:t>Analiza rezultata dobijenih primjenom programa na realni sistem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399"/>
            <a:ext cx="7498080" cy="5943601"/>
          </a:xfrm>
        </p:spPr>
        <p:txBody>
          <a:bodyPr>
            <a:normAutofit/>
          </a:bodyPr>
          <a:lstStyle/>
          <a:p>
            <a:r>
              <a:rPr lang="sr-Latn-C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Matematički model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sr-Latn-CS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Modelovanje parametara uzemljivača</a:t>
            </a:r>
          </a:p>
          <a:p>
            <a:pPr marL="539496" indent="-457200" algn="just">
              <a:buBlip>
                <a:blip r:embed="rId3"/>
              </a:buBlip>
            </a:pPr>
            <a:r>
              <a:rPr lang="sr-Latn-CS" sz="1800" dirty="0" smtClean="0"/>
              <a:t>Na slici je prikazan uzemljivač čiji je </a:t>
            </a:r>
            <a:r>
              <a:rPr lang="sr-Latn-CS" sz="1800" i="1" dirty="0" smtClean="0"/>
              <a:t>i-</a:t>
            </a:r>
            <a:r>
              <a:rPr lang="sr-Latn-CS" sz="1800" dirty="0" smtClean="0"/>
              <a:t>ti </a:t>
            </a:r>
            <a:r>
              <a:rPr lang="sr-Latn-CS" sz="1700" dirty="0" smtClean="0"/>
              <a:t>element</a:t>
            </a:r>
            <a:r>
              <a:rPr lang="sr-Latn-CS" sz="1800" dirty="0" smtClean="0"/>
              <a:t> dat krajnim</a:t>
            </a:r>
          </a:p>
          <a:p>
            <a:pPr marL="539496" indent="-457200" algn="just"/>
            <a:r>
              <a:rPr lang="sr-Latn-CS" sz="1800" dirty="0" smtClean="0"/>
              <a:t>čvorovima </a:t>
            </a:r>
            <a:r>
              <a:rPr lang="en-US" sz="1800" dirty="0" smtClean="0"/>
              <a:t> </a:t>
            </a:r>
            <a:r>
              <a:rPr lang="sr-Latn-CS" sz="1800" i="1" dirty="0" smtClean="0"/>
              <a:t>k </a:t>
            </a:r>
            <a:r>
              <a:rPr lang="sr-Latn-CS" sz="1800" dirty="0" smtClean="0"/>
              <a:t>i</a:t>
            </a:r>
            <a:r>
              <a:rPr lang="sr-Latn-CS" sz="1800" i="1" dirty="0" smtClean="0"/>
              <a:t> l.</a:t>
            </a:r>
          </a:p>
          <a:p>
            <a:pPr marL="539496" indent="-457200" algn="ctr"/>
            <a:endParaRPr lang="sr-Latn-CS" sz="1800" i="1" dirty="0" smtClean="0"/>
          </a:p>
          <a:p>
            <a:pPr marL="539496" indent="-457200" algn="just"/>
            <a:endParaRPr lang="sr-Latn-CS" sz="1800" dirty="0" smtClean="0"/>
          </a:p>
          <a:p>
            <a:pPr marL="539496" indent="-457200" algn="just"/>
            <a:endParaRPr lang="sr-Latn-CS" sz="1800" dirty="0" smtClean="0"/>
          </a:p>
          <a:p>
            <a:pPr marL="539496" indent="-457200" algn="ctr"/>
            <a:r>
              <a:rPr lang="sr-Latn-CS" sz="1600" i="1" dirty="0" smtClean="0"/>
              <a:t>Slika 1:Dispozicija uzemljivača sa označenim elementom i</a:t>
            </a:r>
          </a:p>
          <a:p>
            <a:pPr marL="539496" indent="-457200" algn="just">
              <a:buBlip>
                <a:blip r:embed="rId3"/>
              </a:buBlip>
            </a:pPr>
            <a:r>
              <a:rPr lang="sr-Latn-CS" sz="1800" dirty="0" smtClean="0"/>
              <a:t>Ovaj element je moguće modelovati skoncentrisanim parametrima  obrnutom </a:t>
            </a:r>
            <a:r>
              <a:rPr lang="sr-Latn-CS" sz="1800" dirty="0" smtClean="0">
                <a:sym typeface="Symbol"/>
              </a:rPr>
              <a:t> - šemom,</a:t>
            </a:r>
            <a:r>
              <a:rPr lang="sr-Latn-CS" sz="1800" i="1" dirty="0" smtClean="0">
                <a:sym typeface="Symbol"/>
              </a:rPr>
              <a:t>   - </a:t>
            </a:r>
            <a:r>
              <a:rPr lang="sr-Latn-CS" sz="1800" dirty="0" smtClean="0">
                <a:sym typeface="Symbol"/>
              </a:rPr>
              <a:t>šemom</a:t>
            </a:r>
            <a:r>
              <a:rPr lang="sr-Latn-CS" sz="1800" i="1" dirty="0" smtClean="0">
                <a:sym typeface="Symbol"/>
              </a:rPr>
              <a:t> i </a:t>
            </a:r>
            <a:r>
              <a:rPr lang="sr-Latn-CS" sz="1800" dirty="0" smtClean="0"/>
              <a:t>i </a:t>
            </a:r>
            <a:r>
              <a:rPr lang="sr-Latn-CS" sz="1800" dirty="0" smtClean="0">
                <a:sym typeface="Symbol"/>
              </a:rPr>
              <a:t>- šemom.</a:t>
            </a:r>
            <a:endParaRPr lang="sr-Latn-CS" sz="1800" dirty="0" smtClean="0"/>
          </a:p>
          <a:p>
            <a:pPr marL="539496" indent="-457200"/>
            <a:endParaRPr lang="sr-Latn-CS" sz="1800" i="1" dirty="0" smtClean="0"/>
          </a:p>
          <a:p>
            <a:pPr marL="539496" indent="-457200"/>
            <a:endParaRPr lang="sr-Latn-CS" sz="2000" b="1" u="sng" dirty="0" smtClean="0"/>
          </a:p>
          <a:p>
            <a:pPr marL="539496" indent="-457200">
              <a:buFont typeface="+mj-lt"/>
              <a:buAutoNum type="arabicPeriod"/>
            </a:pPr>
            <a:endParaRPr lang="sr-Latn-CS" sz="2000" b="1" u="sng" dirty="0" smtClean="0"/>
          </a:p>
          <a:p>
            <a:pPr marL="539496" indent="-457200"/>
            <a:endParaRPr lang="sr-Latn-CS" sz="2000" b="1" u="sng" dirty="0" smtClean="0"/>
          </a:p>
          <a:p>
            <a:pPr marL="539496" indent="-457200"/>
            <a:endParaRPr lang="sr-Latn-CS" sz="2000" dirty="0" smtClean="0"/>
          </a:p>
          <a:p>
            <a:pPr marL="539496" indent="-457200"/>
            <a:r>
              <a:rPr lang="sr-Latn-CS" sz="1600" i="1" dirty="0" smtClean="0"/>
              <a:t> Slika 2:Obrnuta </a:t>
            </a:r>
            <a:r>
              <a:rPr lang="el-GR" sz="1600" i="1" dirty="0" smtClean="0"/>
              <a:t>Γ</a:t>
            </a:r>
            <a:r>
              <a:rPr lang="sr-Latn-CS" sz="1600" i="1" dirty="0" smtClean="0"/>
              <a:t>-šema                  Slika 3:</a:t>
            </a:r>
            <a:r>
              <a:rPr lang="el-GR" sz="1600" i="1" dirty="0" smtClean="0"/>
              <a:t>Π-</a:t>
            </a:r>
            <a:r>
              <a:rPr lang="sr-Latn-CS" sz="1600" i="1" dirty="0" smtClean="0"/>
              <a:t>šema                          Slika 4:T-šema </a:t>
            </a:r>
          </a:p>
          <a:p>
            <a:pPr marL="539496" indent="-457200"/>
            <a:endParaRPr lang="en-US" sz="2000" b="1" u="sng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01193" y="2322285"/>
            <a:ext cx="2647950" cy="1146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82032" y="4541838"/>
            <a:ext cx="24669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:\Documents and Settings\Marija\Desktop\Darko diplomski\Skenirane slike\4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93193" y="4614410"/>
            <a:ext cx="34004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9825" y="4585381"/>
            <a:ext cx="29241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6629"/>
            <a:ext cx="7200000" cy="5701171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2"/>
            </a:pPr>
            <a:r>
              <a:rPr lang="en-US" sz="2000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Prora</a:t>
            </a:r>
            <a:r>
              <a:rPr lang="sr-Latn-CS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čun parametara zamjenskih šema elemenata uzemljivača</a:t>
            </a:r>
          </a:p>
          <a:p>
            <a:pPr marL="596646" indent="-514350">
              <a:buBlip>
                <a:blip r:embed="rId3"/>
              </a:buBlip>
            </a:pPr>
            <a:r>
              <a:rPr lang="sr-Latn-CS" sz="1800" dirty="0" smtClean="0"/>
              <a:t>Redna sopstvena otpornost</a:t>
            </a:r>
          </a:p>
          <a:p>
            <a:pPr marL="596646" indent="-514350">
              <a:buBlip>
                <a:blip r:embed="rId3"/>
              </a:buBlip>
            </a:pPr>
            <a:endParaRPr lang="sr-Latn-CS" sz="1800" dirty="0" smtClean="0"/>
          </a:p>
          <a:p>
            <a:pPr marL="596646" indent="-514350">
              <a:buBlip>
                <a:blip r:embed="rId3"/>
              </a:buBlip>
            </a:pPr>
            <a:endParaRPr lang="sr-Latn-CS" sz="1800" dirty="0" smtClean="0"/>
          </a:p>
          <a:p>
            <a:pPr marL="596646" indent="-514350">
              <a:buBlip>
                <a:blip r:embed="rId3"/>
              </a:buBlip>
            </a:pPr>
            <a:r>
              <a:rPr lang="sr-Latn-CS" sz="1800" dirty="0" smtClean="0"/>
              <a:t>Otočna sopstvena provodnost</a:t>
            </a:r>
          </a:p>
          <a:p>
            <a:pPr marL="596646" indent="-514350"/>
            <a:endParaRPr lang="sr-Latn-CS" sz="1800" dirty="0" smtClean="0"/>
          </a:p>
          <a:p>
            <a:pPr marL="596646" indent="-514350"/>
            <a:endParaRPr lang="sr-Latn-CS" sz="1800" dirty="0" smtClean="0"/>
          </a:p>
          <a:p>
            <a:pPr marL="596646" indent="-514350">
              <a:buBlip>
                <a:blip r:embed="rId3"/>
              </a:buBlip>
            </a:pPr>
            <a:r>
              <a:rPr lang="sr-Latn-CS" sz="1800" dirty="0" smtClean="0"/>
              <a:t>Matrica  sopstvenih i međusobnih kapacitivnosti</a:t>
            </a:r>
          </a:p>
          <a:p>
            <a:pPr marL="596646" indent="-514350">
              <a:buBlip>
                <a:blip r:embed="rId3"/>
              </a:buBlip>
            </a:pPr>
            <a:endParaRPr lang="sr-Latn-CS" sz="1800" dirty="0" smtClean="0"/>
          </a:p>
          <a:p>
            <a:pPr marL="596646" indent="-514350">
              <a:buBlip>
                <a:blip r:embed="rId3"/>
              </a:buBlip>
            </a:pPr>
            <a:endParaRPr lang="sr-Latn-CS" sz="1800" dirty="0" smtClean="0"/>
          </a:p>
          <a:p>
            <a:pPr marL="596646" indent="-514350">
              <a:buBlip>
                <a:blip r:embed="rId3"/>
              </a:buBlip>
            </a:pPr>
            <a:r>
              <a:rPr lang="sr-Latn-CS" sz="1800" dirty="0" smtClean="0"/>
              <a:t>Sopstvena induktivnost</a:t>
            </a:r>
          </a:p>
          <a:p>
            <a:pPr marL="596646" indent="-514350"/>
            <a:endParaRPr lang="sr-Latn-CS" sz="1800" dirty="0" smtClean="0"/>
          </a:p>
          <a:p>
            <a:pPr marL="596646" indent="-514350"/>
            <a:endParaRPr lang="sr-Latn-CS" sz="1800" dirty="0" smtClean="0"/>
          </a:p>
          <a:p>
            <a:pPr marL="596646" indent="-514350"/>
            <a:r>
              <a:rPr lang="sr-Latn-CS" sz="1800" dirty="0" smtClean="0"/>
              <a:t>      </a:t>
            </a:r>
          </a:p>
          <a:p>
            <a:pPr marL="596646" indent="-514350"/>
            <a:r>
              <a:rPr lang="sr-Latn-CS" sz="1800" dirty="0" smtClean="0"/>
              <a:t>     </a:t>
            </a:r>
          </a:p>
          <a:p>
            <a:pPr marL="596646" indent="-514350"/>
            <a:endParaRPr lang="sr-Latn-CS" sz="2000" dirty="0" smtClean="0"/>
          </a:p>
          <a:p>
            <a:pPr marL="596646" indent="-514350"/>
            <a:endParaRPr lang="sr-Latn-CS" sz="2000" dirty="0" smtClean="0"/>
          </a:p>
          <a:p>
            <a:pPr marL="596646" indent="-514350"/>
            <a:endParaRPr lang="sr-Latn-CS" sz="2000" dirty="0" smtClean="0"/>
          </a:p>
          <a:p>
            <a:pPr marL="596646" indent="-514350"/>
            <a:endParaRPr lang="en-US" sz="20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685881" y="3280645"/>
          <a:ext cx="1733683" cy="540000"/>
        </p:xfrm>
        <a:graphic>
          <a:graphicData uri="http://schemas.openxmlformats.org/presentationml/2006/ole">
            <p:oleObj spid="_x0000_s6146" name="Equation" r:id="rId4" imgW="774360" imgH="24120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785174" y="4484832"/>
          <a:ext cx="1651764" cy="432000"/>
        </p:xfrm>
        <a:graphic>
          <a:graphicData uri="http://schemas.openxmlformats.org/presentationml/2006/ole">
            <p:oleObj spid="_x0000_s6147" name="Equation" r:id="rId5" imgW="825480" imgH="21564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799523" y="5413251"/>
          <a:ext cx="998705" cy="720000"/>
        </p:xfrm>
        <a:graphic>
          <a:graphicData uri="http://schemas.openxmlformats.org/presentationml/2006/ole">
            <p:oleObj spid="_x0000_s6148" name="Equation" r:id="rId6" imgW="545760" imgH="3934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997774" y="2201636"/>
          <a:ext cx="1091616" cy="720000"/>
        </p:xfrm>
        <a:graphic>
          <a:graphicData uri="http://schemas.openxmlformats.org/presentationml/2006/ole">
            <p:oleObj spid="_x0000_s6149" name="Equation" r:id="rId7" imgW="596880" imgH="393480" progId="Equation.3">
              <p:embed/>
            </p:oleObj>
          </a:graphicData>
        </a:graphic>
      </p:graphicFrame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80000" cy="5400000"/>
          </a:xfrm>
        </p:spPr>
        <p:txBody>
          <a:bodyPr>
            <a:normAutofit/>
          </a:bodyPr>
          <a:lstStyle/>
          <a:p>
            <a:r>
              <a:rPr lang="sr-Latn-C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 za modelovanje</a:t>
            </a:r>
          </a:p>
          <a:p>
            <a:endParaRPr lang="sr-Latn-CS" sz="2800" b="1" u="sng" dirty="0" smtClean="0"/>
          </a:p>
          <a:p>
            <a:pPr>
              <a:buBlip>
                <a:blip r:embed="rId3"/>
              </a:buBlip>
            </a:pPr>
            <a:r>
              <a:rPr lang="sr-Latn-CS" sz="1800" dirty="0" smtClean="0"/>
              <a:t>Program je urađen u programskom jeziku MATLAB</a:t>
            </a:r>
          </a:p>
          <a:p>
            <a:pPr>
              <a:buBlip>
                <a:blip r:embed="rId3"/>
              </a:buBlip>
            </a:pPr>
            <a:r>
              <a:rPr lang="sr-Latn-CS" sz="1800" dirty="0" smtClean="0"/>
              <a:t> Modelovanje parametara je izvršeno primjenom </a:t>
            </a:r>
            <a:r>
              <a:rPr lang="el-GR" sz="1800" dirty="0" smtClean="0"/>
              <a:t>Π</a:t>
            </a:r>
            <a:r>
              <a:rPr lang="sr-Latn-CS" sz="1800" dirty="0" smtClean="0"/>
              <a:t>-zamjenske šeme</a:t>
            </a:r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>
              <a:buBlip>
                <a:blip r:embed="rId3"/>
              </a:buBlip>
            </a:pPr>
            <a:endParaRPr lang="sr-Latn-CS" sz="1800" dirty="0" smtClean="0"/>
          </a:p>
          <a:p>
            <a:pPr algn="ctr"/>
            <a:r>
              <a:rPr lang="sr-Latn-CS" sz="1600" i="1" dirty="0" smtClean="0"/>
              <a:t>Slika 5: primjena </a:t>
            </a:r>
            <a:r>
              <a:rPr lang="el-GR" sz="1600" i="1" dirty="0" smtClean="0"/>
              <a:t>Π-</a:t>
            </a:r>
            <a:r>
              <a:rPr lang="sr-Latn-CS" sz="1600" i="1" dirty="0" smtClean="0"/>
              <a:t>zamjenske šeme za modelovanje elemenata uzemljivača</a:t>
            </a:r>
            <a:endParaRPr lang="en-US" sz="1600" i="1" dirty="0"/>
          </a:p>
        </p:txBody>
      </p:sp>
      <p:pic>
        <p:nvPicPr>
          <p:cNvPr id="6" name="Picture 5" descr="C:\Documents and Settings\Marija\Desktop\Darko diplomski\Skenirane slike\11.bm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9072" y="3339646"/>
            <a:ext cx="43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80000" cy="5400000"/>
          </a:xfrm>
        </p:spPr>
        <p:txBody>
          <a:bodyPr>
            <a:normAutofit/>
          </a:bodyPr>
          <a:lstStyle/>
          <a:p>
            <a:r>
              <a:rPr lang="sr-Latn-C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Analiza rezultata</a:t>
            </a:r>
            <a:endParaRPr lang="en-US" sz="28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"/>
            <a:endParaRPr lang="en-US" sz="1800" dirty="0" smtClean="0"/>
          </a:p>
          <a:p>
            <a:pPr algn="just">
              <a:buBlip>
                <a:blip r:embed="rId2"/>
              </a:buBlip>
            </a:pPr>
            <a:r>
              <a:rPr lang="en-US" sz="1800" dirty="0" smtClean="0"/>
              <a:t>Pre</a:t>
            </a:r>
            <a:r>
              <a:rPr lang="sr-Latn-CS" sz="1800" dirty="0" smtClean="0"/>
              <a:t>t</a:t>
            </a:r>
            <a:r>
              <a:rPr lang="en-US" sz="1800" dirty="0" err="1" smtClean="0"/>
              <a:t>postavlja</a:t>
            </a:r>
            <a:r>
              <a:rPr lang="en-US" sz="1800" dirty="0" smtClean="0"/>
              <a:t> se </a:t>
            </a:r>
            <a:r>
              <a:rPr lang="en-US" sz="1800" dirty="0" err="1" smtClean="0"/>
              <a:t>da</a:t>
            </a:r>
            <a:r>
              <a:rPr lang="en-US" sz="1800" dirty="0" smtClean="0"/>
              <a:t> do </a:t>
            </a:r>
            <a:r>
              <a:rPr lang="en-US" sz="1800" dirty="0" err="1" smtClean="0"/>
              <a:t>injektiranja</a:t>
            </a:r>
            <a:r>
              <a:rPr lang="en-US" sz="1800" dirty="0" smtClean="0"/>
              <a:t> </a:t>
            </a:r>
            <a:r>
              <a:rPr lang="en-US" sz="1800" dirty="0" err="1" smtClean="0"/>
              <a:t>struje</a:t>
            </a:r>
            <a:r>
              <a:rPr lang="en-US" sz="1800" dirty="0" smtClean="0"/>
              <a:t> u </a:t>
            </a:r>
            <a:r>
              <a:rPr lang="en-US" sz="1800" dirty="0" err="1" smtClean="0"/>
              <a:t>u</a:t>
            </a:r>
            <a:r>
              <a:rPr lang="sr-Latn-CS" sz="1800" dirty="0" smtClean="0"/>
              <a:t>zemljivač dolazi u uglu pravougaonika uzemljivača</a:t>
            </a:r>
          </a:p>
          <a:p>
            <a:pPr algn="just"/>
            <a:endParaRPr lang="sr-Latn-CS" sz="1800" dirty="0" smtClean="0"/>
          </a:p>
          <a:p>
            <a:pPr algn="just">
              <a:buBlip>
                <a:blip r:embed="rId2"/>
              </a:buBlip>
            </a:pPr>
            <a:endParaRPr lang="sr-Latn-CS" sz="1800" dirty="0" smtClean="0"/>
          </a:p>
          <a:p>
            <a:pPr algn="just">
              <a:buBlip>
                <a:blip r:embed="rId2"/>
              </a:buBlip>
            </a:pPr>
            <a:endParaRPr lang="sr-Latn-CS" sz="1800" dirty="0" smtClean="0"/>
          </a:p>
          <a:p>
            <a:pPr algn="just">
              <a:buBlip>
                <a:blip r:embed="rId2"/>
              </a:buBlip>
            </a:pPr>
            <a:endParaRPr lang="sr-Latn-CS" sz="1800" dirty="0" smtClean="0"/>
          </a:p>
          <a:p>
            <a:pPr algn="just">
              <a:buBlip>
                <a:blip r:embed="rId2"/>
              </a:buBlip>
            </a:pPr>
            <a:endParaRPr lang="sr-Latn-CS" sz="1800" dirty="0" smtClean="0"/>
          </a:p>
          <a:p>
            <a:pPr algn="ctr"/>
            <a:r>
              <a:rPr lang="sr-Latn-CS" sz="1600" i="1" dirty="0" smtClean="0"/>
              <a:t>Slika 6: Oblik analiziranog uzemljivača </a:t>
            </a:r>
            <a:endParaRPr lang="sr-Latn-CS" sz="1800" dirty="0" smtClean="0"/>
          </a:p>
          <a:p>
            <a:pPr algn="just">
              <a:buBlip>
                <a:blip r:embed="rId2"/>
              </a:buBlip>
            </a:pPr>
            <a:r>
              <a:rPr lang="sr-Latn-CS" sz="1800" dirty="0" smtClean="0"/>
              <a:t> Analiziraju se tri slučaja sa različitim dužinama  stranicama posmatrane konfiguracije uzemljivača.</a:t>
            </a:r>
          </a:p>
          <a:p>
            <a:pPr algn="just">
              <a:buBlip>
                <a:blip r:embed="rId2"/>
              </a:buBlip>
            </a:pPr>
            <a:r>
              <a:rPr lang="sr-Latn-CS" sz="1800" dirty="0" smtClean="0"/>
              <a:t>Ulazni podaci su dati u Tabeli I dok su izlazni podaci grafički prikazani na slikama  7-10.</a:t>
            </a:r>
          </a:p>
          <a:p>
            <a:pPr algn="just"/>
            <a:endParaRPr lang="en-US" sz="1800" dirty="0" smtClean="0"/>
          </a:p>
          <a:p>
            <a:pPr algn="just"/>
            <a:endParaRPr lang="sr-Latn-CS" sz="1800" dirty="0" smtClean="0"/>
          </a:p>
          <a:p>
            <a:endParaRPr lang="en-US" sz="2800" dirty="0"/>
          </a:p>
        </p:txBody>
      </p:sp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4004" y="2975427"/>
            <a:ext cx="6948000" cy="168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3770"/>
            <a:ext cx="7632000" cy="6120000"/>
          </a:xfrm>
        </p:spPr>
        <p:txBody>
          <a:bodyPr>
            <a:normAutofit/>
          </a:bodyPr>
          <a:lstStyle/>
          <a:p>
            <a:r>
              <a:rPr lang="sr-Latn-CS" sz="1700" dirty="0" smtClean="0"/>
              <a:t>Tabela I. Ulazni podaci za različite konfiguracije uzemljivača</a:t>
            </a:r>
          </a:p>
          <a:p>
            <a:endParaRPr lang="en-US" sz="1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30514" y="1161142"/>
          <a:ext cx="7919999" cy="54000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74347"/>
                <a:gridCol w="1439482"/>
                <a:gridCol w="1272257"/>
                <a:gridCol w="1233913"/>
              </a:tblGrid>
              <a:tr h="365933">
                <a:tc rowSpan="2">
                  <a:txBody>
                    <a:bodyPr/>
                    <a:lstStyle/>
                    <a:p>
                      <a:r>
                        <a:rPr lang="sr-Latn-CS" dirty="0" smtClean="0"/>
                        <a:t>Ulazni podaci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Latn-CS" dirty="0" smtClean="0"/>
                        <a:t>Analizirani slučajevi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 smtClean="0"/>
                        <a:t>3.</a:t>
                      </a:r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pPr algn="just"/>
                      <a:r>
                        <a:rPr lang="sr-Latn-CS" sz="1600" dirty="0" smtClean="0"/>
                        <a:t>Duzina stranica uzemljivača (m)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15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Duzina kraće</a:t>
                      </a:r>
                      <a:r>
                        <a:rPr lang="sr-Latn-CS" sz="1600" baseline="0" dirty="0" smtClean="0"/>
                        <a:t> stranice(m)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Dubina ukopavanja(m)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Specifična</a:t>
                      </a:r>
                      <a:r>
                        <a:rPr lang="sr-Latn-CS" sz="1600" baseline="0" dirty="0" smtClean="0"/>
                        <a:t> otpornost tla(</a:t>
                      </a:r>
                      <a:r>
                        <a:rPr lang="el-GR" sz="1600" baseline="0" dirty="0" smtClean="0"/>
                        <a:t>Ω</a:t>
                      </a:r>
                      <a:r>
                        <a:rPr lang="sr-Latn-CS" sz="1600" baseline="0" dirty="0" smtClean="0"/>
                        <a:t>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Presjek provodnika(mm)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Relativna dialektrična konstanta tla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Magnetska permeabilnost tla(H/m)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618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dirty="0" smtClean="0"/>
                        <a:t>Magnetska permeabilnost provodnika</a:t>
                      </a:r>
                      <a:r>
                        <a:rPr lang="sr-Latn-CS" sz="1600" baseline="0" dirty="0" smtClean="0"/>
                        <a:t> uzemljivača</a:t>
                      </a:r>
                      <a:r>
                        <a:rPr lang="sr-Latn-CS" sz="1600" dirty="0" smtClean="0"/>
                        <a:t>(H/m)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90528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Specifična provodnost provodnika(1/</a:t>
                      </a:r>
                      <a:r>
                        <a:rPr lang="el-GR" sz="1600" dirty="0" smtClean="0"/>
                        <a:t>Ω</a:t>
                      </a:r>
                      <a:r>
                        <a:rPr lang="sr-Latn-CS" sz="1600" dirty="0" smtClean="0"/>
                        <a:t>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Max.vrijednost</a:t>
                      </a:r>
                      <a:r>
                        <a:rPr lang="sr-Latn-CS" sz="1600" baseline="0" dirty="0" smtClean="0"/>
                        <a:t> struje atmosf.pražnjenja(A)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5000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Vrijeme trajanja čela strujnog talasa(</a:t>
                      </a:r>
                      <a:r>
                        <a:rPr lang="el-GR" sz="1600" dirty="0" smtClean="0"/>
                        <a:t>μ</a:t>
                      </a:r>
                      <a:r>
                        <a:rPr lang="sr-Latn-CS" sz="1600" dirty="0" smtClean="0"/>
                        <a:t>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vrijeme</a:t>
                      </a:r>
                      <a:r>
                        <a:rPr lang="sr-Latn-CS" sz="1600" baseline="0" dirty="0" smtClean="0"/>
                        <a:t> trajanja začelja strujnog talasa(</a:t>
                      </a:r>
                      <a:r>
                        <a:rPr lang="el-GR" sz="1600" baseline="0" dirty="0" smtClean="0"/>
                        <a:t>μ</a:t>
                      </a:r>
                      <a:r>
                        <a:rPr lang="sr-Latn-CS" sz="1600" baseline="0" dirty="0" smtClean="0"/>
                        <a:t>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5326289" y="4153353"/>
          <a:ext cx="917575" cy="282575"/>
        </p:xfrm>
        <a:graphic>
          <a:graphicData uri="http://schemas.openxmlformats.org/presentationml/2006/ole">
            <p:oleObj spid="_x0000_s2061" name="Equation" r:id="rId4" imgW="660240" imgH="20304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6705146" y="4138840"/>
          <a:ext cx="917575" cy="282575"/>
        </p:xfrm>
        <a:graphic>
          <a:graphicData uri="http://schemas.openxmlformats.org/presentationml/2006/ole">
            <p:oleObj spid="_x0000_s2062" name="Equation" r:id="rId5" imgW="660240" imgH="20304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7880803" y="4138839"/>
          <a:ext cx="917575" cy="282575"/>
        </p:xfrm>
        <a:graphic>
          <a:graphicData uri="http://schemas.openxmlformats.org/presentationml/2006/ole">
            <p:oleObj spid="_x0000_s2063" name="Equation" r:id="rId6" imgW="660240" imgH="20304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5340803" y="4646839"/>
          <a:ext cx="917575" cy="282575"/>
        </p:xfrm>
        <a:graphic>
          <a:graphicData uri="http://schemas.openxmlformats.org/presentationml/2006/ole">
            <p:oleObj spid="_x0000_s2064" name="Equation" r:id="rId7" imgW="660240" imgH="203040" progId="Equation.3">
              <p:embed/>
            </p:oleObj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676118" y="4646840"/>
          <a:ext cx="917575" cy="282575"/>
        </p:xfrm>
        <a:graphic>
          <a:graphicData uri="http://schemas.openxmlformats.org/presentationml/2006/ole">
            <p:oleObj spid="_x0000_s2065" name="Equation" r:id="rId8" imgW="660240" imgH="20304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7866289" y="4661354"/>
          <a:ext cx="917575" cy="282575"/>
        </p:xfrm>
        <a:graphic>
          <a:graphicData uri="http://schemas.openxmlformats.org/presentationml/2006/ole">
            <p:oleObj spid="_x0000_s2066" name="Equation" r:id="rId9" imgW="660240" imgH="20304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336722" y="5127171"/>
          <a:ext cx="900000" cy="282352"/>
        </p:xfrm>
        <a:graphic>
          <a:graphicData uri="http://schemas.openxmlformats.org/presentationml/2006/ole">
            <p:oleObj spid="_x0000_s2067" name="Equation" r:id="rId10" imgW="647640" imgH="203040" progId="Equation.3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6656160" y="5125811"/>
          <a:ext cx="900113" cy="282575"/>
        </p:xfrm>
        <a:graphic>
          <a:graphicData uri="http://schemas.openxmlformats.org/presentationml/2006/ole">
            <p:oleObj spid="_x0000_s2069" name="Equation" r:id="rId11" imgW="647640" imgH="203040" progId="Equation.3">
              <p:embed/>
            </p:oleObj>
          </a:graphicData>
        </a:graphic>
      </p:graphicFrame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7875360" y="5140325"/>
          <a:ext cx="900113" cy="282575"/>
        </p:xfrm>
        <a:graphic>
          <a:graphicData uri="http://schemas.openxmlformats.org/presentationml/2006/ole">
            <p:oleObj spid="_x0000_s2070" name="Equation" r:id="rId12" imgW="647640" imgH="203040" progId="Equation.3">
              <p:embed/>
            </p:oleObj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Mogućnost primjene računara za brži i jednostavniji proračun udarnih karakteristika uzemljivača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99885"/>
            <a:ext cx="7498080" cy="5747657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pPr algn="ctr"/>
            <a:r>
              <a:rPr lang="sr-Latn-CS" sz="1600" i="1" dirty="0" smtClean="0"/>
              <a:t>Slika 7: Promjena sopstvene redne otpornosti elemenata uzemljivača u zavisnosti od promjene dužine</a:t>
            </a:r>
            <a:endParaRPr lang="en-US" sz="1600" i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176316" y="943428"/>
          <a:ext cx="792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8CE-10C7-438F-AB77-73BBB9E3B0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485</TotalTime>
  <Words>748</Words>
  <Application>Microsoft Office PowerPoint</Application>
  <PresentationFormat>On-screen Show (4:3)</PresentationFormat>
  <Paragraphs>259</Paragraphs>
  <Slides>14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Solstice</vt:lpstr>
      <vt:lpstr>Equation</vt:lpstr>
      <vt:lpstr>Slide 1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Mogućnost primjene računara za brži i jednostavniji proračun udarnih karakteristika uzemljivača</vt:lpstr>
      <vt:lpstr>Slide 14</vt:lpstr>
    </vt:vector>
  </TitlesOfParts>
  <Company>Rojevic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Darko</dc:creator>
  <cp:lastModifiedBy>Darko</cp:lastModifiedBy>
  <cp:revision>34</cp:revision>
  <dcterms:created xsi:type="dcterms:W3CDTF">2011-04-26T15:01:05Z</dcterms:created>
  <dcterms:modified xsi:type="dcterms:W3CDTF">2011-05-03T16:09:27Z</dcterms:modified>
</cp:coreProperties>
</file>