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88" r:id="rId3"/>
    <p:sldId id="266" r:id="rId4"/>
    <p:sldId id="281" r:id="rId5"/>
    <p:sldId id="282" r:id="rId6"/>
    <p:sldId id="267" r:id="rId7"/>
    <p:sldId id="289" r:id="rId8"/>
    <p:sldId id="270" r:id="rId9"/>
    <p:sldId id="280" r:id="rId10"/>
    <p:sldId id="284" r:id="rId11"/>
    <p:sldId id="285" r:id="rId12"/>
    <p:sldId id="258" r:id="rId13"/>
    <p:sldId id="271" r:id="rId14"/>
    <p:sldId id="283" r:id="rId15"/>
    <p:sldId id="263" r:id="rId16"/>
    <p:sldId id="272" r:id="rId17"/>
    <p:sldId id="273" r:id="rId18"/>
    <p:sldId id="279" r:id="rId19"/>
    <p:sldId id="274" r:id="rId20"/>
    <p:sldId id="275" r:id="rId21"/>
    <p:sldId id="287" r:id="rId22"/>
    <p:sldId id="278" r:id="rId23"/>
    <p:sldId id="259" r:id="rId24"/>
    <p:sldId id="26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3926" autoAdjust="0"/>
  </p:normalViewPr>
  <p:slideViewPr>
    <p:cSldViewPr>
      <p:cViewPr>
        <p:scale>
          <a:sx n="66" d="100"/>
          <a:sy n="66" d="100"/>
        </p:scale>
        <p:origin x="-1398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C128-636D-41C6-82FD-E16921B282D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DC48-34A7-4D78-AD0E-BE14767F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98A6-1C70-4F57-9DB0-8CFC7CC8A0DC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9DA04-7195-4D10-ABE2-421E54F2A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9DA04-7195-4D10-ABE2-421E54F2A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9DA04-7195-4D10-ABE2-421E54F2A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9DA04-7195-4D10-ABE2-421E54F2A7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9DA04-7195-4D10-ABE2-421E54F2A7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C8F9-21C6-4BB9-A83A-2A8915852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8CBE5-1837-49CD-9403-28B6B3E60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F9BE2-7ED0-4685-A207-696B5269E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4D89F-9074-4401-B43F-B13DD96A2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9B671-5001-468C-845B-CFDA35E18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8E279-DC52-446A-9D85-F7B4D7677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B3492-7ADE-4201-9837-AB6CB78D4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45E6-C48E-4CA2-BDF7-913DE9AE2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4A7F1-6DE5-485B-9706-EF106E2D9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CDE5-3CDC-4DBC-A4CC-C063406DC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D56D-4F17-46B1-A3AB-14456D6F7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4B27E-11CE-41BE-A6EC-39240EBB1A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epcg-naslovni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990600"/>
            <a:ext cx="103632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5916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Myriad Pro" pitchFamily="34" charset="0"/>
              </a:rPr>
              <a:t>Elektropriv</a:t>
            </a:r>
            <a:r>
              <a:rPr lang="sr-Latn-CS" sz="2400" b="1" dirty="0" smtClean="0">
                <a:solidFill>
                  <a:srgbClr val="0070C0"/>
                </a:solidFill>
                <a:latin typeface="Myriad Pro" pitchFamily="34" charset="0"/>
              </a:rPr>
              <a:t>eda</a:t>
            </a:r>
            <a:r>
              <a:rPr lang="en-US" sz="2400" b="1" dirty="0" smtClean="0">
                <a:solidFill>
                  <a:srgbClr val="0070C0"/>
                </a:solidFill>
                <a:latin typeface="Myriad Pro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Myriad Pro" pitchFamily="34" charset="0"/>
              </a:rPr>
              <a:t>Crne</a:t>
            </a:r>
            <a:r>
              <a:rPr lang="en-US" sz="2400" b="1" dirty="0" smtClean="0">
                <a:solidFill>
                  <a:srgbClr val="0070C0"/>
                </a:solidFill>
                <a:latin typeface="Myriad Pro" pitchFamily="34" charset="0"/>
              </a:rPr>
              <a:t> Gore AD </a:t>
            </a:r>
            <a:r>
              <a:rPr lang="sr-Latn-CS" sz="2400" b="1" dirty="0" smtClean="0">
                <a:solidFill>
                  <a:srgbClr val="0070C0"/>
                </a:solidFill>
                <a:latin typeface="Myriad Pro" pitchFamily="34" charset="0"/>
              </a:rPr>
              <a:t>Nikšić</a:t>
            </a:r>
          </a:p>
          <a:p>
            <a:r>
              <a:rPr lang="sr-Latn-CS" sz="1600" b="1" dirty="0" smtClean="0">
                <a:solidFill>
                  <a:srgbClr val="0070C0"/>
                </a:solidFill>
                <a:latin typeface="Myriad Pro" pitchFamily="34" charset="0"/>
              </a:rPr>
              <a:t>„ CIGRE 2011“ – STK C3</a:t>
            </a:r>
            <a:endParaRPr lang="en-US" sz="16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860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          </a:t>
            </a:r>
            <a:r>
              <a:rPr lang="sr-Latn-CS" sz="2000" b="1" dirty="0" smtClean="0">
                <a:solidFill>
                  <a:srgbClr val="0070C0"/>
                </a:solidFill>
              </a:rPr>
              <a:t>Naslov: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                   </a:t>
            </a:r>
            <a:r>
              <a:rPr lang="sr-Latn-CS" sz="2000" b="1" dirty="0" smtClean="0">
                <a:solidFill>
                  <a:srgbClr val="C00000"/>
                </a:solidFill>
              </a:rPr>
              <a:t>METODOLOGIJA UPRAVLJANJA RIZIKOM 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sr-Latn-CS" sz="2000" b="1" dirty="0" smtClean="0">
                <a:solidFill>
                  <a:srgbClr val="C00000"/>
                </a:solidFill>
              </a:rPr>
              <a:t>EMS-a i OHSAS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37795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70C0"/>
                </a:solidFill>
              </a:rPr>
              <a:t>Pržno, 1</a:t>
            </a:r>
            <a:r>
              <a:rPr lang="en-US" sz="2000" b="1" dirty="0" smtClean="0">
                <a:solidFill>
                  <a:srgbClr val="0070C0"/>
                </a:solidFill>
              </a:rPr>
              <a:t>6.</a:t>
            </a:r>
            <a:r>
              <a:rPr lang="sr-Latn-CS" sz="2000" b="1" dirty="0" smtClean="0">
                <a:solidFill>
                  <a:srgbClr val="0070C0"/>
                </a:solidFill>
              </a:rPr>
              <a:t> – 1</a:t>
            </a:r>
            <a:r>
              <a:rPr lang="en-US" sz="2000" b="1" dirty="0" smtClean="0">
                <a:solidFill>
                  <a:srgbClr val="0070C0"/>
                </a:solidFill>
              </a:rPr>
              <a:t>9</a:t>
            </a:r>
            <a:r>
              <a:rPr lang="sr-Latn-CS" sz="2000" b="1" dirty="0" smtClean="0">
                <a:solidFill>
                  <a:srgbClr val="0070C0"/>
                </a:solidFill>
              </a:rPr>
              <a:t>. 05. 2011.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sr-Latn-CS" sz="2000" b="1" dirty="0" smtClean="0">
                <a:solidFill>
                  <a:srgbClr val="0070C0"/>
                </a:solidFill>
              </a:rPr>
              <a:t>god.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321404"/>
            <a:ext cx="4717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70C0"/>
                </a:solidFill>
              </a:rPr>
              <a:t>Autor: Vlajko Jauković, dipl.maš.inž.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-96648"/>
            <a:ext cx="9144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743634"/>
            <a:ext cx="7531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r-Latn-CS" sz="2000" b="1" dirty="0">
                <a:solidFill>
                  <a:srgbClr val="0070C0"/>
                </a:solidFill>
              </a:rPr>
              <a:t>Proces procjene rizika strategijskih planova i procesa, zahtijeva od menadžmenta donošenje najoptimalnijih odluka na bazi procjene </a:t>
            </a:r>
            <a:r>
              <a:rPr lang="sr-Latn-CS" sz="2000" b="1" dirty="0" smtClean="0">
                <a:solidFill>
                  <a:srgbClr val="0070C0"/>
                </a:solidFill>
              </a:rPr>
              <a:t>rizika, ključnih strukovnih procesa</a:t>
            </a:r>
            <a:r>
              <a:rPr lang="sr-Latn-CS" sz="2000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74416" y="2183644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951428" y="2749077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48224" y="2798282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4799028" y="2450874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9488" y="1798136"/>
            <a:ext cx="569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FF0000"/>
                </a:solidFill>
              </a:rPr>
              <a:t>Komentar aktivnosti procesa procjene rizika: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08463"/>
            <a:ext cx="7303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r-Latn-CS" sz="2000" b="1" dirty="0" smtClean="0">
                <a:solidFill>
                  <a:srgbClr val="C00000"/>
                </a:solidFill>
              </a:rPr>
              <a:t>Uspostavljanje unutrašnjeg i spoljašnjeg konteksta </a:t>
            </a:r>
            <a:r>
              <a:rPr lang="sr-Latn-CS" sz="2000" dirty="0" smtClean="0">
                <a:solidFill>
                  <a:srgbClr val="0070C0"/>
                </a:solidFill>
              </a:rPr>
              <a:t>sa zainteresovanim stranama oko definisanja osnovnih parametara, sa kojima se upravlja rizikom sistema, projekta, procesa, proizvoda/usluge u pogledu vremena, lokacije, potrebne dubine i širine aktivnosti.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314" y="3999731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2. </a:t>
            </a:r>
            <a:r>
              <a:rPr lang="sr-Latn-CS" sz="2000" b="1" dirty="0" smtClean="0">
                <a:solidFill>
                  <a:srgbClr val="C00000"/>
                </a:solidFill>
              </a:rPr>
              <a:t>Identifikaciju rizika, </a:t>
            </a:r>
            <a:r>
              <a:rPr lang="sr-Latn-CS" sz="2000" dirty="0" smtClean="0">
                <a:solidFill>
                  <a:srgbClr val="0070C0"/>
                </a:solidFill>
              </a:rPr>
              <a:t>vrši se</a:t>
            </a:r>
            <a:r>
              <a:rPr lang="sr-Latn-CS" sz="2000" b="1" dirty="0" smtClean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za dobro strukturirani proces, sveobuhvatno, na bazi iskustva, literature i sistemskog inženjeringa.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3772" y="500476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3. </a:t>
            </a:r>
            <a:r>
              <a:rPr lang="sr-Latn-CS" sz="2000" b="1" dirty="0" smtClean="0">
                <a:solidFill>
                  <a:srgbClr val="C00000"/>
                </a:solidFill>
              </a:rPr>
              <a:t>Analizu rizika, </a:t>
            </a:r>
            <a:r>
              <a:rPr lang="sr-Latn-CS" sz="2000" dirty="0" smtClean="0">
                <a:solidFill>
                  <a:srgbClr val="0070C0"/>
                </a:solidFill>
              </a:rPr>
              <a:t>vrši ekspertski tim razmatrajući pozitivne i negativne posledice, pojave i okolnosti pod kojim bi rizik mogao nastati.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965" y="6020424"/>
            <a:ext cx="692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Rizik se analizira kombinovanjem vjerovatnoće pojave uzroka i posledice uticaja uzroka.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-116141"/>
            <a:ext cx="9144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124200" y="143613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732228" y="946665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74416" y="2183644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951428" y="2749077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48224" y="2798282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4799028" y="2450874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685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4. </a:t>
            </a:r>
            <a:r>
              <a:rPr lang="sr-Latn-CS" sz="2000" b="1" dirty="0" smtClean="0">
                <a:solidFill>
                  <a:srgbClr val="C00000"/>
                </a:solidFill>
              </a:rPr>
              <a:t>Procjena rizika, </a:t>
            </a:r>
            <a:r>
              <a:rPr lang="sr-Latn-CS" sz="2000" b="1" dirty="0" smtClean="0">
                <a:solidFill>
                  <a:srgbClr val="0070C0"/>
                </a:solidFill>
              </a:rPr>
              <a:t>obuhvata </a:t>
            </a:r>
            <a:r>
              <a:rPr lang="sr-Latn-CS" sz="2000" dirty="0" smtClean="0">
                <a:solidFill>
                  <a:srgbClr val="0070C0"/>
                </a:solidFill>
              </a:rPr>
              <a:t>(identifikaciju, analizu i vrednovanje) rizika.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480228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Tenhika procjene rizika uključuje intervjue sa ekspertima za područje interesovanja uz korišćenje ekspertskog znanja multidisciplinarnih radnih grupa sa primjenom metode simulacije.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0795" y="282602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5. </a:t>
            </a:r>
            <a:r>
              <a:rPr lang="sr-Latn-CS" sz="2000" b="1" dirty="0" smtClean="0">
                <a:solidFill>
                  <a:srgbClr val="C00000"/>
                </a:solidFill>
              </a:rPr>
              <a:t>Tretiranje rizika, </a:t>
            </a:r>
            <a:r>
              <a:rPr lang="sr-Latn-CS" sz="2000" dirty="0" smtClean="0">
                <a:solidFill>
                  <a:srgbClr val="0070C0"/>
                </a:solidFill>
              </a:rPr>
              <a:t>bazira se na osnovu kreiranih kriterijuma (operativnih, tehničkih, finansijskih, zakonskih, društvenih, huminatarnih i drugih). Kriterijumi rizika moraju odgovarati tipu rizika i načinu na koji se izražava nivo rizika.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0624" y="427561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Ostatak rizika, uključuje aktivnosti kako bi se obezbijedila kontrola i logičan okvir suzbijanja posledica.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4424" y="4983496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6. </a:t>
            </a:r>
            <a:r>
              <a:rPr lang="sr-Latn-CS" sz="2000" b="1" dirty="0" smtClean="0">
                <a:solidFill>
                  <a:srgbClr val="C00000"/>
                </a:solidFill>
              </a:rPr>
              <a:t>Kontrola rizika, </a:t>
            </a:r>
            <a:r>
              <a:rPr lang="sr-Latn-CS" sz="2000" dirty="0" smtClean="0">
                <a:solidFill>
                  <a:srgbClr val="0070C0"/>
                </a:solidFill>
              </a:rPr>
              <a:t>predstavlja skup aktivnosti za minimiziranje, ublažavanje ili eleminisanje rizika, kroz redukciju, planiranje i rješavanje uzroka nastanka rizika.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0" y="-152400"/>
            <a:ext cx="919042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733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C00000"/>
                </a:solidFill>
              </a:rPr>
              <a:t>Kategorizacija neusaglašenosti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493" y="1143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Na osnovu Plana za upravljanje rizikom vrši se kategorizacija neusaglašenosti na (</a:t>
            </a:r>
            <a:r>
              <a:rPr lang="sr-Latn-CS" sz="2000" b="1" u="sng" dirty="0" smtClean="0">
                <a:solidFill>
                  <a:srgbClr val="0070C0"/>
                </a:solidFill>
              </a:rPr>
              <a:t>malu</a:t>
            </a:r>
            <a:r>
              <a:rPr lang="sr-Latn-CS" sz="2000" b="1" dirty="0" smtClean="0">
                <a:solidFill>
                  <a:srgbClr val="0070C0"/>
                </a:solidFill>
              </a:rPr>
              <a:t>, </a:t>
            </a:r>
            <a:r>
              <a:rPr lang="sr-Latn-CS" sz="2000" b="1" u="sng" dirty="0" smtClean="0">
                <a:solidFill>
                  <a:srgbClr val="0070C0"/>
                </a:solidFill>
              </a:rPr>
              <a:t>veliku</a:t>
            </a:r>
            <a:r>
              <a:rPr lang="sr-Latn-CS" sz="2000" b="1" dirty="0" smtClean="0">
                <a:solidFill>
                  <a:srgbClr val="0070C0"/>
                </a:solidFill>
              </a:rPr>
              <a:t> i </a:t>
            </a:r>
            <a:r>
              <a:rPr lang="sr-Latn-CS" sz="2000" b="1" u="sng" dirty="0" smtClean="0">
                <a:solidFill>
                  <a:srgbClr val="0070C0"/>
                </a:solidFill>
              </a:rPr>
              <a:t>kritičnu</a:t>
            </a:r>
            <a:r>
              <a:rPr lang="sr-Latn-CS" sz="2000" b="1" dirty="0" smtClean="0">
                <a:solidFill>
                  <a:srgbClr val="0070C0"/>
                </a:solidFill>
              </a:rPr>
              <a:t>).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879" y="19812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C00000"/>
                </a:solidFill>
              </a:rPr>
              <a:t>Mala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b="1" dirty="0" smtClean="0">
                <a:solidFill>
                  <a:srgbClr val="C00000"/>
                </a:solidFill>
              </a:rPr>
              <a:t>neusaglašenost </a:t>
            </a:r>
            <a:r>
              <a:rPr lang="sr-Latn-CS" sz="2000" dirty="0">
                <a:solidFill>
                  <a:srgbClr val="0070C0"/>
                </a:solidFill>
              </a:rPr>
              <a:t>(</a:t>
            </a:r>
            <a:r>
              <a:rPr lang="sr-Latn-CS" sz="2000" dirty="0" smtClean="0">
                <a:solidFill>
                  <a:srgbClr val="0070C0"/>
                </a:solidFill>
              </a:rPr>
              <a:t>pojave do </a:t>
            </a:r>
            <a:r>
              <a:rPr lang="sr-Latn-CS" sz="2000" dirty="0">
                <a:solidFill>
                  <a:srgbClr val="0070C0"/>
                </a:solidFill>
              </a:rPr>
              <a:t>25% slučajeva</a:t>
            </a:r>
            <a:r>
              <a:rPr lang="sr-Latn-CS" sz="2000" dirty="0" smtClean="0">
                <a:solidFill>
                  <a:srgbClr val="0070C0"/>
                </a:solidFill>
              </a:rPr>
              <a:t>), je izolovana, pojedinačna je i tiče se nekog zahtjeva standarda i neugrožava sistem.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893" y="3124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C00000"/>
                </a:solidFill>
              </a:rPr>
              <a:t>Velika neusaglašenost </a:t>
            </a:r>
            <a:r>
              <a:rPr lang="sr-Latn-CS" sz="2000" dirty="0" smtClean="0">
                <a:solidFill>
                  <a:srgbClr val="0070C0"/>
                </a:solidFill>
              </a:rPr>
              <a:t>(</a:t>
            </a:r>
            <a:r>
              <a:rPr lang="sr-Latn-CS" sz="2000" dirty="0">
                <a:solidFill>
                  <a:srgbClr val="0070C0"/>
                </a:solidFill>
              </a:rPr>
              <a:t>pojave preko 70% slučajeva</a:t>
            </a:r>
            <a:r>
              <a:rPr lang="sr-Latn-CS" sz="2000" dirty="0" smtClean="0">
                <a:solidFill>
                  <a:srgbClr val="0070C0"/>
                </a:solidFill>
              </a:rPr>
              <a:t>), čini je nedostatak nekog zahtjeva standarda u potpunosti ili veći broj malih neusaglašenosti u nekom dijelu projekta, procesa i sistema čime ih ugrožava.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79" y="4648200"/>
            <a:ext cx="737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C00000"/>
                </a:solidFill>
              </a:rPr>
              <a:t>Kritična neusaglašenost </a:t>
            </a:r>
            <a:r>
              <a:rPr lang="sr-Latn-CS" sz="2000" dirty="0">
                <a:solidFill>
                  <a:srgbClr val="0070C0"/>
                </a:solidFill>
              </a:rPr>
              <a:t>(pojave od 25% </a:t>
            </a:r>
            <a:r>
              <a:rPr lang="sr-Latn-CS" sz="2000" dirty="0" smtClean="0">
                <a:solidFill>
                  <a:srgbClr val="0070C0"/>
                </a:solidFill>
              </a:rPr>
              <a:t>do 70% slučajeva), </a:t>
            </a:r>
            <a:r>
              <a:rPr lang="sr-Latn-CS" sz="2000" dirty="0">
                <a:solidFill>
                  <a:srgbClr val="0070C0"/>
                </a:solidFill>
              </a:rPr>
              <a:t>je </a:t>
            </a:r>
            <a:r>
              <a:rPr lang="sr-Latn-CS" sz="2000" dirty="0" smtClean="0">
                <a:solidFill>
                  <a:srgbClr val="0070C0"/>
                </a:solidFill>
              </a:rPr>
              <a:t>ona koja može da ima za posledicu materijalnu, bezbjedonosnu i ekološku ugroženost ljudstva, dobara i informacija.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29" y="-152400"/>
            <a:ext cx="919042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294" y="78483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Za unapređenje i poboljšanje kvaliteta, otklanjanje ili minimiziranje uticajne greške u sistemu, procesu, projektu, proizvodu i usluzi koriste se statističke, inženjerske i menadžerske metode.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724" y="1905233"/>
            <a:ext cx="758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00B050"/>
                </a:solidFill>
              </a:rPr>
              <a:t>Statističke metode</a:t>
            </a:r>
            <a:r>
              <a:rPr lang="sr-Latn-CS" sz="2000" dirty="0" smtClean="0">
                <a:solidFill>
                  <a:srgbClr val="0070C0"/>
                </a:solidFill>
              </a:rPr>
              <a:t>, koriste se za prikupljanje i obradu podataka.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094" y="2407981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00B050"/>
                </a:solidFill>
              </a:rPr>
              <a:t>Inženjerske metode</a:t>
            </a:r>
            <a:r>
              <a:rPr lang="sr-Latn-CS" sz="2000" dirty="0" smtClean="0">
                <a:solidFill>
                  <a:srgbClr val="0070C0"/>
                </a:solidFill>
              </a:rPr>
              <a:t>, koriste se za unapređenje kvaliteta procesa, metodom analize uzroka i posledica greške koja utiče na kvalitet i pouzdanost procesa.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94" y="3439339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00B050"/>
                </a:solidFill>
              </a:rPr>
              <a:t>Menadžerske metode</a:t>
            </a:r>
            <a:r>
              <a:rPr lang="sr-Latn-CS" sz="2000" dirty="0" smtClean="0">
                <a:solidFill>
                  <a:srgbClr val="0070C0"/>
                </a:solidFill>
              </a:rPr>
              <a:t>, koriste se za planiranje, organizaciju, rukovođenje i kontrolisanje procesa poslovnog sistema.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694" y="42672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Analiza kvaliteta procesa životne i radne sredine, radi se sveobuhvatno na bazi relevantnih indikatora, koristeći zakonske propise i standarde harmonizovane sa međunarodnim standardima i direktivama EU.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051" y="5715000"/>
            <a:ext cx="71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Proračun sinergijskih efekata vrši se na osnovu lieraturnih proračuna i praktičnih iskustava.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094" y="304800"/>
            <a:ext cx="457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sr-Latn-CS" sz="2400" b="1" dirty="0" smtClean="0">
                <a:solidFill>
                  <a:srgbClr val="0070C0"/>
                </a:solidFill>
              </a:rPr>
              <a:t>V - Metode i tehnike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0" y="-152400"/>
            <a:ext cx="919042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70C0"/>
                </a:solidFill>
              </a:rPr>
              <a:t>V. Metode i tehnike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4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1" y="-152400"/>
            <a:ext cx="9190429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043" y="-152400"/>
            <a:ext cx="9792727" cy="76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Canvas 212"/>
          <p:cNvGrpSpPr/>
          <p:nvPr/>
        </p:nvGrpSpPr>
        <p:grpSpPr>
          <a:xfrm>
            <a:off x="1729521" y="2354546"/>
            <a:ext cx="4829175" cy="3643313"/>
            <a:chOff x="0" y="0"/>
            <a:chExt cx="4829175" cy="291465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829175" cy="2914650"/>
            </a:xfrm>
            <a:prstGeom prst="rect">
              <a:avLst/>
            </a:prstGeom>
          </p:spPr>
        </p:sp>
        <p:sp>
          <p:nvSpPr>
            <p:cNvPr id="8" name="Rectangle 7"/>
            <p:cNvSpPr/>
            <p:nvPr/>
          </p:nvSpPr>
          <p:spPr>
            <a:xfrm>
              <a:off x="577888" y="26302"/>
              <a:ext cx="2668733" cy="14910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 dirty="0">
                  <a:effectLst/>
                  <a:latin typeface="Arial"/>
                  <a:ea typeface="Times New Roman"/>
                </a:rPr>
                <a:t>MREŽNI DIJAGRAM; PDPC; DRAMA TEHNIKA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27" y="204229"/>
              <a:ext cx="2651152" cy="14910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500" b="1" u="sng" dirty="0" smtClean="0">
                <a:solidFill>
                  <a:srgbClr val="0000FF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500" b="1" u="sng" dirty="0">
                <a:solidFill>
                  <a:srgbClr val="0000FF"/>
                </a:solidFill>
                <a:latin typeface="Arial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 u="sng" dirty="0" smtClean="0">
                  <a:solidFill>
                    <a:srgbClr val="0000FF"/>
                  </a:solidFill>
                  <a:effectLst/>
                  <a:latin typeface="Arial"/>
                  <a:ea typeface="Times New Roman"/>
                </a:rPr>
                <a:t>ANALIZA </a:t>
              </a:r>
              <a:r>
                <a:rPr lang="sr-Latn-RS" sz="500" b="1" dirty="0">
                  <a:effectLst/>
                  <a:latin typeface="Arial"/>
                  <a:ea typeface="Times New Roman"/>
                </a:rPr>
                <a:t>UPOTREBNIH VRIJEDNOSTI; ANALIZA POLJA UTICAJA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527" y="375446"/>
              <a:ext cx="639934" cy="14910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SWOT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22960" y="375446"/>
              <a:ext cx="2935957" cy="14910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DIJAGRAM SLIČNOSTI; DIJAGRAM STABLA; DIJAGRAM</a:t>
              </a:r>
              <a:r>
                <a:rPr lang="sr-Latn-RS" sz="800" b="1">
                  <a:effectLst/>
                  <a:latin typeface="Arial"/>
                  <a:ea typeface="Times New Roman"/>
                </a:rPr>
                <a:t> </a:t>
              </a:r>
              <a:r>
                <a:rPr lang="sr-Latn-RS" sz="500" b="1">
                  <a:effectLst/>
                  <a:latin typeface="Arial"/>
                  <a:ea typeface="Times New Roman"/>
                </a:rPr>
                <a:t>MEĐUSOBNIH VEZA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527" y="547023"/>
              <a:ext cx="3768691" cy="149103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dirty="0">
                  <a:effectLst/>
                  <a:latin typeface="Arial"/>
                  <a:ea typeface="Times New Roman"/>
                </a:rPr>
                <a:t>IZBOR PROBLEMA; BRAINSTORMING; BRAINWRITING;</a:t>
              </a:r>
              <a:r>
                <a:rPr lang="sr-Latn-RS" sz="800" dirty="0">
                  <a:effectLst/>
                  <a:latin typeface="Arial"/>
                  <a:ea typeface="Times New Roman"/>
                </a:rPr>
                <a:t> </a:t>
              </a:r>
              <a:r>
                <a:rPr lang="sr-Latn-RS" sz="500" dirty="0">
                  <a:effectLst/>
                  <a:latin typeface="Arial"/>
                  <a:ea typeface="Times New Roman"/>
                </a:rPr>
                <a:t>POREĐENJE OSOBINA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4376" y="792491"/>
              <a:ext cx="745417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QFD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7001" y="792491"/>
              <a:ext cx="1023190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MATRIČNI DIJAGRAM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94221" y="792491"/>
              <a:ext cx="1202512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DIJAGRAM TOKA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9578" y="953104"/>
              <a:ext cx="3364923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DIJAGRAM UZROCI - POSLEDICA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529" y="1147542"/>
              <a:ext cx="1135705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DIJAGRAM TOKA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1458" y="1147542"/>
              <a:ext cx="2312761" cy="149103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FTA; FMEA; FMECA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70198" y="1393010"/>
              <a:ext cx="1596325" cy="14910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OCJENA SPOSOBNOSTI</a:t>
              </a:r>
              <a:r>
                <a:rPr lang="sr-Latn-RS" sz="800" b="1">
                  <a:effectLst/>
                  <a:latin typeface="Arial"/>
                  <a:ea typeface="Times New Roman"/>
                </a:rPr>
                <a:t> </a:t>
              </a:r>
              <a:r>
                <a:rPr lang="sr-Latn-RS" sz="500" b="1">
                  <a:effectLst/>
                  <a:latin typeface="Arial"/>
                  <a:ea typeface="Times New Roman"/>
                </a:rPr>
                <a:t>PROCESA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106" y="1567091"/>
              <a:ext cx="1265802" cy="14910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DIJAGRAM RASIPANJA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5072" y="1567091"/>
              <a:ext cx="1132189" cy="14910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KONTROLNE KARTE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527" y="1931458"/>
              <a:ext cx="3768691" cy="14910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IZDVAJANJE I PRIKAZIVANJE PODATAKA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4166" y="1746034"/>
              <a:ext cx="2782567" cy="14910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>
                  <a:effectLst/>
                  <a:latin typeface="Arial"/>
                  <a:ea typeface="Times New Roman"/>
                </a:rPr>
                <a:t>PARETO ILI ABC DIJAGRAM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95527" y="26303"/>
              <a:ext cx="0" cy="2752740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359270" y="758319"/>
              <a:ext cx="4014267" cy="4384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V="1">
              <a:off x="359578" y="1353557"/>
              <a:ext cx="4013961" cy="4092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59578" y="2121540"/>
              <a:ext cx="4013961" cy="0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>
            <a:xfrm flipV="1">
              <a:off x="331359" y="676728"/>
              <a:ext cx="0" cy="171848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136940" y="61328"/>
              <a:ext cx="347914" cy="634753"/>
            </a:xfrm>
            <a:prstGeom prst="rect">
              <a:avLst/>
            </a:prstGeom>
            <a:noFill/>
            <a:ln w="0" cap="flat" cmpd="sng" algn="ctr">
              <a:solidFill>
                <a:sysClr val="windowText" lastClr="000000">
                  <a:alpha val="0"/>
                </a:sysClr>
              </a:solidFill>
              <a:prstDash val="solid"/>
            </a:ln>
            <a:effectLst/>
          </p:spPr>
          <p:txBody>
            <a:bodyPr rot="0" spcFirstLastPara="0" vert="vert270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b="1" dirty="0">
                  <a:effectLst/>
                  <a:latin typeface="Arial"/>
                  <a:ea typeface="Times New Roman"/>
                </a:rPr>
                <a:t>metode i tehnike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322370" y="26303"/>
              <a:ext cx="0" cy="736401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>
              <a:off x="4322370" y="758321"/>
              <a:ext cx="0" cy="599329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>
              <a:off x="4316365" y="1357650"/>
              <a:ext cx="952" cy="767984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headEnd type="triangle" w="sm" len="sm"/>
              <a:tailEnd type="triangle" w="sm" len="sm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3992214" y="35978"/>
              <a:ext cx="511670" cy="634708"/>
            </a:xfrm>
            <a:prstGeom prst="rect">
              <a:avLst/>
            </a:prstGeom>
            <a:noFill/>
            <a:ln w="0" cap="flat" cmpd="sng" algn="ctr">
              <a:solidFill>
                <a:sysClr val="windowText" lastClr="000000">
                  <a:alpha val="0"/>
                </a:sysClr>
              </a:solidFill>
              <a:prstDash val="solid"/>
            </a:ln>
            <a:effectLst/>
          </p:spPr>
          <p:txBody>
            <a:bodyPr rot="0" spcFirstLastPara="0" vert="vert270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MENADŽERSK</a:t>
              </a:r>
              <a:r>
                <a:rPr lang="sr-Latn-RS" sz="500" dirty="0">
                  <a:effectLst/>
                  <a:latin typeface="Arial"/>
                  <a:ea typeface="Calibri"/>
                  <a:cs typeface="Times New Roman"/>
                </a:rPr>
                <a:t>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92214" y="733341"/>
              <a:ext cx="543912" cy="634708"/>
            </a:xfrm>
            <a:prstGeom prst="rect">
              <a:avLst/>
            </a:prstGeom>
            <a:noFill/>
            <a:ln w="0" cap="flat" cmpd="sng" algn="ctr">
              <a:solidFill>
                <a:sysClr val="windowText" lastClr="000000">
                  <a:alpha val="0"/>
                </a:sysClr>
              </a:solidFill>
              <a:prstDash val="solid"/>
            </a:ln>
            <a:effectLst/>
          </p:spPr>
          <p:txBody>
            <a:bodyPr rot="0" spcFirstLastPara="0" vert="vert270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INŽENJERSKE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92214" y="1403114"/>
              <a:ext cx="556633" cy="634708"/>
            </a:xfrm>
            <a:prstGeom prst="rect">
              <a:avLst/>
            </a:prstGeom>
            <a:noFill/>
            <a:ln w="0" cap="flat" cmpd="sng" algn="ctr">
              <a:solidFill>
                <a:sysClr val="windowText" lastClr="000000">
                  <a:alpha val="0"/>
                </a:sysClr>
              </a:solidFill>
              <a:prstDash val="solid"/>
            </a:ln>
            <a:effectLst/>
          </p:spPr>
          <p:txBody>
            <a:bodyPr rot="0" spcFirstLastPara="0" vert="vert270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STATISTIČKE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35460" y="2121544"/>
              <a:ext cx="0" cy="622435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1649291" y="2121544"/>
              <a:ext cx="0" cy="447101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2262694" y="2121544"/>
              <a:ext cx="0" cy="622435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2928461" y="2121544"/>
              <a:ext cx="0" cy="447101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3537813" y="2121544"/>
              <a:ext cx="0" cy="622435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4164219" y="2121544"/>
              <a:ext cx="0" cy="622435"/>
            </a:xfrm>
            <a:prstGeom prst="line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2" name="Left-Right Arrow 41"/>
            <p:cNvSpPr/>
            <p:nvPr/>
          </p:nvSpPr>
          <p:spPr>
            <a:xfrm>
              <a:off x="395529" y="2375777"/>
              <a:ext cx="3745433" cy="319985"/>
            </a:xfrm>
            <a:prstGeom prst="leftRightArrow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600" b="1" dirty="0">
                  <a:effectLst/>
                  <a:latin typeface="Arial"/>
                  <a:ea typeface="Times New Roman"/>
                </a:rPr>
                <a:t>analiza i unapređenje kvaliteta procesa rada, proizvoda i usluga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5443" y="2141079"/>
              <a:ext cx="639917" cy="316498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MENADŽMENT, MARKETING, EKON. POSLOVI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35283" y="2141979"/>
              <a:ext cx="613836" cy="31618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RAZVOJ, KOMERCIJALNI POSLOVI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48420" y="2133210"/>
              <a:ext cx="612928" cy="290783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PRIPREMA PROCESA     RADA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70191" y="2170282"/>
              <a:ext cx="657942" cy="31618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PROIZVODNJA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27471" y="2170805"/>
              <a:ext cx="609937" cy="31618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UPRAVLJANJE PROIZVODNJOM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37011" y="2141979"/>
              <a:ext cx="626727" cy="31618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UGRADNJA, EKSPLOATACIJA, SERVISIRANJE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35060" y="2624730"/>
              <a:ext cx="1227186" cy="154314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RAZVOJ I PROJEKTOVANJE USLUGA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61945" y="2615381"/>
              <a:ext cx="1275661" cy="14613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PROCES VRŠENJA USLUGA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289731" y="2779046"/>
              <a:ext cx="204267" cy="1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3450370" y="2695761"/>
              <a:ext cx="639431" cy="21568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 cap="flat" cmpd="sng" algn="ctr">
              <a:noFill/>
              <a:prstDash val="solid"/>
            </a:ln>
            <a:effectLst/>
          </p:spPr>
          <p:txBody>
            <a:bodyPr rot="0" spcFirstLastPara="0" vert="horz" wrap="square" lIns="84149" tIns="42075" rIns="84149" bIns="420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područje rada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" y="846386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B0F0"/>
                </a:solidFill>
              </a:rPr>
              <a:t>Kao preporuka za </a:t>
            </a:r>
            <a:r>
              <a:rPr lang="sr-Latn-CS" sz="2000" b="1" dirty="0" smtClean="0">
                <a:solidFill>
                  <a:srgbClr val="C00000"/>
                </a:solidFill>
              </a:rPr>
              <a:t>izbor adekvatne metode za analizu uticaja grešake </a:t>
            </a:r>
            <a:r>
              <a:rPr lang="sr-Latn-CS" sz="2000" b="1" dirty="0" smtClean="0">
                <a:solidFill>
                  <a:srgbClr val="00B0F0"/>
                </a:solidFill>
              </a:rPr>
              <a:t>na kvalitet je u </a:t>
            </a:r>
            <a:r>
              <a:rPr lang="sr-Latn-CS" sz="2000" b="1" dirty="0">
                <a:solidFill>
                  <a:srgbClr val="00B0F0"/>
                </a:solidFill>
              </a:rPr>
              <a:t>funkciji područja </a:t>
            </a:r>
            <a:r>
              <a:rPr lang="sr-Latn-CS" sz="2000" b="1" dirty="0" smtClean="0">
                <a:solidFill>
                  <a:srgbClr val="00B0F0"/>
                </a:solidFill>
              </a:rPr>
              <a:t>rada, što je prikazano na ovom slajdu: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32" y="-914400"/>
            <a:ext cx="10287786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85217"/>
              </p:ext>
            </p:extLst>
          </p:nvPr>
        </p:nvGraphicFramePr>
        <p:xfrm>
          <a:off x="1143000" y="3810000"/>
          <a:ext cx="472440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40"/>
                <a:gridCol w="547503"/>
                <a:gridCol w="519357"/>
                <a:gridCol w="655158"/>
                <a:gridCol w="605134"/>
                <a:gridCol w="605134"/>
                <a:gridCol w="654228"/>
                <a:gridCol w="756946"/>
              </a:tblGrid>
              <a:tr h="152400">
                <a:tc rowSpan="3" gridSpan="3">
                  <a:txBody>
                    <a:bodyPr/>
                    <a:lstStyle/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sr-Latn-CS" sz="1000" dirty="0" smtClean="0">
                          <a:solidFill>
                            <a:srgbClr val="FF0000"/>
                          </a:solidFill>
                          <a:effectLst/>
                        </a:rPr>
                        <a:t>@@@@@@@@@@@@@</a:t>
                      </a:r>
                      <a:r>
                        <a:rPr lang="sr-Latn-CS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sr-Latn-CS" sz="1000" dirty="0" smtClean="0">
                          <a:solidFill>
                            <a:srgbClr val="FF0000"/>
                          </a:solidFill>
                          <a:effectLst/>
                        </a:rPr>
                        <a:t>@@@@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dirty="0">
                          <a:solidFill>
                            <a:srgbClr val="FF0000"/>
                          </a:solidFill>
                          <a:effectLst/>
                        </a:rPr>
                        <a:t>VJEROVATNOĆA POJAVE RIZIKA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600" b="1">
                          <a:effectLst/>
                        </a:rPr>
                        <a:t>Zanemarljiva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600" b="1">
                          <a:effectLst/>
                        </a:rPr>
                        <a:t>Nije vjerovatna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600" b="1">
                          <a:effectLst/>
                        </a:rPr>
                        <a:t>Vjerovatna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600" b="1" dirty="0">
                          <a:solidFill>
                            <a:srgbClr val="C00000"/>
                          </a:solidFill>
                          <a:effectLst/>
                        </a:rPr>
                        <a:t>Vrlo vjerovatna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600" b="1" dirty="0">
                          <a:solidFill>
                            <a:srgbClr val="FF0000"/>
                          </a:solidFill>
                          <a:effectLst/>
                        </a:rPr>
                        <a:t>Najvjerovatnij</a:t>
                      </a:r>
                      <a:r>
                        <a:rPr lang="sr-Latn-CS" sz="600" b="1" dirty="0">
                          <a:effectLst/>
                        </a:rPr>
                        <a:t>a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dirty="0" smtClean="0">
                          <a:solidFill>
                            <a:srgbClr val="0070C0"/>
                          </a:solidFill>
                          <a:effectLst/>
                        </a:rPr>
                        <a:t>UTICAJ</a:t>
                      </a: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Vrlo mali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Mali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Srednji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effectLst/>
                        </a:rPr>
                        <a:t>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solidFill>
                            <a:srgbClr val="C00000"/>
                          </a:solidFill>
                          <a:effectLst/>
                        </a:rPr>
                        <a:t>Veliki</a:t>
                      </a:r>
                      <a:endParaRPr lang="en-US" sz="10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0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1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Vrlo veliki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74890" y="35580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887359"/>
              </p:ext>
            </p:extLst>
          </p:nvPr>
        </p:nvGraphicFramePr>
        <p:xfrm>
          <a:off x="1524000" y="5791201"/>
          <a:ext cx="4343400" cy="881307"/>
        </p:xfrm>
        <a:graphic>
          <a:graphicData uri="http://schemas.openxmlformats.org/drawingml/2006/table">
            <a:tbl>
              <a:tblPr firstRow="1" firstCol="1" bandRow="1"/>
              <a:tblGrid>
                <a:gridCol w="1440180"/>
                <a:gridCol w="1440180"/>
                <a:gridCol w="1463040"/>
              </a:tblGrid>
              <a:tr h="2285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R=Vj * Ut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PRIORITET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Presudan do neprihvatljiv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 ÷ 25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Vrlo visok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Značajan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÷ 12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Potrebna rana pozornost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Podnošljiv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÷ 8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Normalna pozornost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Neznatan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÷ 4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8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Imati pod kontrolom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48045" y="3434953"/>
            <a:ext cx="716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573" y="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u="sng" dirty="0" smtClean="0">
                <a:solidFill>
                  <a:srgbClr val="00B0F0"/>
                </a:solidFill>
              </a:rPr>
              <a:t>VI - Kvantifikovanje rizika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129" y="2434456"/>
            <a:ext cx="425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C00000"/>
                </a:solidFill>
              </a:rPr>
              <a:t>1. </a:t>
            </a:r>
            <a:r>
              <a:rPr lang="sr-Latn-CS" sz="2000" b="1" u="sng" dirty="0" smtClean="0">
                <a:solidFill>
                  <a:srgbClr val="C00000"/>
                </a:solidFill>
              </a:rPr>
              <a:t>Matrična metoda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504" y="2834566"/>
            <a:ext cx="866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>
                <a:solidFill>
                  <a:srgbClr val="0070C0"/>
                </a:solidFill>
              </a:rPr>
              <a:t>U tabeli je dat prikaz matrice (5x5). Vjerovatnoća pojave rizika i uticaja, izkazuje se numerički/tekstualo. </a:t>
            </a:r>
            <a:r>
              <a:rPr lang="sr-Latn-CS" b="1" dirty="0" smtClean="0">
                <a:solidFill>
                  <a:srgbClr val="0070C0"/>
                </a:solidFill>
              </a:rPr>
              <a:t>Koriste se ocjene numeričke (od 1 do 5) i tekstualne (vrlo mali, mali, srednji, veliki i vrlo veliki rizik).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731" y="5105400"/>
            <a:ext cx="854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b="1" dirty="0" smtClean="0">
                <a:solidFill>
                  <a:srgbClr val="0070C0"/>
                </a:solidFill>
              </a:rPr>
              <a:t>Matrična kvantifikacija nivoa rizika (neznatan, podnošljiv, značajan, neprihvatljiv) je prikazana u ovoj tabeli.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1904" y="1690148"/>
            <a:ext cx="840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0070C0"/>
                </a:solidFill>
              </a:rPr>
              <a:t>U radu su obrađene najčešće preporučene metode (matrična metoda, FMEA metoda i Išikava metoda).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3400"/>
            <a:ext cx="8289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7030A0"/>
                </a:solidFill>
              </a:rPr>
              <a:t>Kvantifikovanje nivoa rizika, vrši ekspertski multidisciplinarni tim, specijalistički obučen za primjenu neke od preporučenih metoda i tehnika.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2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125" y="10859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C00000"/>
                </a:solidFill>
              </a:rPr>
              <a:t>2. </a:t>
            </a:r>
            <a:r>
              <a:rPr lang="sr-Latn-CS" sz="2000" b="1" u="sng" dirty="0" smtClean="0">
                <a:solidFill>
                  <a:srgbClr val="C00000"/>
                </a:solidFill>
              </a:rPr>
              <a:t>FMEA metoda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C00000"/>
                </a:solidFill>
              </a:rPr>
              <a:t>FMEA metoda, analizira (uticaje i posledice) greške, vrednujući faktore:                            </a:t>
            </a:r>
          </a:p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                R1</a:t>
            </a:r>
            <a:r>
              <a:rPr lang="sr-Latn-CS" sz="2000" dirty="0" smtClean="0">
                <a:solidFill>
                  <a:srgbClr val="0070C0"/>
                </a:solidFill>
              </a:rPr>
              <a:t> </a:t>
            </a:r>
            <a:r>
              <a:rPr lang="sr-Latn-CS" sz="2000" b="1" dirty="0" smtClean="0">
                <a:solidFill>
                  <a:srgbClr val="0070C0"/>
                </a:solidFill>
              </a:rPr>
              <a:t>– faktor rizika pojave greške </a:t>
            </a:r>
            <a:r>
              <a:rPr lang="sr-Latn-CS" sz="2000" b="1" u="sng" dirty="0" smtClean="0">
                <a:solidFill>
                  <a:srgbClr val="0070C0"/>
                </a:solidFill>
              </a:rPr>
              <a:t>(tabela R1)</a:t>
            </a:r>
            <a:r>
              <a:rPr lang="sr-Latn-CS" sz="2000" u="sng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sr-Latn-CS" sz="2000" dirty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               </a:t>
            </a:r>
            <a:r>
              <a:rPr lang="sr-Latn-CS" sz="2000" b="1" dirty="0" smtClean="0">
                <a:solidFill>
                  <a:srgbClr val="0070C0"/>
                </a:solidFill>
              </a:rPr>
              <a:t>R2 – faktor rizika posledica greške </a:t>
            </a:r>
            <a:r>
              <a:rPr lang="sr-Latn-CS" sz="2000" b="1" u="sng" dirty="0" smtClean="0">
                <a:solidFill>
                  <a:srgbClr val="0070C0"/>
                </a:solidFill>
              </a:rPr>
              <a:t>(tabela R2),</a:t>
            </a:r>
            <a:endParaRPr lang="sr-Latn-CS" sz="2000" u="sng" dirty="0" smtClean="0">
              <a:solidFill>
                <a:srgbClr val="0070C0"/>
              </a:solidFill>
            </a:endParaRPr>
          </a:p>
          <a:p>
            <a:pPr algn="just"/>
            <a:r>
              <a:rPr lang="sr-Latn-CS" sz="2000" dirty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              </a:t>
            </a:r>
            <a:r>
              <a:rPr lang="sr-Latn-CS" sz="2000" b="1" dirty="0" smtClean="0">
                <a:solidFill>
                  <a:srgbClr val="0070C0"/>
                </a:solidFill>
              </a:rPr>
              <a:t> R3 – faktor rizika neotkrivanja greške </a:t>
            </a:r>
            <a:r>
              <a:rPr lang="sr-Latn-CS" sz="2000" b="1" u="sng" dirty="0" smtClean="0">
                <a:solidFill>
                  <a:srgbClr val="0070C0"/>
                </a:solidFill>
              </a:rPr>
              <a:t>(tabela R3)</a:t>
            </a:r>
            <a:r>
              <a:rPr lang="sr-Latn-CS" sz="2000" u="sng" dirty="0" smtClean="0">
                <a:solidFill>
                  <a:srgbClr val="0070C0"/>
                </a:solidFill>
              </a:rPr>
              <a:t>.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60" y="3505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C00000"/>
                </a:solidFill>
              </a:rPr>
              <a:t>Indeks ukupnog rizika izračunava se:  </a:t>
            </a:r>
            <a:r>
              <a:rPr lang="sr-Latn-CS" sz="2000" b="1" u="sng" dirty="0" smtClean="0">
                <a:solidFill>
                  <a:srgbClr val="C00000"/>
                </a:solidFill>
              </a:rPr>
              <a:t>(R = R1x R2 x R3).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239" y="426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Proračunata vrijednost </a:t>
            </a:r>
            <a:r>
              <a:rPr lang="sr-Latn-CS" sz="2000" b="1" u="sng" dirty="0" smtClean="0">
                <a:solidFill>
                  <a:srgbClr val="0070C0"/>
                </a:solidFill>
              </a:rPr>
              <a:t>ukupnog rizika R</a:t>
            </a:r>
            <a:r>
              <a:rPr lang="sr-Latn-CS" sz="2000" b="1" dirty="0" smtClean="0">
                <a:solidFill>
                  <a:srgbClr val="0070C0"/>
                </a:solidFill>
              </a:rPr>
              <a:t>, poredi se sa kritičnim tj. graničnim vrijednostima datim u </a:t>
            </a:r>
            <a:r>
              <a:rPr lang="sr-Latn-CS" sz="2000" b="1" u="sng" dirty="0" smtClean="0">
                <a:solidFill>
                  <a:srgbClr val="0070C0"/>
                </a:solidFill>
              </a:rPr>
              <a:t>tabeli R</a:t>
            </a:r>
            <a:r>
              <a:rPr lang="sr-Latn-C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7" y="0"/>
            <a:ext cx="9144000" cy="71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12662"/>
              </p:ext>
            </p:extLst>
          </p:nvPr>
        </p:nvGraphicFramePr>
        <p:xfrm>
          <a:off x="1066800" y="2057400"/>
          <a:ext cx="54864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932335"/>
                <a:gridCol w="1805735"/>
                <a:gridCol w="74833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Vjerovatnoća nastajanja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Učestanost</a:t>
                      </a:r>
                      <a:endParaRPr lang="en-US" sz="1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Procjena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Nije vjerovatno</a:t>
                      </a: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(da će greška nastati) 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Veoma mala (za učestanost broja grešaka) 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1/20000; 1/10000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2; 3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Umjerena</a:t>
                      </a:r>
                      <a:r>
                        <a:rPr lang="hr-H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(za učestanost broja grešaka)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1/2000; 1/1000; 1/200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4; 5; 6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Vjerovatna </a:t>
                      </a: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(za učestanost broja grešaka</a:t>
                      </a:r>
                      <a:r>
                        <a:rPr lang="hr-HR" sz="1000" b="1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1/100; 1/20</a:t>
                      </a:r>
                      <a:endParaRPr lang="en-US" sz="1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7; 8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Visoka (skoro je sigurno da će greške nastati u većem obimu)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1/10; 1/2</a:t>
                      </a:r>
                      <a:endParaRPr lang="en-US" sz="1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9; 10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39752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u="sng" dirty="0" smtClean="0">
                <a:solidFill>
                  <a:srgbClr val="0070C0"/>
                </a:solidFill>
              </a:rPr>
              <a:t>Tabela za faktor </a:t>
            </a:r>
            <a:r>
              <a:rPr lang="en-US" b="1" u="sng" dirty="0" smtClean="0">
                <a:solidFill>
                  <a:srgbClr val="0070C0"/>
                </a:solidFill>
              </a:rPr>
              <a:t>R</a:t>
            </a:r>
            <a:r>
              <a:rPr lang="sr-Latn-CS" b="1" u="sng" dirty="0" smtClean="0">
                <a:solidFill>
                  <a:srgbClr val="0070C0"/>
                </a:solidFill>
              </a:rPr>
              <a:t>2</a:t>
            </a:r>
            <a:endParaRPr lang="en-US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633"/>
              </p:ext>
            </p:extLst>
          </p:nvPr>
        </p:nvGraphicFramePr>
        <p:xfrm>
          <a:off x="1143000" y="3918466"/>
          <a:ext cx="4680585" cy="1734820"/>
        </p:xfrm>
        <a:graphic>
          <a:graphicData uri="http://schemas.openxmlformats.org/drawingml/2006/table">
            <a:tbl>
              <a:tblPr firstRow="1" firstCol="1" bandRow="1"/>
              <a:tblGrid>
                <a:gridCol w="3600450"/>
                <a:gridCol w="10801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Značaj (posledica greške)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Procjena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Greška nema  posledicu po sistem (greška vjerovatno neće biti primijećena)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Greška je beznačajna (za poremećaj sistema)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2 - 3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Greška je srednje težine (izaziva nezadovoljstvo, korisnik će primijetiti poremećaj i time će biti opterećen)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4 - 6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Teška greška (izaziva poremećaj sistema i nezadovoljava korisnika, nijesu pogođeni sigurnosni aspekti ili zakonska prekoračenja)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7 - 8</a:t>
                      </a:r>
                      <a:endParaRPr lang="en-US" sz="1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Izuzetno teška greška (vodi ka tome da se remeti sigurnost sistema i/ili poštovanje zakonskih propisa)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9 - 10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685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0070C0"/>
                </a:solidFill>
              </a:rPr>
              <a:t>FMEA metoda (tabele za faktore (R1</a:t>
            </a:r>
            <a:r>
              <a:rPr lang="sr-Latn-CS" sz="2000" b="1" u="sng" dirty="0" smtClean="0">
                <a:solidFill>
                  <a:srgbClr val="0070C0"/>
                </a:solidFill>
                <a:latin typeface="Myriad Pro"/>
              </a:rPr>
              <a:t>; R</a:t>
            </a:r>
            <a:r>
              <a:rPr lang="sr-Latn-CS" sz="2000" b="1" u="sng" dirty="0" smtClean="0">
                <a:solidFill>
                  <a:srgbClr val="0070C0"/>
                </a:solidFill>
                <a:latin typeface="Myriad Pro"/>
                <a:sym typeface="MS Reference Specialty"/>
              </a:rPr>
              <a:t>2; R3; R)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359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u="sng" dirty="0" smtClean="0">
                <a:solidFill>
                  <a:srgbClr val="0070C0"/>
                </a:solidFill>
              </a:rPr>
              <a:t>Tabela za faktor R1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5" y="-10476"/>
            <a:ext cx="9144000" cy="74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32026" y="2961062"/>
            <a:ext cx="46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85394"/>
              </p:ext>
            </p:extLst>
          </p:nvPr>
        </p:nvGraphicFramePr>
        <p:xfrm>
          <a:off x="1269645" y="1284662"/>
          <a:ext cx="4680585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3600450"/>
                <a:gridCol w="10801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Vjerovatnoća otkrivanja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Procjena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Visoka (veća od 99,99%) – (funkcionalna greška, koja će skoro sigurno biti primijećena u sledećim radnim fazama)</a:t>
                      </a:r>
                      <a:endParaRPr lang="en-US" sz="10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Srednja (veća od 99,7%) – (očigledna greška, koja se 100% automatski ispituje i vjerovatno neće doći do korisnika)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2 - 5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Neznatna (veća od 98%) – (lako primjetljiva greška, koja se 100% kontroliše ispitivanjem funkcije)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6 - 8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Veoma mala (najmanje od 90%) – (karakteristika greške se može lako uočiti i ako se 100% vizuelno i manuelno ispituje)</a:t>
                      </a:r>
                      <a:endParaRPr lang="en-US" sz="1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Nevjerovatna/skrivena greška (koja se ne uočava u izradi ili montaži, jer se karakteristika ne ispituje niti može ispitati)</a:t>
                      </a:r>
                      <a:endParaRPr lang="en-US" sz="10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0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 b="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39199" y="4191000"/>
            <a:ext cx="1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33993"/>
              </p:ext>
            </p:extLst>
          </p:nvPr>
        </p:nvGraphicFramePr>
        <p:xfrm>
          <a:off x="1339648" y="3766066"/>
          <a:ext cx="3500311" cy="854054"/>
        </p:xfrm>
        <a:graphic>
          <a:graphicData uri="http://schemas.openxmlformats.org/drawingml/2006/table">
            <a:tbl>
              <a:tblPr firstRow="1" firstCol="1" bandRow="1"/>
              <a:tblGrid>
                <a:gridCol w="2160270"/>
                <a:gridCol w="1340041"/>
              </a:tblGrid>
              <a:tr h="162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Prioritetna vrijednost rizika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Procjena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Nizak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 50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Srednji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50 - 100</a:t>
                      </a:r>
                      <a:endParaRPr lang="en-US" sz="1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Visok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100 - 200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Kritičan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8675" algn="l"/>
                          <a:tab pos="1011555" algn="ctr"/>
                        </a:tabLst>
                      </a:pPr>
                      <a:r>
                        <a:rPr lang="hr-HR" sz="1000" b="1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0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hr-HR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11413" y="3448378"/>
            <a:ext cx="678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  <a:tab pos="1011238" algn="ctr"/>
              </a:tabLst>
            </a:pPr>
            <a:r>
              <a:rPr kumimoji="0" lang="hr-H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  <a:tab pos="1011238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370" y="663862"/>
            <a:ext cx="312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u="sng" dirty="0" smtClean="0">
                <a:solidFill>
                  <a:srgbClr val="0070C0"/>
                </a:solidFill>
              </a:rPr>
              <a:t>Tabela za faktor R3</a:t>
            </a:r>
            <a:endParaRPr lang="en-US" b="1" u="sng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84426" y="3113462"/>
            <a:ext cx="130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004" y="323619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u="sng" dirty="0" smtClean="0">
                <a:solidFill>
                  <a:srgbClr val="0070C0"/>
                </a:solidFill>
              </a:rPr>
              <a:t>Tabela za faktor R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371" y="4876800"/>
            <a:ext cx="712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C00000"/>
                </a:solidFill>
              </a:rPr>
              <a:t>Ako je vrijednost ukupnog rizika R: </a:t>
            </a:r>
            <a:endParaRPr lang="sr-Latn-C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sr-Latn-CS" sz="2000" dirty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</a:rPr>
              <a:t>       </a:t>
            </a:r>
            <a:r>
              <a:rPr lang="sr-Latn-CS" sz="2000" b="1" u="sng" dirty="0" smtClean="0">
                <a:solidFill>
                  <a:srgbClr val="00B050"/>
                </a:solidFill>
              </a:rPr>
              <a:t>(R </a:t>
            </a:r>
            <a:r>
              <a:rPr lang="sr-Latn-CS" sz="2000" b="1" u="sng" dirty="0" smtClean="0">
                <a:solidFill>
                  <a:srgbClr val="00B050"/>
                </a:solidFill>
                <a:latin typeface="MetaLF Normal"/>
              </a:rPr>
              <a:t>‹ =</a:t>
            </a:r>
            <a:r>
              <a:rPr lang="en-US" sz="2000" b="1" u="sng" dirty="0" smtClean="0">
                <a:solidFill>
                  <a:srgbClr val="00B050"/>
                </a:solidFill>
                <a:latin typeface="MetaLF Normal"/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sr-Latn-CS" sz="20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- rizik je nizak</a:t>
            </a:r>
            <a:r>
              <a:rPr lang="sr-Latn-C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sr-Latn-C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sr-Latn-C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C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 &gt; 200) – rizik je kritičan</a:t>
            </a:r>
            <a:r>
              <a:rPr lang="sr-Latn-C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sr-Latn-C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sr-Latn-C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C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&gt; = 200) – obavezno uvesti korektivne mjere</a:t>
            </a:r>
            <a:r>
              <a:rPr lang="sr-Latn-C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en-US" sz="20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132" y="-732621"/>
            <a:ext cx="11258550" cy="8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8586" y="76200"/>
            <a:ext cx="359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solidFill>
                  <a:srgbClr val="0070C0"/>
                </a:solidFill>
              </a:rPr>
              <a:t> </a:t>
            </a:r>
            <a:r>
              <a:rPr lang="sr-Latn-CS" sz="2400" b="1" dirty="0" smtClean="0">
                <a:solidFill>
                  <a:srgbClr val="C00000"/>
                </a:solidFill>
              </a:rPr>
              <a:t>3. </a:t>
            </a:r>
            <a:r>
              <a:rPr lang="sr-Latn-CS" sz="2400" b="1" u="sng" dirty="0" smtClean="0">
                <a:solidFill>
                  <a:srgbClr val="C00000"/>
                </a:solidFill>
              </a:rPr>
              <a:t>Išikava metoda </a:t>
            </a:r>
          </a:p>
          <a:p>
            <a:endParaRPr lang="en-US" dirty="0"/>
          </a:p>
        </p:txBody>
      </p:sp>
      <p:grpSp>
        <p:nvGrpSpPr>
          <p:cNvPr id="4" name="Canvas 63"/>
          <p:cNvGrpSpPr/>
          <p:nvPr/>
        </p:nvGrpSpPr>
        <p:grpSpPr>
          <a:xfrm>
            <a:off x="997597" y="2233294"/>
            <a:ext cx="7032949" cy="4038600"/>
            <a:chOff x="-335" y="0"/>
            <a:chExt cx="5486735" cy="227647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486400" cy="2276475"/>
            </a:xfrm>
            <a:prstGeom prst="rect">
              <a:avLst/>
            </a:prstGeom>
            <a:noFill/>
          </p:spPr>
        </p:sp>
        <p:cxnSp>
          <p:nvCxnSpPr>
            <p:cNvPr id="6" name="Straight Arrow Connector 5"/>
            <p:cNvCxnSpPr/>
            <p:nvPr/>
          </p:nvCxnSpPr>
          <p:spPr>
            <a:xfrm>
              <a:off x="1138237" y="1143000"/>
              <a:ext cx="340042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4538662" y="890587"/>
              <a:ext cx="909638" cy="5143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1200" b="1" dirty="0" smtClean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Emisija gasova 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933357" y="205106"/>
              <a:ext cx="471580" cy="937894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3129280" y="205106"/>
              <a:ext cx="471170" cy="937894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>
            <a:xfrm flipV="1">
              <a:off x="1704806" y="1143002"/>
              <a:ext cx="452606" cy="882035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>
            <a:xfrm flipV="1">
              <a:off x="3600450" y="1143002"/>
              <a:ext cx="427650" cy="857248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576331" y="0"/>
              <a:ext cx="866705" cy="205106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1200" b="1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Postupci rada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7792" y="0"/>
              <a:ext cx="990600" cy="204788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1200" b="1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Sredstva za rad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92051" y="2004589"/>
              <a:ext cx="782230" cy="213338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1200" b="1" dirty="0" smtClean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Materijali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67445" y="2025037"/>
              <a:ext cx="866140" cy="208575"/>
            </a:xfrm>
            <a:prstGeom prst="rect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1200" b="1" dirty="0">
                  <a:solidFill>
                    <a:srgbClr val="FF0000"/>
                  </a:solidFill>
                  <a:effectLst/>
                  <a:latin typeface="Arial"/>
                  <a:ea typeface="Calibri"/>
                  <a:cs typeface="Times New Roman"/>
                </a:rPr>
                <a:t>Učesnici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18073" y="1306333"/>
              <a:ext cx="706871" cy="357188"/>
            </a:xfrm>
            <a:prstGeom prst="ellipse">
              <a:avLst/>
            </a:prstGeom>
            <a:solidFill>
              <a:sysClr val="window" lastClr="FFFFFF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1200" b="1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Loše održavanje</a:t>
              </a:r>
              <a:endParaRPr lang="en-US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5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67445" y="1500187"/>
              <a:ext cx="82328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1485900" y="1500187"/>
              <a:ext cx="128587" cy="20955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1304925" y="1266825"/>
              <a:ext cx="100012" cy="233362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890587" y="890587"/>
              <a:ext cx="414338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933357" y="633413"/>
              <a:ext cx="92972" cy="257174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>
              <a:off x="576331" y="747712"/>
              <a:ext cx="390356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>
            <a:xfrm flipH="1">
              <a:off x="1333500" y="981075"/>
              <a:ext cx="514350" cy="1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>
              <a:off x="1443036" y="428625"/>
              <a:ext cx="100014" cy="547687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 flipH="1">
              <a:off x="1485900" y="600075"/>
              <a:ext cx="28575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 flipH="1">
              <a:off x="1485901" y="781052"/>
              <a:ext cx="285749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 flipH="1">
              <a:off x="3515042" y="985838"/>
              <a:ext cx="442913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>
            <a:xfrm>
              <a:off x="3600450" y="561976"/>
              <a:ext cx="105092" cy="433387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 flipH="1">
              <a:off x="3600450" y="676276"/>
              <a:ext cx="29938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>
              <a:off x="3034030" y="671513"/>
              <a:ext cx="338137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>
            <a:xfrm>
              <a:off x="2991797" y="419101"/>
              <a:ext cx="137483" cy="257175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>
            <a:xfrm flipV="1">
              <a:off x="3182832" y="676276"/>
              <a:ext cx="79798" cy="233362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>
            <a:xfrm>
              <a:off x="2985447" y="819151"/>
              <a:ext cx="23432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>
              <a:off x="3700462" y="1771650"/>
              <a:ext cx="584334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>
            <a:xfrm flipH="1">
              <a:off x="4042498" y="1447800"/>
              <a:ext cx="167552" cy="32385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 flipH="1">
              <a:off x="4157662" y="1566862"/>
              <a:ext cx="27060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>
              <a:off x="3600450" y="1328737"/>
              <a:ext cx="347662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 flipV="1">
              <a:off x="3533775" y="1328737"/>
              <a:ext cx="166687" cy="290513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>
            <a:xfrm>
              <a:off x="3257550" y="1447800"/>
              <a:ext cx="385762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 flipH="1">
              <a:off x="1824037" y="1809750"/>
              <a:ext cx="495300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>
            <a:xfrm flipH="1">
              <a:off x="2116657" y="1594154"/>
              <a:ext cx="147844" cy="19050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3948112" y="1771650"/>
              <a:ext cx="147638" cy="253387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>
            <a:xfrm flipH="1">
              <a:off x="4062412" y="1966912"/>
              <a:ext cx="300038" cy="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4271962" y="1966912"/>
              <a:ext cx="52388" cy="152400"/>
            </a:xfrm>
            <a:prstGeom prst="straightConnector1">
              <a:avLst/>
            </a:prstGeom>
            <a:noFill/>
            <a:ln w="0" cap="flat" cmpd="sng" algn="ctr">
              <a:solidFill>
                <a:sysClr val="windowText" lastClr="000000"/>
              </a:solidFill>
              <a:prstDash val="solid"/>
              <a:tailEnd type="triangle" w="sm" len="med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99131" y="633413"/>
              <a:ext cx="495431" cy="2762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400" b="1" dirty="0">
                  <a:effectLst/>
                  <a:latin typeface="Arial"/>
                  <a:ea typeface="Times New Roman"/>
                </a:rPr>
                <a:t>Uvijek prekasno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0541" y="522367"/>
              <a:ext cx="607670" cy="111046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800" b="1" dirty="0">
                  <a:effectLst/>
                  <a:latin typeface="Arial"/>
                  <a:ea typeface="Calibri"/>
                  <a:cs typeface="Times New Roman"/>
                </a:rPr>
                <a:t>Nestrpljenjeje</a:t>
              </a:r>
              <a:endParaRPr lang="en-US" sz="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335" y="425808"/>
              <a:ext cx="1010018" cy="491409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Prebrza</a:t>
              </a:r>
              <a:r>
                <a:rPr lang="sr-Latn-RS" sz="600" b="1" dirty="0">
                  <a:effectLst/>
                  <a:latin typeface="Arial"/>
                  <a:ea typeface="Calibri"/>
                  <a:cs typeface="Times New Roman"/>
                </a:rPr>
                <a:t> vožnja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6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76877" y="205106"/>
              <a:ext cx="49530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>
                  <a:effectLst/>
                  <a:latin typeface="Arial"/>
                  <a:ea typeface="Calibri"/>
                  <a:cs typeface="Times New Roman"/>
                </a:rPr>
                <a:t>Ne čuje motor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95279" y="510225"/>
              <a:ext cx="49530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>
                  <a:effectLst/>
                  <a:latin typeface="Arial"/>
                  <a:ea typeface="Calibri"/>
                  <a:cs typeface="Times New Roman"/>
                </a:rPr>
                <a:t>Loš sluh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1650" y="642939"/>
              <a:ext cx="49530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dirty="0">
                  <a:effectLst/>
                  <a:latin typeface="Arial"/>
                  <a:ea typeface="Calibri"/>
                  <a:cs typeface="Times New Roman"/>
                </a:rPr>
                <a:t>Preglasan radio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71649" y="866775"/>
              <a:ext cx="79057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Neprilagođena brzina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94587" y="200663"/>
              <a:ext cx="668043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Nije provjeren pritisak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62225" y="538164"/>
              <a:ext cx="551492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Ispumpane gume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09836" y="740776"/>
              <a:ext cx="58643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800" b="1" dirty="0">
                  <a:effectLst/>
                  <a:latin typeface="Arial"/>
                  <a:ea typeface="Calibri"/>
                  <a:cs typeface="Times New Roman"/>
                </a:rPr>
                <a:t>Loš kvalitet</a:t>
              </a:r>
              <a:endParaRPr lang="en-US" sz="8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29254" y="871537"/>
              <a:ext cx="561657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Neispravan ventil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19767" y="285751"/>
              <a:ext cx="738188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>
                  <a:effectLst/>
                  <a:latin typeface="Arial"/>
                  <a:ea typeface="Calibri"/>
                  <a:cs typeface="Times New Roman"/>
                </a:rPr>
                <a:t>Neodgovarajuća smješa goriva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09343" y="561976"/>
              <a:ext cx="58610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600" b="1" dirty="0">
                  <a:effectLst/>
                  <a:latin typeface="Arial"/>
                  <a:ea typeface="Calibri"/>
                  <a:cs typeface="Times New Roman"/>
                </a:rPr>
                <a:t>Nekompetetan automehaničar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76018" y="857252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Podešenost karburacije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08211" y="1223962"/>
              <a:ext cx="668020" cy="180003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800" b="1" dirty="0">
                  <a:effectLst/>
                  <a:latin typeface="Arial"/>
                  <a:ea typeface="Calibri"/>
                  <a:cs typeface="Times New Roman"/>
                </a:rPr>
                <a:t>Neopreznost</a:t>
              </a:r>
              <a:endParaRPr lang="en-US" sz="8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78162" y="1681162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>
                  <a:effectLst/>
                  <a:latin typeface="Arial"/>
                  <a:ea typeface="Calibri"/>
                  <a:cs typeface="Times New Roman"/>
                </a:rPr>
                <a:t>Nedostatak novca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19300" y="1500186"/>
              <a:ext cx="690800" cy="9811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Loša</a:t>
              </a: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 </a:t>
              </a: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obuka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208838" y="1713525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Loše vozne navike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85447" y="1223962"/>
              <a:ext cx="73469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Pogrešno gorivo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41323" y="1582988"/>
              <a:ext cx="668020" cy="406762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800" b="1" dirty="0">
                  <a:effectLst/>
                  <a:latin typeface="Arial"/>
                  <a:ea typeface="Calibri"/>
                  <a:cs typeface="Times New Roman"/>
                </a:rPr>
                <a:t>Ne zna propisano gorivo</a:t>
              </a:r>
              <a:endParaRPr lang="en-US" sz="8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28405" y="1231538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Ulje nije promijenjeno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83414" y="1632565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>
                  <a:effectLst/>
                  <a:latin typeface="Arial"/>
                  <a:ea typeface="Calibri"/>
                  <a:cs typeface="Times New Roman"/>
                </a:rPr>
                <a:t>Nedovoljno podmazivanje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10050" y="2000250"/>
              <a:ext cx="668020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 dirty="0">
                  <a:effectLst/>
                  <a:latin typeface="Arial"/>
                  <a:ea typeface="Calibri"/>
                  <a:cs typeface="Times New Roman"/>
                </a:rPr>
                <a:t>Nema uputstvo za upotrebu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09343" y="1989750"/>
              <a:ext cx="58610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500" b="1">
                  <a:effectLst/>
                  <a:latin typeface="Arial"/>
                  <a:ea typeface="Calibri"/>
                  <a:cs typeface="Times New Roman"/>
                </a:rPr>
                <a:t>Pogrešno ulje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24997" y="1346815"/>
              <a:ext cx="58610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400" b="1" dirty="0">
                  <a:effectLst/>
                  <a:latin typeface="Arial"/>
                  <a:ea typeface="Calibri"/>
                  <a:cs typeface="Times New Roman"/>
                </a:rPr>
                <a:t>Nema uputstvo za </a:t>
              </a:r>
              <a:r>
                <a:rPr lang="sr-Latn-RS" sz="700" b="1" dirty="0">
                  <a:effectLst/>
                  <a:latin typeface="Arial"/>
                  <a:ea typeface="Calibri"/>
                  <a:cs typeface="Times New Roman"/>
                </a:rPr>
                <a:t>upotrebu</a:t>
              </a:r>
              <a:endParaRPr lang="en-US" sz="7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95448" y="1457325"/>
              <a:ext cx="586105" cy="27622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600" b="1" dirty="0">
                  <a:effectLst/>
                  <a:latin typeface="Arial"/>
                  <a:ea typeface="Calibri"/>
                  <a:cs typeface="Times New Roman"/>
                </a:rPr>
                <a:t>Nedostatak novca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324350" y="1786369"/>
              <a:ext cx="586105" cy="348942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sr-Latn-RS" sz="600" b="1" dirty="0">
                  <a:effectLst/>
                  <a:latin typeface="Arial"/>
                  <a:ea typeface="Calibri"/>
                  <a:cs typeface="Times New Roman"/>
                </a:rPr>
                <a:t>Ne zna koje treba</a:t>
              </a:r>
              <a:endParaRPr lang="en-US" sz="600" b="1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b="1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96221" y="3307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15399" y="990600"/>
            <a:ext cx="8932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0070C0"/>
                </a:solidFill>
              </a:rPr>
              <a:t>Primjer primjene </a:t>
            </a:r>
            <a:r>
              <a:rPr lang="sr-Latn-CS" sz="2000" b="1" dirty="0" smtClean="0">
                <a:solidFill>
                  <a:srgbClr val="0070C0"/>
                </a:solidFill>
              </a:rPr>
              <a:t>„Išikava dijagrama“ </a:t>
            </a:r>
            <a:r>
              <a:rPr lang="sr-Latn-CS" sz="2000" dirty="0" smtClean="0">
                <a:solidFill>
                  <a:srgbClr val="0070C0"/>
                </a:solidFill>
              </a:rPr>
              <a:t>za</a:t>
            </a:r>
            <a:r>
              <a:rPr lang="sr-Latn-CS" sz="2000" b="1" dirty="0" smtClean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analizu emisije gasova </a:t>
            </a:r>
            <a:r>
              <a:rPr lang="sr-Latn-CS" sz="2000" dirty="0" smtClean="0">
                <a:solidFill>
                  <a:srgbClr val="C00000"/>
                </a:solidFill>
              </a:rPr>
              <a:t>sa (4) osnovna uzroka </a:t>
            </a:r>
            <a:r>
              <a:rPr lang="sr-Latn-CS" sz="2000" dirty="0" smtClean="0">
                <a:solidFill>
                  <a:srgbClr val="0070C0"/>
                </a:solidFill>
              </a:rPr>
              <a:t>(</a:t>
            </a:r>
            <a:r>
              <a:rPr lang="sr-Latn-CS" sz="2000" dirty="0">
                <a:solidFill>
                  <a:srgbClr val="0070C0"/>
                </a:solidFill>
              </a:rPr>
              <a:t>učesnici</a:t>
            </a:r>
            <a:r>
              <a:rPr lang="sr-Latn-CS" sz="2000" dirty="0" smtClean="0">
                <a:solidFill>
                  <a:srgbClr val="0070C0"/>
                </a:solidFill>
              </a:rPr>
              <a:t>, sredstva za rad, postupci rada i materijali) dat je sa analizom ostalih uzroka po pripadajućim osnovnim granama, na ovom slajdu.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381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C00000"/>
                </a:solidFill>
              </a:rPr>
              <a:t> Sadržaj rada ću prezentirati sa komentarom bitnih teza, datih na slajdovima: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219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 smtClean="0">
                <a:solidFill>
                  <a:srgbClr val="00B0F0"/>
                </a:solidFill>
              </a:rPr>
              <a:t>	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u="sng" dirty="0">
                <a:solidFill>
                  <a:srgbClr val="C00000"/>
                </a:solidFill>
              </a:rPr>
              <a:t>Sadr</a:t>
            </a:r>
            <a:r>
              <a:rPr lang="sr-Latn-CS" sz="2000" b="1" u="sng" dirty="0">
                <a:solidFill>
                  <a:srgbClr val="C00000"/>
                </a:solidFill>
              </a:rPr>
              <a:t>ž</a:t>
            </a:r>
            <a:r>
              <a:rPr lang="en-US" sz="2000" b="1" u="sng" dirty="0" err="1">
                <a:solidFill>
                  <a:srgbClr val="C00000"/>
                </a:solidFill>
              </a:rPr>
              <a:t>aj</a:t>
            </a: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rada</a:t>
            </a:r>
            <a:endParaRPr lang="sr-Latn-CS" sz="2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38477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I - </a:t>
            </a:r>
            <a:r>
              <a:rPr lang="en-US" sz="2000" b="1" dirty="0">
                <a:solidFill>
                  <a:srgbClr val="00B0F0"/>
                </a:solidFill>
                <a:latin typeface="MS Reference Sans Serif"/>
              </a:rPr>
              <a:t>O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snovni pojmovi vezani za rizik;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57" y="236180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II - Aspekti rizika poslovnog sistema;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57" y="2873829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III - Model </a:t>
            </a:r>
            <a:r>
              <a:rPr lang="en-US" sz="2000" b="1" dirty="0" err="1" smtClean="0">
                <a:solidFill>
                  <a:srgbClr val="00B0F0"/>
                </a:solidFill>
                <a:latin typeface="MS Reference Sans Serif"/>
              </a:rPr>
              <a:t>upravljanja</a:t>
            </a:r>
            <a:r>
              <a:rPr lang="sr-Latn-CS" sz="2000" b="1" smtClean="0">
                <a:solidFill>
                  <a:srgbClr val="00B0F0"/>
                </a:solidFill>
                <a:latin typeface="MS Reference Sans Serif"/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rizikom;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200" y="3389477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IV </a:t>
            </a:r>
            <a:r>
              <a:rPr lang="sr-Latn-CS" sz="2000" b="1" dirty="0" smtClean="0">
                <a:solidFill>
                  <a:srgbClr val="00B0F0"/>
                </a:solidFill>
                <a:latin typeface="MS Reference Sans Serif"/>
              </a:rPr>
              <a:t>– </a:t>
            </a:r>
            <a:r>
              <a:rPr lang="en-US" sz="2000" b="1" dirty="0" smtClean="0">
                <a:solidFill>
                  <a:srgbClr val="00B0F0"/>
                </a:solidFill>
                <a:latin typeface="MS Reference Sans Serif"/>
              </a:rPr>
              <a:t>S</a:t>
            </a:r>
            <a:r>
              <a:rPr lang="sr-Latn-CS" sz="2000" b="1" dirty="0" smtClean="0">
                <a:solidFill>
                  <a:srgbClr val="00B0F0"/>
                </a:solidFill>
                <a:latin typeface="MS Reference Sans Serif"/>
              </a:rPr>
              <a:t>truktura podprocesa upravljanja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rizkiom;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" y="3962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V - Metode i tehnike za minimiziranje grešaka</a:t>
            </a:r>
            <a:r>
              <a:rPr lang="sr-Latn-CS" sz="2000" b="1" dirty="0" smtClean="0">
                <a:solidFill>
                  <a:srgbClr val="00B0F0"/>
                </a:solidFill>
                <a:latin typeface="MS Reference Sans Serif"/>
              </a:rPr>
              <a:t>;</a:t>
            </a:r>
            <a:endParaRPr lang="sr-Latn-CS" sz="2000" b="1" dirty="0">
              <a:solidFill>
                <a:srgbClr val="00B0F0"/>
              </a:solidFill>
              <a:latin typeface="MS Reference Sans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56" y="4616433"/>
            <a:ext cx="870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VI - Kvantifikovanje nivoa rizika (Matrična metoda, FMEA metoda,</a:t>
            </a:r>
          </a:p>
          <a:p>
            <a:pPr algn="just"/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                                                  Išikava metoda, idr.);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457" y="54102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sr-Latn-CS" sz="2000" b="1" dirty="0">
                <a:solidFill>
                  <a:srgbClr val="00B0F0"/>
                </a:solidFill>
                <a:latin typeface="MS Reference Sans Serif"/>
              </a:rPr>
              <a:t>VII - Zaključna razmatranja.</a:t>
            </a:r>
            <a:endParaRPr lang="sr-Latn-CS" sz="2000" b="1" dirty="0"/>
          </a:p>
        </p:txBody>
      </p:sp>
    </p:spTree>
    <p:extLst>
      <p:ext uri="{BB962C8B-B14F-4D97-AF65-F5344CB8AC3E}">
        <p14:creationId xmlns:p14="http://schemas.microsoft.com/office/powerpoint/2010/main" val="27533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685800"/>
            <a:ext cx="11258550" cy="8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C00000"/>
                </a:solidFill>
              </a:rPr>
              <a:t>„Išikava metoda“</a:t>
            </a:r>
            <a:r>
              <a:rPr lang="sr-Latn-C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– dijagram „riblja kost“, svojim izgledom podsjeća na skelet ribe. Ova metoda istražuje sve uzroke koji mogu dovesti do određenih posledica.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7030A0"/>
                </a:solidFill>
              </a:rPr>
              <a:t>Redosled aktivnosti za primjenu „Išikava metode“ je: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- definisanje problema/posledice/greške,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- izbor strukture do sedam uzroka (ljudi, oprema, materijal,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okru</a:t>
            </a:r>
            <a:r>
              <a:rPr lang="sr-Latn-CS" sz="2000" dirty="0" smtClean="0">
                <a:solidFill>
                  <a:srgbClr val="7030A0"/>
                </a:solidFill>
              </a:rPr>
              <a:t>ženje, 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  metode, mjerljivost, sistem podataka),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- razrada dijagrama i analiza svih uzroka,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- vrednovanje nivoa uticaja sa predlogom redosleda mjera za</a:t>
            </a:r>
          </a:p>
          <a:p>
            <a:pPr algn="just"/>
            <a:r>
              <a:rPr lang="sr-Latn-CS" sz="2000" dirty="0">
                <a:solidFill>
                  <a:srgbClr val="7030A0"/>
                </a:solidFill>
              </a:rPr>
              <a:t> </a:t>
            </a:r>
            <a:r>
              <a:rPr lang="sr-Latn-CS" sz="2000" dirty="0" smtClean="0">
                <a:solidFill>
                  <a:srgbClr val="7030A0"/>
                </a:solidFill>
              </a:rPr>
              <a:t>       njihovo otklananje.    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FF0000"/>
                </a:solidFill>
              </a:rPr>
              <a:t>Ocjene značaja uzroka kreću se u rasponu (5 do 10).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B050"/>
                </a:solidFill>
              </a:rPr>
              <a:t>Metoda služi da se izdvoje osnovni uzroci/problemi koji se rešavaju nekom od preporučenih metoda zavisno od određenog područja rada.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12" y="-703690"/>
            <a:ext cx="11258550" cy="8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85988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FF0000"/>
                </a:solidFill>
              </a:rPr>
              <a:t>4. </a:t>
            </a:r>
            <a:r>
              <a:rPr lang="sr-Latn-CS" sz="2000" b="1" u="sng" dirty="0" smtClean="0">
                <a:solidFill>
                  <a:srgbClr val="FF0000"/>
                </a:solidFill>
              </a:rPr>
              <a:t>Bezbjednost i zdravlje na radu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651" y="121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Pod pojmom „</a:t>
            </a:r>
            <a:r>
              <a:rPr lang="sr-Latn-CS" sz="2000" b="1" u="sng" dirty="0" smtClean="0">
                <a:solidFill>
                  <a:srgbClr val="0070C0"/>
                </a:solidFill>
              </a:rPr>
              <a:t>bezbjednost i zdravlje na radu</a:t>
            </a:r>
            <a:r>
              <a:rPr lang="sr-Latn-CS" sz="2000" b="1" dirty="0" smtClean="0">
                <a:solidFill>
                  <a:srgbClr val="0070C0"/>
                </a:solidFill>
              </a:rPr>
              <a:t>“, podrazumijeva se obezbjeđenje uslova na radu, radi smanjenja povreda, profesionalnih oboljenja i oboljenja u vezi sa radom i stvaranje uslova za puno fizičko, psihičko i socijalno zadovoljstvo zaposlenih.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9651" y="272868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u="sng" dirty="0" smtClean="0">
                <a:solidFill>
                  <a:srgbClr val="7030A0"/>
                </a:solidFill>
              </a:rPr>
              <a:t>Sistem tehničke zaštite bezbjednosti </a:t>
            </a:r>
            <a:r>
              <a:rPr lang="sr-Latn-CS" sz="2000" dirty="0" smtClean="0">
                <a:solidFill>
                  <a:srgbClr val="7030A0"/>
                </a:solidFill>
              </a:rPr>
              <a:t>i zdravlja na radu i radnoj okolini podrazumijeva </a:t>
            </a:r>
            <a:r>
              <a:rPr lang="sr-Latn-CS" sz="2000" u="sng" dirty="0" smtClean="0">
                <a:solidFill>
                  <a:srgbClr val="7030A0"/>
                </a:solidFill>
              </a:rPr>
              <a:t>interakciju različitih aspektnih činilaca</a:t>
            </a:r>
            <a:r>
              <a:rPr lang="sr-Latn-CS" sz="2000" dirty="0" smtClean="0">
                <a:solidFill>
                  <a:srgbClr val="7030A0"/>
                </a:solidFill>
              </a:rPr>
              <a:t> u smislu zakonodastva, inspekcija, osiguranja, tehničkih saznanja, službe medicine rada i zaštite na radu, informisanja, obrazovanja i specijalističke edukacije.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651" y="4267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Direktive, standardi, državni zakoni i propisi definišu opšte obaveze i </a:t>
            </a:r>
            <a:r>
              <a:rPr lang="sr-Latn-CS" sz="2000" dirty="0" smtClean="0">
                <a:solidFill>
                  <a:srgbClr val="C00000"/>
                </a:solidFill>
              </a:rPr>
              <a:t>odgovornosti (poslodavca/zaposlenog) za minimum bezbjedonosnih uslova </a:t>
            </a:r>
            <a:r>
              <a:rPr lang="sr-Latn-CS" sz="2000" dirty="0" smtClean="0">
                <a:solidFill>
                  <a:srgbClr val="0070C0"/>
                </a:solidFill>
              </a:rPr>
              <a:t>i </a:t>
            </a:r>
            <a:r>
              <a:rPr lang="sr-Latn-CS" sz="2000" dirty="0" smtClean="0">
                <a:solidFill>
                  <a:srgbClr val="C00000"/>
                </a:solidFill>
              </a:rPr>
              <a:t>obaveznu procjenu rizika, </a:t>
            </a:r>
            <a:r>
              <a:rPr lang="sr-Latn-CS" sz="2000" dirty="0" smtClean="0">
                <a:solidFill>
                  <a:srgbClr val="0070C0"/>
                </a:solidFill>
              </a:rPr>
              <a:t>osoblja izloženog  štetnom uticaju, koji potiču od </a:t>
            </a:r>
            <a:r>
              <a:rPr lang="sr-Latn-CS" sz="2000" u="sng" dirty="0" smtClean="0">
                <a:solidFill>
                  <a:srgbClr val="FF0000"/>
                </a:solidFill>
              </a:rPr>
              <a:t>materijala kancerogenog, mutagenog, hemijskog, radioaktivnog, uticaja elektromagnetnih polja, jonizujećeg zračenja, toplotnih, mehaničkih, fizičkih i drugih utcaja.</a:t>
            </a:r>
            <a:endParaRPr 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09600"/>
            <a:ext cx="11258550" cy="8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8638" y="3505200"/>
            <a:ext cx="56661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FF0000"/>
                </a:solidFill>
              </a:rPr>
              <a:t>Tabela za procjenu nivoa rizika na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radu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endParaRPr lang="sr-Latn-CS" sz="20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44655"/>
              </p:ext>
            </p:extLst>
          </p:nvPr>
        </p:nvGraphicFramePr>
        <p:xfrm>
          <a:off x="1267947" y="4419600"/>
          <a:ext cx="6391910" cy="1283335"/>
        </p:xfrm>
        <a:graphic>
          <a:graphicData uri="http://schemas.openxmlformats.org/drawingml/2006/table">
            <a:tbl>
              <a:tblPr firstRow="1" firstCol="1" bandRow="1"/>
              <a:tblGrid>
                <a:gridCol w="720090"/>
                <a:gridCol w="989965"/>
                <a:gridCol w="990600"/>
                <a:gridCol w="990600"/>
                <a:gridCol w="900430"/>
                <a:gridCol w="900430"/>
                <a:gridCol w="89979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hr-HR" sz="1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@@@@@@@@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Moguće posledice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Zanemarljive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Značajne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Ozbiljne</a:t>
                      </a:r>
                      <a:endParaRPr lang="en-US" sz="10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Velike</a:t>
                      </a:r>
                      <a:endParaRPr lang="en-US" sz="10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Veoma velike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Vjerovatnoća nastanka udesa</a:t>
                      </a:r>
                      <a:endParaRPr lang="en-US" sz="1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Mala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(I) zanemarljiv rizik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(II) mali rizik</a:t>
                      </a:r>
                      <a:endParaRPr lang="en-US" sz="1000" b="1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(III) srednji rizik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(IV) veliki rizik</a:t>
                      </a:r>
                      <a:endParaRPr lang="en-US" sz="1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Srednja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(II) mali rizik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(III) srednji rizik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(IV) veliki rizik</a:t>
                      </a:r>
                      <a:endParaRPr lang="en-US" sz="1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Velika</a:t>
                      </a:r>
                      <a:endParaRPr lang="en-US" sz="10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(III) srednji rizik</a:t>
                      </a:r>
                      <a:endParaRPr lang="en-US" sz="1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(IV) veliki rizik</a:t>
                      </a:r>
                      <a:endParaRPr lang="en-US" sz="10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(V) veoma veliki rizik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04800" y="3810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u="sng" dirty="0" smtClean="0">
                <a:solidFill>
                  <a:srgbClr val="7030A0"/>
                </a:solidFill>
              </a:rPr>
              <a:t>Na standardnim obrazcima evidentiraju se svi štetni uticaji </a:t>
            </a:r>
            <a:r>
              <a:rPr lang="sr-Latn-CS" sz="2000" dirty="0" smtClean="0">
                <a:solidFill>
                  <a:srgbClr val="7030A0"/>
                </a:solidFill>
              </a:rPr>
              <a:t>i opasnosti, uslovi, napori, nadražaji, opasnosti za radno mjesto i radnu sredinu, učestalost i vrijeme trajanja izloženosti pojedinim opasnostima i štetnostima.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1981200"/>
            <a:ext cx="8959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u="sng" dirty="0" smtClean="0">
                <a:solidFill>
                  <a:srgbClr val="C00000"/>
                </a:solidFill>
              </a:rPr>
              <a:t>Na bazi prikupljenih podataka </a:t>
            </a:r>
            <a:r>
              <a:rPr lang="sr-Latn-CS" sz="2000" b="1" dirty="0" smtClean="0">
                <a:solidFill>
                  <a:srgbClr val="C00000"/>
                </a:solidFill>
              </a:rPr>
              <a:t>za svako radno mjesto i radnu sredinu i kriterijuma za ocjenu nivoa rizika na radu </a:t>
            </a:r>
            <a:r>
              <a:rPr lang="sr-Latn-CS" sz="2000" b="1" u="sng" dirty="0" smtClean="0">
                <a:solidFill>
                  <a:srgbClr val="C00000"/>
                </a:solidFill>
              </a:rPr>
              <a:t>vrši se procjena nivoa rizika </a:t>
            </a:r>
            <a:r>
              <a:rPr lang="sr-Latn-CS" sz="2000" b="1" dirty="0" smtClean="0">
                <a:solidFill>
                  <a:srgbClr val="C00000"/>
                </a:solidFill>
              </a:rPr>
              <a:t>u funkciji vjerovatnoće nastanka udesa i nivoa moguće posledice.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11445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0070C0"/>
                </a:solidFill>
              </a:rPr>
              <a:t> VII – Zaključna razmatranja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0070C0"/>
                </a:solidFill>
              </a:rPr>
              <a:t>U radu je prikazana preporuka primjene određenih metoda i tehnika za kvantifikovanje i minimiziranje rizika, sa akcentom na zaštitu životne i radne sredine.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2922755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0070C0"/>
                </a:solidFill>
              </a:rPr>
              <a:t>Za postizanje ciljnih rezultata, nekog poslovnog sistema, glavna pokretačka </a:t>
            </a:r>
            <a:r>
              <a:rPr lang="sr-Latn-CS" sz="2000" b="1" dirty="0">
                <a:solidFill>
                  <a:srgbClr val="0070C0"/>
                </a:solidFill>
              </a:rPr>
              <a:t>snaga </a:t>
            </a:r>
            <a:r>
              <a:rPr lang="sr-Latn-CS" sz="2000" b="1" dirty="0" smtClean="0">
                <a:solidFill>
                  <a:srgbClr val="0070C0"/>
                </a:solidFill>
              </a:rPr>
              <a:t>je primjena procjene i upravljanja rizikom poslovnim procesom, na bazi ulaznih i izlaznih mjerljivih indikatora.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4196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0070C0"/>
                </a:solidFill>
              </a:rPr>
              <a:t>Uslov za kvantifikovanje nivoa rizika, ključnih strukovnih procesa i minimiziranje uzroka, je specijalistička obuka i redovna </a:t>
            </a:r>
            <a:r>
              <a:rPr lang="sr-Latn-CS" sz="2000" b="1" dirty="0">
                <a:solidFill>
                  <a:srgbClr val="0070C0"/>
                </a:solidFill>
              </a:rPr>
              <a:t>edukacija glavnog i </a:t>
            </a:r>
            <a:r>
              <a:rPr lang="sr-Latn-CS" sz="2000" b="1" dirty="0" smtClean="0">
                <a:solidFill>
                  <a:srgbClr val="0070C0"/>
                </a:solidFill>
              </a:rPr>
              <a:t>operativnog menadžmenta poslovnog sistema. 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640" y="0"/>
            <a:ext cx="985064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6385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        </a:t>
            </a:r>
            <a:r>
              <a:rPr lang="en-US" sz="3600" b="1" u="sng" dirty="0" smtClean="0">
                <a:solidFill>
                  <a:srgbClr val="00B050"/>
                </a:solidFill>
              </a:rPr>
              <a:t>H v a l a</a:t>
            </a:r>
            <a:r>
              <a:rPr lang="sr-Latn-CS" sz="3600" b="1" u="sng" dirty="0" smtClean="0">
                <a:solidFill>
                  <a:srgbClr val="00B050"/>
                </a:solidFill>
              </a:rPr>
              <a:t>  </a:t>
            </a:r>
            <a:r>
              <a:rPr lang="en-US" sz="3600" b="1" u="sng" dirty="0" smtClean="0">
                <a:solidFill>
                  <a:srgbClr val="00B050"/>
                </a:solidFill>
              </a:rPr>
              <a:t>  n a   </a:t>
            </a:r>
            <a:r>
              <a:rPr lang="sr-Latn-CS" sz="3600" b="1" u="sng" dirty="0" smtClean="0">
                <a:solidFill>
                  <a:srgbClr val="00B050"/>
                </a:solidFill>
              </a:rPr>
              <a:t> </a:t>
            </a:r>
            <a:r>
              <a:rPr lang="en-US" sz="3600" b="1" u="sng" dirty="0" smtClean="0">
                <a:solidFill>
                  <a:srgbClr val="00B050"/>
                </a:solidFill>
              </a:rPr>
              <a:t>p a </a:t>
            </a:r>
            <a:r>
              <a:rPr lang="sr-Latn-CS" sz="3600" b="1" u="sng" dirty="0" smtClean="0">
                <a:solidFill>
                  <a:srgbClr val="00B050"/>
                </a:solidFill>
              </a:rPr>
              <a:t>ž </a:t>
            </a:r>
            <a:r>
              <a:rPr lang="en-US" sz="3600" b="1" u="sng" dirty="0" err="1" smtClean="0">
                <a:solidFill>
                  <a:srgbClr val="00B050"/>
                </a:solidFill>
              </a:rPr>
              <a:t>nj</a:t>
            </a:r>
            <a:r>
              <a:rPr lang="sr-Latn-CS" sz="3600" b="1" u="sng" dirty="0" smtClean="0">
                <a:solidFill>
                  <a:srgbClr val="00B050"/>
                </a:solidFill>
              </a:rPr>
              <a:t> </a:t>
            </a:r>
            <a:r>
              <a:rPr lang="en-US" sz="3600" b="1" u="sng" dirty="0" smtClean="0">
                <a:solidFill>
                  <a:srgbClr val="00B050"/>
                </a:solidFill>
              </a:rPr>
              <a:t>i</a:t>
            </a:r>
            <a:r>
              <a:rPr lang="sr-Latn-CS" sz="3600" b="1" dirty="0" smtClean="0">
                <a:solidFill>
                  <a:srgbClr val="00B050"/>
                </a:solidFill>
              </a:rPr>
              <a:t>  !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53953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anvas 3"/>
          <p:cNvGrpSpPr/>
          <p:nvPr/>
        </p:nvGrpSpPr>
        <p:grpSpPr>
          <a:xfrm>
            <a:off x="1111563" y="513506"/>
            <a:ext cx="3438525" cy="2143125"/>
            <a:chOff x="0" y="0"/>
            <a:chExt cx="3438525" cy="214312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438525" cy="2143125"/>
            </a:xfrm>
            <a:prstGeom prst="rect">
              <a:avLst/>
            </a:prstGeom>
          </p:spPr>
        </p:sp>
        <p:grpSp>
          <p:nvGrpSpPr>
            <p:cNvPr id="7" name="Group 6"/>
            <p:cNvGrpSpPr/>
            <p:nvPr/>
          </p:nvGrpSpPr>
          <p:grpSpPr>
            <a:xfrm>
              <a:off x="155327" y="265729"/>
              <a:ext cx="3155775" cy="1613193"/>
              <a:chOff x="740984" y="720090"/>
              <a:chExt cx="3155775" cy="1613193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740984" y="720092"/>
                <a:ext cx="421004" cy="1606842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Komunikacija i konsultacija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501988" y="720091"/>
                <a:ext cx="394771" cy="1606843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Monitoring i preispitivanje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1611988" y="720092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sng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Uspostavljanje konteksta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1611988" y="1080477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Identifikacija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1611988" y="1434762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Analiza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1596514" y="1778636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Vrednovanje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1596514" y="2146934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Tretman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1171575" y="803656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171575" y="1168061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171575" y="151697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161988" y="1861185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161988" y="2221820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036245" y="2242459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036514" y="187892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051988" y="1510961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051988" y="803656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036514" y="117407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331988" y="905850"/>
                <a:ext cx="0" cy="17462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331988" y="1260477"/>
                <a:ext cx="0" cy="17428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316514" y="1614762"/>
                <a:ext cx="0" cy="16387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316514" y="1958636"/>
                <a:ext cx="0" cy="188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>
              <a:xfrm>
                <a:off x="1387052" y="968720"/>
                <a:ext cx="1924050" cy="110773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0" name="Elbow Connector 29"/>
              <p:cNvCxnSpPr/>
              <p:nvPr/>
            </p:nvCxnSpPr>
            <p:spPr>
              <a:xfrm rot="16200000" flipH="1" flipV="1">
                <a:off x="3015680" y="36398"/>
                <a:ext cx="1" cy="1367386"/>
              </a:xfrm>
              <a:prstGeom prst="bentConnector3">
                <a:avLst>
                  <a:gd name="adj1" fmla="val -2286000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1" name="Elbow Connector 30"/>
              <p:cNvCxnSpPr/>
              <p:nvPr/>
            </p:nvCxnSpPr>
            <p:spPr>
              <a:xfrm rot="16200000" flipH="1">
                <a:off x="3007944" y="1635503"/>
                <a:ext cx="12700" cy="1382860"/>
              </a:xfrm>
              <a:prstGeom prst="bentConnector3">
                <a:avLst>
                  <a:gd name="adj1" fmla="val 180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2" name="Text Box 16"/>
              <p:cNvSpPr txBox="1"/>
              <p:nvPr/>
            </p:nvSpPr>
            <p:spPr>
              <a:xfrm>
                <a:off x="1408788" y="923588"/>
                <a:ext cx="923925" cy="250484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Procjena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</p:grpSp>
      </p:grpSp>
      <p:pic>
        <p:nvPicPr>
          <p:cNvPr id="33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9" y="-379823"/>
            <a:ext cx="9539925" cy="78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3958" y="1139567"/>
            <a:ext cx="83749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 bi </a:t>
            </a:r>
            <a:r>
              <a:rPr lang="sr-Latn-CS" dirty="0" smtClean="0"/>
              <a:t>p</a:t>
            </a:r>
            <a:r>
              <a:rPr lang="en-US" dirty="0" err="1" smtClean="0"/>
              <a:t>roces</a:t>
            </a:r>
            <a:r>
              <a:rPr lang="en-US" dirty="0" smtClean="0"/>
              <a:t> </a:t>
            </a:r>
            <a:r>
              <a:rPr lang="sr-Latn-CS" dirty="0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sr-Latn-CS" dirty="0" smtClean="0"/>
              <a:t>z</a:t>
            </a:r>
            <a:r>
              <a:rPr lang="en-US" dirty="0" err="1" smtClean="0"/>
              <a:t>ikom</a:t>
            </a:r>
            <a:r>
              <a:rPr lang="en-US" dirty="0" smtClean="0"/>
              <a:t> bio </a:t>
            </a:r>
            <a:r>
              <a:rPr lang="en-US" dirty="0" err="1" smtClean="0"/>
              <a:t>ra</a:t>
            </a:r>
            <a:r>
              <a:rPr lang="sr-Latn-CS" dirty="0" smtClean="0"/>
              <a:t>z</a:t>
            </a:r>
            <a:r>
              <a:rPr lang="en-US" dirty="0" err="1" smtClean="0"/>
              <a:t>umljiv</a:t>
            </a:r>
            <a:r>
              <a:rPr lang="en-US" dirty="0" smtClean="0"/>
              <a:t>, nave</a:t>
            </a:r>
            <a:r>
              <a:rPr lang="sr-Latn-CS" dirty="0" smtClean="0"/>
              <a:t>šću osnovne pojmove:</a:t>
            </a:r>
          </a:p>
          <a:p>
            <a:endParaRPr lang="sr-Latn-C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b="1" u="sng" dirty="0" smtClean="0">
                <a:solidFill>
                  <a:srgbClr val="00B050"/>
                </a:solidFill>
              </a:rPr>
              <a:t>Aspekt,</a:t>
            </a:r>
            <a:r>
              <a:rPr lang="sr-Latn-CS" sz="2000" b="1" dirty="0" smtClean="0">
                <a:solidFill>
                  <a:srgbClr val="00B050"/>
                </a:solidFill>
              </a:rPr>
              <a:t> </a:t>
            </a:r>
            <a:r>
              <a:rPr lang="sr-Latn-CS" sz="2000" dirty="0" smtClean="0">
                <a:solidFill>
                  <a:srgbClr val="00B050"/>
                </a:solidFill>
              </a:rPr>
              <a:t>je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sr-Latn-CS" sz="2000" dirty="0" smtClean="0">
                <a:solidFill>
                  <a:srgbClr val="00B050"/>
                </a:solidFill>
              </a:rPr>
              <a:t>element</a:t>
            </a:r>
            <a:r>
              <a:rPr lang="sr-Latn-CS" sz="2000" dirty="0">
                <a:solidFill>
                  <a:srgbClr val="00B050"/>
                </a:solidFill>
              </a:rPr>
              <a:t>, aktivnost, proizvod ili usluga </a:t>
            </a:r>
            <a:r>
              <a:rPr lang="sr-Latn-CS" sz="2000" dirty="0" smtClean="0">
                <a:solidFill>
                  <a:srgbClr val="00B050"/>
                </a:solidFill>
              </a:rPr>
              <a:t>neke kompanije </a:t>
            </a:r>
            <a:r>
              <a:rPr lang="sr-Latn-CS" sz="2000" dirty="0">
                <a:solidFill>
                  <a:srgbClr val="00B050"/>
                </a:solidFill>
              </a:rPr>
              <a:t>koji ima ili može </a:t>
            </a:r>
            <a:r>
              <a:rPr lang="sr-Latn-CS" sz="2000" u="sng" dirty="0">
                <a:solidFill>
                  <a:srgbClr val="00B050"/>
                </a:solidFill>
              </a:rPr>
              <a:t>imati uticaj </a:t>
            </a:r>
            <a:r>
              <a:rPr lang="sr-Latn-CS" sz="2000" dirty="0">
                <a:solidFill>
                  <a:srgbClr val="00B050"/>
                </a:solidFill>
              </a:rPr>
              <a:t>na životnu </a:t>
            </a:r>
            <a:r>
              <a:rPr lang="en-US" sz="2000" dirty="0" smtClean="0">
                <a:solidFill>
                  <a:srgbClr val="00B050"/>
                </a:solidFill>
              </a:rPr>
              <a:t>i </a:t>
            </a:r>
            <a:r>
              <a:rPr lang="sr-Latn-CS" sz="2000" dirty="0" smtClean="0">
                <a:solidFill>
                  <a:srgbClr val="00B050"/>
                </a:solidFill>
              </a:rPr>
              <a:t>radnu </a:t>
            </a:r>
            <a:r>
              <a:rPr lang="sr-Latn-CS" sz="2000" dirty="0">
                <a:solidFill>
                  <a:srgbClr val="00B050"/>
                </a:solidFill>
              </a:rPr>
              <a:t>sredinu</a:t>
            </a:r>
            <a:r>
              <a:rPr lang="sr-Latn-CS" sz="20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788" y="2678450"/>
            <a:ext cx="827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b="1" u="sng" dirty="0" smtClean="0">
                <a:solidFill>
                  <a:srgbClr val="C00000"/>
                </a:solidFill>
              </a:rPr>
              <a:t>Akcident,</a:t>
            </a:r>
            <a:r>
              <a:rPr lang="sr-Latn-C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</a:rPr>
              <a:t>se u ovom slučaju definiše kao </a:t>
            </a:r>
            <a:r>
              <a:rPr lang="sr-Latn-CS" sz="2000" u="sng" dirty="0" smtClean="0">
                <a:solidFill>
                  <a:srgbClr val="C00000"/>
                </a:solidFill>
              </a:rPr>
              <a:t>neplanirani događaj </a:t>
            </a:r>
            <a:r>
              <a:rPr lang="sr-Latn-CS" sz="2000" dirty="0" smtClean="0">
                <a:solidFill>
                  <a:srgbClr val="C00000"/>
                </a:solidFill>
              </a:rPr>
              <a:t>koji vodi zagađenju životne sredine i radne sredine ili bolestima i povredama u vezi sa radom.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9696" y="3842658"/>
            <a:ext cx="8239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b="1" u="sng" dirty="0" smtClean="0">
                <a:solidFill>
                  <a:srgbClr val="C00000"/>
                </a:solidFill>
              </a:rPr>
              <a:t>Rizik,</a:t>
            </a:r>
            <a:r>
              <a:rPr lang="sr-Latn-CS" sz="2000" b="1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</a:rPr>
              <a:t>možemo definisati, kao </a:t>
            </a:r>
            <a:r>
              <a:rPr lang="sr-Latn-CS" sz="2000" u="sng" dirty="0" smtClean="0">
                <a:solidFill>
                  <a:srgbClr val="C00000"/>
                </a:solidFill>
              </a:rPr>
              <a:t>indikator</a:t>
            </a:r>
            <a:r>
              <a:rPr lang="sr-Latn-CS" sz="2000" dirty="0" smtClean="0">
                <a:solidFill>
                  <a:srgbClr val="C00000"/>
                </a:solidFill>
              </a:rPr>
              <a:t> kojim se određuje </a:t>
            </a:r>
            <a:r>
              <a:rPr lang="sr-Latn-CS" sz="2000" u="sng" dirty="0" smtClean="0">
                <a:solidFill>
                  <a:srgbClr val="C00000"/>
                </a:solidFill>
              </a:rPr>
              <a:t>stepen opasnosti</a:t>
            </a:r>
            <a:r>
              <a:rPr lang="sr-Latn-CS" sz="2000" dirty="0" smtClean="0">
                <a:solidFill>
                  <a:srgbClr val="C00000"/>
                </a:solidFill>
              </a:rPr>
              <a:t>, kao kombinacija vjerovatnoće nastanka akcidenta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u </a:t>
            </a:r>
            <a:r>
              <a:rPr lang="en-US" sz="2000" dirty="0" err="1" smtClean="0">
                <a:solidFill>
                  <a:srgbClr val="C00000"/>
                </a:solidFill>
              </a:rPr>
              <a:t>ovom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slu</a:t>
            </a:r>
            <a:r>
              <a:rPr lang="sr-Latn-CS" sz="2000" dirty="0" smtClean="0">
                <a:solidFill>
                  <a:srgbClr val="C00000"/>
                </a:solidFill>
              </a:rPr>
              <a:t>č</a:t>
            </a:r>
            <a:r>
              <a:rPr lang="en-US" sz="2000" dirty="0" err="1" smtClean="0">
                <a:solidFill>
                  <a:srgbClr val="C00000"/>
                </a:solidFill>
              </a:rPr>
              <a:t>aju</a:t>
            </a:r>
            <a:r>
              <a:rPr lang="sr-Latn-CS" sz="2000" dirty="0">
                <a:solidFill>
                  <a:srgbClr val="C00000"/>
                </a:solidFill>
              </a:rPr>
              <a:t>)</a:t>
            </a:r>
            <a:r>
              <a:rPr lang="sr-Latn-CS" sz="2000" dirty="0" smtClean="0">
                <a:solidFill>
                  <a:srgbClr val="C00000"/>
                </a:solidFill>
              </a:rPr>
              <a:t> u životnoj i radnoj sredini i </a:t>
            </a:r>
            <a:r>
              <a:rPr lang="en-US" sz="2000" dirty="0" smtClean="0">
                <a:solidFill>
                  <a:srgbClr val="C00000"/>
                </a:solidFill>
              </a:rPr>
              <a:t>p</a:t>
            </a:r>
            <a:r>
              <a:rPr lang="sr-Latn-CS" sz="2000" dirty="0" smtClean="0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sledice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Latn-CS" sz="2000" dirty="0" smtClean="0">
                <a:solidFill>
                  <a:srgbClr val="C00000"/>
                </a:solidFill>
              </a:rPr>
              <a:t>akcidenta u toj sredini.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8208" y="499905"/>
            <a:ext cx="515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u="sng" dirty="0" smtClean="0">
                <a:solidFill>
                  <a:srgbClr val="C00000"/>
                </a:solidFill>
              </a:rPr>
              <a:t>I - Definicije osnovnih pojmova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42746" y="5297714"/>
            <a:ext cx="8156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sr-Latn-CS" sz="2000" b="1" u="sng" dirty="0" smtClean="0">
                <a:solidFill>
                  <a:srgbClr val="0070C0"/>
                </a:solidFill>
              </a:rPr>
              <a:t>Menadžment,</a:t>
            </a:r>
            <a:r>
              <a:rPr lang="sr-Latn-CS" sz="2000" b="1" dirty="0" smtClean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predstavlja </a:t>
            </a:r>
            <a:r>
              <a:rPr lang="sr-Latn-CS" sz="2000" b="1" u="sng" dirty="0" smtClean="0">
                <a:solidFill>
                  <a:srgbClr val="0070C0"/>
                </a:solidFill>
              </a:rPr>
              <a:t>skup akcija</a:t>
            </a:r>
            <a:r>
              <a:rPr lang="sr-Latn-CS" sz="2000" b="1" dirty="0" smtClean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(planiranja, organizovanja, obezbjeđivanja, rukovođenja i kontrolisanja) sa kojima se upravlja procesima poslovnog sistema sa ciljem realizacije zacrtanih ciljeva.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53953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69237"/>
            <a:ext cx="814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C00000"/>
                </a:solidFill>
              </a:rPr>
              <a:t>Procesi i oprema elektro-energetskog sistema EPCG (</a:t>
            </a:r>
            <a:r>
              <a:rPr lang="sr-Latn-CS" sz="2000" u="sng" dirty="0" smtClean="0">
                <a:solidFill>
                  <a:srgbClr val="C00000"/>
                </a:solidFill>
              </a:rPr>
              <a:t>hidroelektrane</a:t>
            </a:r>
            <a:r>
              <a:rPr lang="sr-Latn-CS" sz="2000" dirty="0" smtClean="0">
                <a:solidFill>
                  <a:srgbClr val="C00000"/>
                </a:solidFill>
              </a:rPr>
              <a:t>, </a:t>
            </a:r>
            <a:r>
              <a:rPr lang="sr-Latn-CS" sz="2000" u="sng" dirty="0" smtClean="0">
                <a:solidFill>
                  <a:srgbClr val="C00000"/>
                </a:solidFill>
              </a:rPr>
              <a:t>termoelektrana</a:t>
            </a:r>
            <a:r>
              <a:rPr lang="sr-Latn-CS" sz="2000" dirty="0" smtClean="0">
                <a:solidFill>
                  <a:srgbClr val="C00000"/>
                </a:solidFill>
              </a:rPr>
              <a:t>, </a:t>
            </a:r>
            <a:r>
              <a:rPr lang="sr-Latn-CS" sz="2000" u="sng" dirty="0" smtClean="0">
                <a:solidFill>
                  <a:srgbClr val="C00000"/>
                </a:solidFill>
              </a:rPr>
              <a:t>prenos</a:t>
            </a:r>
            <a:r>
              <a:rPr lang="sr-Latn-CS" sz="2000" dirty="0" smtClean="0">
                <a:solidFill>
                  <a:srgbClr val="C00000"/>
                </a:solidFill>
              </a:rPr>
              <a:t>, </a:t>
            </a:r>
            <a:r>
              <a:rPr lang="sr-Latn-CS" sz="2000" u="sng" dirty="0" smtClean="0">
                <a:solidFill>
                  <a:srgbClr val="C00000"/>
                </a:solidFill>
              </a:rPr>
              <a:t>distribucija</a:t>
            </a:r>
            <a:r>
              <a:rPr lang="sr-Latn-CS" sz="2000" dirty="0" smtClean="0">
                <a:solidFill>
                  <a:srgbClr val="C00000"/>
                </a:solidFill>
              </a:rPr>
              <a:t> i </a:t>
            </a:r>
            <a:r>
              <a:rPr lang="sr-Latn-CS" sz="2000" u="sng" dirty="0" smtClean="0">
                <a:solidFill>
                  <a:srgbClr val="C00000"/>
                </a:solidFill>
              </a:rPr>
              <a:t>elektrogradnja</a:t>
            </a:r>
            <a:r>
              <a:rPr lang="sr-Latn-CS" sz="2000" dirty="0" smtClean="0">
                <a:solidFill>
                  <a:srgbClr val="C00000"/>
                </a:solidFill>
              </a:rPr>
              <a:t>), imaju </a:t>
            </a:r>
            <a:r>
              <a:rPr lang="sr-Latn-CS" sz="2000" u="sng" dirty="0" smtClean="0">
                <a:solidFill>
                  <a:srgbClr val="C00000"/>
                </a:solidFill>
              </a:rPr>
              <a:t>različite težinske uticaje </a:t>
            </a:r>
            <a:r>
              <a:rPr lang="sr-Latn-CS" sz="2000" dirty="0" smtClean="0">
                <a:solidFill>
                  <a:srgbClr val="C00000"/>
                </a:solidFill>
              </a:rPr>
              <a:t>na radnu i životnu sredinu</a:t>
            </a:r>
            <a:r>
              <a:rPr lang="sr-Latn-CS" sz="2000" dirty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800" y="301780"/>
            <a:ext cx="621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u="sng" dirty="0" smtClean="0">
                <a:solidFill>
                  <a:srgbClr val="C00000"/>
                </a:solidFill>
              </a:rPr>
              <a:t>II - Aspekti rizika ž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ivotne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sr-Latn-CS" sz="2400" b="1" u="sng" dirty="0" smtClean="0">
                <a:solidFill>
                  <a:srgbClr val="C00000"/>
                </a:solidFill>
              </a:rPr>
              <a:t>i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radne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sredine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5800" y="2238674"/>
            <a:ext cx="806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sr-Latn-CS" sz="2000" b="1" dirty="0" smtClean="0">
                <a:solidFill>
                  <a:srgbClr val="0070C0"/>
                </a:solidFill>
              </a:rPr>
              <a:t>Uticaji se pojavljuju u vidu različitih karakterističnih štetnosti u zavisnosti od  kog energetskog izvora potiču: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0" y="3072080"/>
            <a:ext cx="8081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FF0000"/>
                </a:solidFill>
              </a:rPr>
              <a:t>Kao </a:t>
            </a:r>
            <a:r>
              <a:rPr lang="sr-Latn-CS" sz="2000" u="sng" dirty="0" smtClean="0">
                <a:solidFill>
                  <a:srgbClr val="FF0000"/>
                </a:solidFill>
              </a:rPr>
              <a:t>emisija gasova </a:t>
            </a:r>
            <a:r>
              <a:rPr lang="sr-Latn-CS" sz="2000" dirty="0" smtClean="0">
                <a:solidFill>
                  <a:srgbClr val="FF0000"/>
                </a:solidFill>
              </a:rPr>
              <a:t>(CO, CO</a:t>
            </a:r>
            <a:r>
              <a:rPr lang="sr-Latn-CS" sz="2000" dirty="0" smtClean="0">
                <a:solidFill>
                  <a:srgbClr val="FF0000"/>
                </a:solidFill>
                <a:latin typeface="Myriad Pro"/>
              </a:rPr>
              <a:t>, SO, NO×, i dr.)</a:t>
            </a:r>
            <a:r>
              <a:rPr lang="sr-Latn-CS" sz="2000" dirty="0" smtClean="0">
                <a:solidFill>
                  <a:srgbClr val="FF0000"/>
                </a:solidFill>
              </a:rPr>
              <a:t> u atmosveru sa efektom „staklene bašte“ i „ozonskih rupa“, raznošenju pepela i šljake na okolinu, ispuštanju zamašćenih i zauljenih voda u rikjeke, zemljište i kanalizaciju.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4461816"/>
            <a:ext cx="8157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itchFamily="2" charset="2"/>
              <a:buChar char="Ø"/>
            </a:pPr>
            <a:r>
              <a:rPr lang="sr-Latn-CS" sz="2000" b="1" dirty="0" smtClean="0">
                <a:solidFill>
                  <a:srgbClr val="FF0000"/>
                </a:solidFill>
              </a:rPr>
              <a:t>Ili kao uticaj </a:t>
            </a:r>
            <a:r>
              <a:rPr lang="sr-Latn-CS" sz="2000" b="1" u="sng" dirty="0" smtClean="0">
                <a:solidFill>
                  <a:srgbClr val="FF0000"/>
                </a:solidFill>
              </a:rPr>
              <a:t>dijalektičke štetnosti </a:t>
            </a:r>
            <a:r>
              <a:rPr lang="sr-Latn-CS" sz="2000" b="1" dirty="0" smtClean="0">
                <a:solidFill>
                  <a:srgbClr val="FF0000"/>
                </a:solidFill>
              </a:rPr>
              <a:t>transformatorskog ulja (PCB), </a:t>
            </a:r>
            <a:r>
              <a:rPr lang="sr-Latn-CS" sz="2000" b="1" u="sng" dirty="0" smtClean="0">
                <a:solidFill>
                  <a:srgbClr val="FF0000"/>
                </a:solidFill>
              </a:rPr>
              <a:t>sumpor heksafluorida</a:t>
            </a:r>
            <a:r>
              <a:rPr lang="sr-Latn-CS" sz="2000" b="1" dirty="0" smtClean="0">
                <a:solidFill>
                  <a:srgbClr val="FF0000"/>
                </a:solidFill>
              </a:rPr>
              <a:t>, opasnosti i </a:t>
            </a:r>
            <a:r>
              <a:rPr lang="sr-Latn-CS" sz="2000" b="1" u="sng" dirty="0" smtClean="0">
                <a:solidFill>
                  <a:srgbClr val="FF0000"/>
                </a:solidFill>
              </a:rPr>
              <a:t>štetnosti u radnoj  sredini </a:t>
            </a:r>
            <a:r>
              <a:rPr lang="sr-Latn-CS" sz="2000" b="1" dirty="0" smtClean="0">
                <a:solidFill>
                  <a:srgbClr val="FF0000"/>
                </a:solidFill>
              </a:rPr>
              <a:t>i izloženosti </a:t>
            </a:r>
            <a:r>
              <a:rPr lang="sr-Latn-CS" sz="2000" dirty="0" smtClean="0">
                <a:solidFill>
                  <a:srgbClr val="FF0000"/>
                </a:solidFill>
              </a:rPr>
              <a:t>promaji, vibraciji, buki, elektromagnetnom i nejonizujućem zračenju, uticaju hemikalija, mehaničkih i toplotnih štetnosti po bezbjednost i zdravlje radnog personala, uključujući i opasnosti od rada na visini, na otvorenom prostoru i po nevremenu).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53953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anvas 3"/>
          <p:cNvGrpSpPr/>
          <p:nvPr/>
        </p:nvGrpSpPr>
        <p:grpSpPr>
          <a:xfrm>
            <a:off x="1111563" y="513506"/>
            <a:ext cx="3438525" cy="2143125"/>
            <a:chOff x="0" y="0"/>
            <a:chExt cx="3438525" cy="214312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438525" cy="2143125"/>
            </a:xfrm>
            <a:prstGeom prst="rect">
              <a:avLst/>
            </a:prstGeom>
          </p:spPr>
        </p:sp>
        <p:grpSp>
          <p:nvGrpSpPr>
            <p:cNvPr id="7" name="Group 6"/>
            <p:cNvGrpSpPr/>
            <p:nvPr/>
          </p:nvGrpSpPr>
          <p:grpSpPr>
            <a:xfrm>
              <a:off x="155327" y="265729"/>
              <a:ext cx="3155775" cy="1613193"/>
              <a:chOff x="740984" y="720090"/>
              <a:chExt cx="3155775" cy="1613193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740984" y="720092"/>
                <a:ext cx="421004" cy="1606842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Komunikacija i konsultacija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501988" y="720091"/>
                <a:ext cx="394771" cy="1606843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Monitoring i preispitivanje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1611988" y="720092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sng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Uspostavljanje konteksta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1611988" y="1080477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Identifikacija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1611988" y="1434762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Analiza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1596514" y="1778636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Vrednovanje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1596514" y="2146934"/>
                <a:ext cx="1440000" cy="180000"/>
              </a:xfrm>
              <a:prstGeom prst="flowChartProcess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Tretman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1171575" y="803656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1171575" y="1168061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171575" y="151697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161988" y="1861185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161988" y="2221820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036245" y="2242459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036514" y="187892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051988" y="1510961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051988" y="803656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036514" y="1174072"/>
                <a:ext cx="450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331988" y="905850"/>
                <a:ext cx="0" cy="17462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331988" y="1260477"/>
                <a:ext cx="0" cy="17428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316514" y="1614762"/>
                <a:ext cx="0" cy="16387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316514" y="1958636"/>
                <a:ext cx="0" cy="188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>
              <a:xfrm>
                <a:off x="1387052" y="968720"/>
                <a:ext cx="1924050" cy="110773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0" name="Elbow Connector 29"/>
              <p:cNvCxnSpPr/>
              <p:nvPr/>
            </p:nvCxnSpPr>
            <p:spPr>
              <a:xfrm rot="16200000" flipH="1" flipV="1">
                <a:off x="3015680" y="36398"/>
                <a:ext cx="1" cy="1367386"/>
              </a:xfrm>
              <a:prstGeom prst="bentConnector3">
                <a:avLst>
                  <a:gd name="adj1" fmla="val -2286000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1" name="Elbow Connector 30"/>
              <p:cNvCxnSpPr/>
              <p:nvPr/>
            </p:nvCxnSpPr>
            <p:spPr>
              <a:xfrm rot="16200000" flipH="1">
                <a:off x="3007944" y="1635503"/>
                <a:ext cx="12700" cy="1382860"/>
              </a:xfrm>
              <a:prstGeom prst="bentConnector3">
                <a:avLst>
                  <a:gd name="adj1" fmla="val 180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2" name="Text Box 16"/>
              <p:cNvSpPr txBox="1"/>
              <p:nvPr/>
            </p:nvSpPr>
            <p:spPr>
              <a:xfrm>
                <a:off x="1408788" y="923588"/>
                <a:ext cx="923925" cy="250484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7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Procjena rizika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762000" y="77923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00B0F0"/>
                </a:solidFill>
              </a:rPr>
              <a:t>Model za sagledavanje aspekata rizika: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9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-1791148"/>
            <a:ext cx="10225725" cy="103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Canvas 98"/>
          <p:cNvGrpSpPr/>
          <p:nvPr/>
        </p:nvGrpSpPr>
        <p:grpSpPr>
          <a:xfrm>
            <a:off x="3073870" y="772917"/>
            <a:ext cx="5278417" cy="3083760"/>
            <a:chOff x="0" y="0"/>
            <a:chExt cx="5222875" cy="2940685"/>
          </a:xfrm>
        </p:grpSpPr>
        <p:sp>
          <p:nvSpPr>
            <p:cNvPr id="51" name="Rectangle 50"/>
            <p:cNvSpPr/>
            <p:nvPr/>
          </p:nvSpPr>
          <p:spPr>
            <a:xfrm>
              <a:off x="2400300" y="924560"/>
              <a:ext cx="2822575" cy="20161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0" y="0"/>
              <a:ext cx="2819399" cy="2019300"/>
              <a:chOff x="0" y="0"/>
              <a:chExt cx="5926161" cy="4245300"/>
            </a:xfrm>
          </p:grpSpPr>
          <p:sp>
            <p:nvSpPr>
              <p:cNvPr id="53" name="Rectangle 52"/>
              <p:cNvSpPr>
                <a:spLocks/>
              </p:cNvSpPr>
              <p:nvPr/>
            </p:nvSpPr>
            <p:spPr bwMode="auto">
              <a:xfrm>
                <a:off x="0" y="141626"/>
                <a:ext cx="1195225" cy="682952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 smtClean="0">
                  <a:solidFill>
                    <a:srgbClr val="FF0000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u="sng" dirty="0" smtClean="0">
                    <a:solidFill>
                      <a:srgbClr val="FF0000"/>
                    </a:solidFill>
                    <a:effectLst/>
                    <a:latin typeface="Arial"/>
                    <a:ea typeface="Times New Roman"/>
                  </a:rPr>
                  <a:t>Zahtjevi </a:t>
                </a:r>
                <a:r>
                  <a:rPr lang="sr-Latn-RS" sz="700" u="sng" dirty="0">
                    <a:solidFill>
                      <a:srgbClr val="FF0000"/>
                    </a:solidFill>
                    <a:effectLst/>
                    <a:latin typeface="Arial"/>
                    <a:ea typeface="Times New Roman"/>
                  </a:rPr>
                  <a:t>rizika ISO 9001</a:t>
                </a:r>
                <a:endParaRPr lang="en-US" sz="1000" u="sng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r-HR" sz="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" name="Rectangle 53"/>
              <p:cNvSpPr>
                <a:spLocks/>
              </p:cNvSpPr>
              <p:nvPr/>
            </p:nvSpPr>
            <p:spPr bwMode="auto">
              <a:xfrm>
                <a:off x="1777497" y="0"/>
                <a:ext cx="2146582" cy="981225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 smtClean="0"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 smtClean="0">
                    <a:effectLst/>
                    <a:latin typeface="Arial"/>
                    <a:ea typeface="Times New Roman"/>
                  </a:rPr>
                  <a:t>Zahtjevi </a:t>
                </a:r>
                <a:r>
                  <a:rPr lang="sr-Latn-RS" sz="700" dirty="0">
                    <a:effectLst/>
                    <a:latin typeface="Arial"/>
                    <a:ea typeface="Times New Roman"/>
                  </a:rPr>
                  <a:t>rizika ostalih sistema menadžmenta (finansije, dobit,....</a:t>
                </a:r>
                <a:r>
                  <a:rPr lang="sr-Latn-RS" sz="700" b="1" dirty="0">
                    <a:effectLst/>
                    <a:latin typeface="Arial"/>
                    <a:ea typeface="Times New Roman"/>
                  </a:rPr>
                  <a:t> </a:t>
                </a:r>
                <a:r>
                  <a:rPr lang="sr-Latn-RS" sz="700" dirty="0">
                    <a:effectLst/>
                    <a:latin typeface="Arial"/>
                    <a:ea typeface="Times New Roman"/>
                  </a:rPr>
                  <a:t>kvalitet projekta, itd.)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5" name="Rectangle 54"/>
              <p:cNvSpPr>
                <a:spLocks/>
              </p:cNvSpPr>
              <p:nvPr/>
            </p:nvSpPr>
            <p:spPr bwMode="auto">
              <a:xfrm>
                <a:off x="4812470" y="141626"/>
                <a:ext cx="1113691" cy="682952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700" u="sng" dirty="0" smtClean="0">
                  <a:solidFill>
                    <a:srgbClr val="FF0000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u="sng" dirty="0" smtClean="0">
                    <a:solidFill>
                      <a:srgbClr val="FF0000"/>
                    </a:solidFill>
                    <a:effectLst/>
                    <a:latin typeface="Arial"/>
                    <a:ea typeface="Times New Roman"/>
                  </a:rPr>
                  <a:t>Zahtjevi </a:t>
                </a:r>
                <a:r>
                  <a:rPr lang="sr-Latn-RS" sz="700" u="sng" dirty="0">
                    <a:solidFill>
                      <a:srgbClr val="FF0000"/>
                    </a:solidFill>
                    <a:effectLst/>
                    <a:latin typeface="Arial"/>
                    <a:ea typeface="Times New Roman"/>
                  </a:rPr>
                  <a:t>rizika ISO 14001</a:t>
                </a:r>
                <a:endParaRPr lang="en-US" sz="10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6" name="Rounded Rectangle 55"/>
              <p:cNvSpPr>
                <a:spLocks noChangeArrowheads="1"/>
              </p:cNvSpPr>
              <p:nvPr/>
            </p:nvSpPr>
            <p:spPr bwMode="auto">
              <a:xfrm>
                <a:off x="1777497" y="1421769"/>
                <a:ext cx="2390454" cy="170738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41696" tIns="49248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800" dirty="0">
                    <a:effectLst/>
                    <a:latin typeface="Arial"/>
                    <a:ea typeface="Times New Roman"/>
                  </a:rPr>
                  <a:t>Oznaka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900" b="1" u="sng" dirty="0">
                    <a:solidFill>
                      <a:srgbClr val="0070C0"/>
                    </a:solidFill>
                    <a:effectLst/>
                    <a:latin typeface="Arial"/>
                    <a:ea typeface="Times New Roman"/>
                  </a:rPr>
                  <a:t>Proces</a:t>
                </a:r>
                <a:endParaRPr lang="en-US" sz="1000" b="1" u="sng" dirty="0">
                  <a:solidFill>
                    <a:srgbClr val="0070C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800" dirty="0">
                    <a:effectLst/>
                    <a:latin typeface="Arial"/>
                    <a:ea typeface="Times New Roman"/>
                  </a:rPr>
                  <a:t>Vlasnik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7" name="Right Arrow 56"/>
              <p:cNvSpPr>
                <a:spLocks/>
              </p:cNvSpPr>
              <p:nvPr/>
            </p:nvSpPr>
            <p:spPr bwMode="auto">
              <a:xfrm>
                <a:off x="4622752" y="1777408"/>
                <a:ext cx="1193654" cy="682953"/>
              </a:xfrm>
              <a:prstGeom prst="rightArrow">
                <a:avLst>
                  <a:gd name="adj1" fmla="val 50000"/>
                  <a:gd name="adj2" fmla="val 49949"/>
                </a:avLst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u="sng" dirty="0" smtClean="0">
                  <a:solidFill>
                    <a:srgbClr val="00B050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800" b="1" u="sng" dirty="0" smtClean="0">
                    <a:solidFill>
                      <a:srgbClr val="00B050"/>
                    </a:solidFill>
                    <a:effectLst/>
                    <a:latin typeface="Arial"/>
                    <a:ea typeface="Times New Roman"/>
                  </a:rPr>
                  <a:t>Izlaz</a:t>
                </a:r>
                <a:endParaRPr lang="en-US" sz="1000" b="1" u="sng" dirty="0">
                  <a:solidFill>
                    <a:srgbClr val="00B05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8" name="Right Arrow 57"/>
              <p:cNvSpPr>
                <a:spLocks/>
              </p:cNvSpPr>
              <p:nvPr/>
            </p:nvSpPr>
            <p:spPr bwMode="auto">
              <a:xfrm>
                <a:off x="0" y="1777408"/>
                <a:ext cx="1195227" cy="682953"/>
              </a:xfrm>
              <a:prstGeom prst="rightArrow">
                <a:avLst>
                  <a:gd name="adj1" fmla="val 50000"/>
                  <a:gd name="adj2" fmla="val 50015"/>
                </a:avLst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u="sng" dirty="0" smtClean="0">
                  <a:solidFill>
                    <a:srgbClr val="C00000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800" b="1" u="sng" dirty="0" smtClean="0">
                    <a:solidFill>
                      <a:srgbClr val="C00000"/>
                    </a:solidFill>
                    <a:effectLst/>
                    <a:latin typeface="Arial"/>
                    <a:ea typeface="Times New Roman"/>
                  </a:rPr>
                  <a:t>Ulaz</a:t>
                </a:r>
                <a:endParaRPr lang="en-US" sz="1000" b="1" dirty="0">
                  <a:solidFill>
                    <a:srgbClr val="C00000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5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Rectangle 58"/>
              <p:cNvSpPr>
                <a:spLocks/>
              </p:cNvSpPr>
              <p:nvPr/>
            </p:nvSpPr>
            <p:spPr bwMode="auto">
              <a:xfrm>
                <a:off x="0" y="3199966"/>
                <a:ext cx="1195225" cy="682952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b="1" u="sng" dirty="0">
                    <a:solidFill>
                      <a:srgbClr val="FF0000"/>
                    </a:solidFill>
                    <a:effectLst/>
                    <a:latin typeface="Arial"/>
                    <a:ea typeface="Times New Roman"/>
                  </a:rPr>
                  <a:t>Zahtjevi rizika ISO 18001</a:t>
                </a:r>
                <a:endParaRPr lang="en-US" sz="10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0" name="Rectangle 59"/>
              <p:cNvSpPr>
                <a:spLocks/>
              </p:cNvSpPr>
              <p:nvPr/>
            </p:nvSpPr>
            <p:spPr bwMode="auto">
              <a:xfrm>
                <a:off x="2142227" y="3541442"/>
                <a:ext cx="2115924" cy="703858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41696" tIns="20849" rIns="41696" bIns="20849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 smtClean="0">
                  <a:effectLst/>
                  <a:latin typeface="Arial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Latn-RS" sz="700" dirty="0" smtClean="0">
                    <a:effectLst/>
                    <a:latin typeface="Arial"/>
                    <a:ea typeface="Times New Roman"/>
                  </a:rPr>
                  <a:t>Zahtjevi </a:t>
                </a:r>
                <a:r>
                  <a:rPr lang="sr-Latn-RS" sz="700" dirty="0">
                    <a:effectLst/>
                    <a:latin typeface="Arial"/>
                    <a:ea typeface="Times New Roman"/>
                  </a:rPr>
                  <a:t>ostalih sistema menadžmenta</a:t>
                </a:r>
                <a:r>
                  <a:rPr lang="sr-Latn-RS" sz="700" b="1" dirty="0">
                    <a:effectLst/>
                    <a:latin typeface="Arial"/>
                    <a:ea typeface="Times New Roman"/>
                  </a:rPr>
                  <a:t> rizikom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dirty="0">
                    <a:effectLst/>
                    <a:latin typeface="Arial"/>
                    <a:ea typeface="Times New Roman"/>
                  </a:rPr>
                  <a:t> </a:t>
                </a:r>
                <a:endParaRPr lang="en-US" sz="1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Straight Arrow Connector 60"/>
              <p:cNvCxnSpPr>
                <a:cxnSpLocks noChangeShapeType="1"/>
              </p:cNvCxnSpPr>
              <p:nvPr/>
            </p:nvCxnSpPr>
            <p:spPr bwMode="auto">
              <a:xfrm>
                <a:off x="504825" y="824579"/>
                <a:ext cx="1" cy="1108996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Arrow Connector 61"/>
              <p:cNvCxnSpPr>
                <a:cxnSpLocks noChangeShapeType="1"/>
              </p:cNvCxnSpPr>
              <p:nvPr/>
            </p:nvCxnSpPr>
            <p:spPr bwMode="auto">
              <a:xfrm flipH="1" flipV="1">
                <a:off x="457200" y="2286000"/>
                <a:ext cx="20812" cy="913965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Arrow Connector 62"/>
              <p:cNvCxnSpPr>
                <a:cxnSpLocks noChangeShapeType="1"/>
              </p:cNvCxnSpPr>
              <p:nvPr/>
            </p:nvCxnSpPr>
            <p:spPr bwMode="auto">
              <a:xfrm>
                <a:off x="1195225" y="643302"/>
                <a:ext cx="1214600" cy="778467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Arrow Connector 63"/>
              <p:cNvCxnSpPr>
                <a:cxnSpLocks noChangeShapeType="1"/>
                <a:stCxn id="55" idx="1"/>
              </p:cNvCxnSpPr>
              <p:nvPr/>
            </p:nvCxnSpPr>
            <p:spPr bwMode="auto">
              <a:xfrm flipH="1">
                <a:off x="3619500" y="483102"/>
                <a:ext cx="1192969" cy="938667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Arrow Connector 64"/>
              <p:cNvCxnSpPr>
                <a:cxnSpLocks noChangeShapeType="1"/>
              </p:cNvCxnSpPr>
              <p:nvPr/>
            </p:nvCxnSpPr>
            <p:spPr bwMode="auto">
              <a:xfrm>
                <a:off x="2972724" y="981225"/>
                <a:ext cx="0" cy="440544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ShapeType="1"/>
              </p:cNvCxnSpPr>
              <p:nvPr/>
            </p:nvCxnSpPr>
            <p:spPr bwMode="auto">
              <a:xfrm flipV="1">
                <a:off x="3343275" y="3129151"/>
                <a:ext cx="0" cy="426453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Arrow Connector 66"/>
              <p:cNvCxnSpPr>
                <a:cxnSpLocks noChangeShapeType="1"/>
                <a:stCxn id="60" idx="3"/>
              </p:cNvCxnSpPr>
              <p:nvPr/>
            </p:nvCxnSpPr>
            <p:spPr bwMode="auto">
              <a:xfrm flipV="1">
                <a:off x="4258151" y="2286007"/>
                <a:ext cx="818674" cy="1607365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Arrow Connector 67"/>
              <p:cNvCxnSpPr>
                <a:cxnSpLocks noChangeShapeType="1"/>
              </p:cNvCxnSpPr>
              <p:nvPr/>
            </p:nvCxnSpPr>
            <p:spPr bwMode="auto">
              <a:xfrm flipV="1">
                <a:off x="1195227" y="3129154"/>
                <a:ext cx="1062198" cy="42645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Arrow Connector 68"/>
              <p:cNvCxnSpPr>
                <a:cxnSpLocks noChangeShapeType="1"/>
              </p:cNvCxnSpPr>
              <p:nvPr/>
            </p:nvCxnSpPr>
            <p:spPr bwMode="auto">
              <a:xfrm>
                <a:off x="5257800" y="824579"/>
                <a:ext cx="0" cy="1108996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Arrow Connector 69"/>
              <p:cNvCxnSpPr>
                <a:cxnSpLocks noChangeShapeType="1"/>
                <a:stCxn id="60" idx="1"/>
              </p:cNvCxnSpPr>
              <p:nvPr/>
            </p:nvCxnSpPr>
            <p:spPr bwMode="auto">
              <a:xfrm flipH="1" flipV="1">
                <a:off x="590555" y="2285999"/>
                <a:ext cx="1551672" cy="1607373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flipH="1">
                <a:off x="4038605" y="361949"/>
                <a:ext cx="77386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4038600" y="361950"/>
                <a:ext cx="0" cy="733425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 flipH="1">
                <a:off x="695325" y="1095375"/>
                <a:ext cx="3343275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Straight Arrow Connector 73"/>
              <p:cNvCxnSpPr>
                <a:cxnSpLocks noChangeShapeType="1"/>
              </p:cNvCxnSpPr>
              <p:nvPr/>
            </p:nvCxnSpPr>
            <p:spPr bwMode="auto">
              <a:xfrm>
                <a:off x="695325" y="1095375"/>
                <a:ext cx="0" cy="8382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1777497" y="1933575"/>
                <a:ext cx="239045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>
                <a:off x="1777026" y="2590686"/>
                <a:ext cx="2389821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" name="TextBox 36"/>
          <p:cNvSpPr txBox="1"/>
          <p:nvPr/>
        </p:nvSpPr>
        <p:spPr>
          <a:xfrm>
            <a:off x="457200" y="4668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B050"/>
                </a:solidFill>
              </a:rPr>
              <a:t>Sagledavanje aspekata rizika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procesa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dat</a:t>
            </a:r>
            <a:r>
              <a:rPr lang="en-US" sz="2000" b="1" dirty="0" smtClean="0">
                <a:solidFill>
                  <a:srgbClr val="00B050"/>
                </a:solidFill>
              </a:rPr>
              <a:t> je </a:t>
            </a:r>
            <a:r>
              <a:rPr lang="en-US" sz="2000" b="1" dirty="0" err="1" smtClean="0">
                <a:solidFill>
                  <a:srgbClr val="00B050"/>
                </a:solidFill>
              </a:rPr>
              <a:t>na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ovom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slajdu</a:t>
            </a:r>
            <a:r>
              <a:rPr lang="sr-Latn-CS" sz="2000" b="1" dirty="0" smtClean="0">
                <a:solidFill>
                  <a:srgbClr val="00B050"/>
                </a:solidFill>
              </a:rPr>
              <a:t>: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550" y="3888840"/>
            <a:ext cx="7880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sr-Latn-CS" sz="2000" dirty="0" smtClean="0">
                <a:solidFill>
                  <a:srgbClr val="0070C0"/>
                </a:solidFill>
              </a:rPr>
              <a:t>ISO 9001 – sistem upravljanja kvalitetom procesa,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sr-Latn-CS" sz="2000" dirty="0" smtClean="0">
                <a:solidFill>
                  <a:srgbClr val="0070C0"/>
                </a:solidFill>
              </a:rPr>
              <a:t>ISO 14001 – sistem upravljanja zaštitom životne sredine i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sr-Latn-CS" sz="2000" dirty="0" smtClean="0">
                <a:solidFill>
                  <a:srgbClr val="0070C0"/>
                </a:solidFill>
              </a:rPr>
              <a:t>ISO 18001 – sistem upravljanja bezbjednosti i zdravljem na radu.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1439" y="338134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B050"/>
                </a:solidFill>
              </a:rPr>
              <a:t>Model obuhvata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sagledavanje</a:t>
            </a:r>
            <a:r>
              <a:rPr lang="en-US" sz="2000" b="1" u="sng" dirty="0" smtClean="0">
                <a:solidFill>
                  <a:srgbClr val="00B050"/>
                </a:solidFill>
              </a:rPr>
              <a:t> </a:t>
            </a:r>
            <a:r>
              <a:rPr lang="sr-Latn-CS" sz="2000" b="1" u="sng" dirty="0" smtClean="0">
                <a:solidFill>
                  <a:srgbClr val="00B050"/>
                </a:solidFill>
              </a:rPr>
              <a:t>zahtjev</a:t>
            </a:r>
            <a:r>
              <a:rPr lang="en-US" sz="2000" b="1" u="sng" dirty="0" smtClean="0">
                <a:solidFill>
                  <a:srgbClr val="00B050"/>
                </a:solidFill>
              </a:rPr>
              <a:t>a</a:t>
            </a:r>
            <a:r>
              <a:rPr lang="sr-Latn-CS" sz="2000" b="1" u="sng" dirty="0" smtClean="0">
                <a:solidFill>
                  <a:srgbClr val="00B050"/>
                </a:solidFill>
              </a:rPr>
              <a:t>  </a:t>
            </a:r>
            <a:r>
              <a:rPr lang="sr-Latn-CS" sz="2000" b="1" dirty="0" smtClean="0">
                <a:solidFill>
                  <a:srgbClr val="00B050"/>
                </a:solidFill>
              </a:rPr>
              <a:t>familije ISO standarda: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743" y="5248571"/>
            <a:ext cx="864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B050"/>
                </a:solidFill>
              </a:rPr>
              <a:t>Standard ISO 31000 – sistem upravljanja rizikom i obuhvata (identifikaciju, analizu i vrednovanje) rizika.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" y="599834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0070C0"/>
                </a:solidFill>
              </a:rPr>
              <a:t>Koristi se za oblast bilo kog strukovnog procesa, primjenom Demingovog ciklusa - (PDCA), (planiraj/realizuj/utvrdi efekte/poboljšaj).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" y="-410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500" y="396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07722" y="3137723"/>
            <a:ext cx="3336609" cy="2743199"/>
            <a:chOff x="740984" y="707540"/>
            <a:chExt cx="3162126" cy="1625743"/>
          </a:xfrm>
        </p:grpSpPr>
        <p:sp>
          <p:nvSpPr>
            <p:cNvPr id="6" name="Flowchart: Process 5"/>
            <p:cNvSpPr/>
            <p:nvPr/>
          </p:nvSpPr>
          <p:spPr>
            <a:xfrm>
              <a:off x="740984" y="720092"/>
              <a:ext cx="421004" cy="1606842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800" b="1" u="sng" dirty="0">
                  <a:solidFill>
                    <a:srgbClr val="0070C0"/>
                  </a:solidFill>
                  <a:effectLst/>
                  <a:latin typeface="Arial"/>
                  <a:ea typeface="Times New Roman"/>
                </a:rPr>
                <a:t>Komunikacija i konsultacija</a:t>
              </a:r>
              <a:endParaRPr lang="en-US" sz="1000" b="1" u="sng" dirty="0">
                <a:solidFill>
                  <a:srgbClr val="0070C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3508339" y="707540"/>
              <a:ext cx="394771" cy="1606843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800" b="1" u="sng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Monitoring i preispitivanje</a:t>
              </a:r>
              <a:endParaRPr lang="en-US" sz="1000" b="1" u="sng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611988" y="720092"/>
              <a:ext cx="1440000" cy="180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u="sng" dirty="0">
                  <a:solidFill>
                    <a:srgbClr val="00B050"/>
                  </a:solidFill>
                  <a:effectLst/>
                  <a:latin typeface="Arial"/>
                  <a:ea typeface="Times New Roman"/>
                </a:rPr>
                <a:t>Uspostavljanje konteksta</a:t>
              </a:r>
              <a:endParaRPr lang="en-US" sz="1000" dirty="0">
                <a:solidFill>
                  <a:srgbClr val="00B05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611988" y="1080477"/>
              <a:ext cx="1440000" cy="180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dirty="0">
                  <a:solidFill>
                    <a:srgbClr val="C00000"/>
                  </a:solidFill>
                  <a:effectLst/>
                  <a:latin typeface="Arial"/>
                  <a:ea typeface="Times New Roman"/>
                </a:rPr>
                <a:t>Identifikacija rizika</a:t>
              </a:r>
              <a:endParaRPr lang="en-US" sz="1000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611988" y="1434762"/>
              <a:ext cx="1440000" cy="180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dirty="0">
                  <a:solidFill>
                    <a:srgbClr val="C00000"/>
                  </a:solidFill>
                  <a:effectLst/>
                  <a:latin typeface="Arial"/>
                  <a:ea typeface="Times New Roman"/>
                </a:rPr>
                <a:t>Analiza rizika</a:t>
              </a:r>
              <a:endPara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596514" y="1778636"/>
              <a:ext cx="1440000" cy="180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dirty="0">
                  <a:solidFill>
                    <a:srgbClr val="C00000"/>
                  </a:solidFill>
                  <a:effectLst/>
                  <a:latin typeface="Arial"/>
                  <a:ea typeface="Times New Roman"/>
                </a:rPr>
                <a:t>Vrednovanje rizika</a:t>
              </a:r>
              <a:endParaRPr lang="en-US" sz="1000" b="1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596514" y="2146934"/>
              <a:ext cx="1440000" cy="180000"/>
            </a:xfrm>
            <a:prstGeom prst="flowChartProcess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dirty="0">
                  <a:solidFill>
                    <a:srgbClr val="C00000"/>
                  </a:solidFill>
                  <a:effectLst/>
                  <a:latin typeface="Arial"/>
                  <a:ea typeface="Times New Roman"/>
                </a:rPr>
                <a:t>Tretman rizika</a:t>
              </a:r>
              <a:endParaRPr lang="en-US" sz="1000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171575" y="803656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1171575" y="1168061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1171575" y="1516972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1161988" y="1861185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>
              <a:off x="1161988" y="2221820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>
              <a:off x="3036245" y="2242459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>
              <a:off x="3036514" y="1878922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>
            <a:xfrm>
              <a:off x="3051988" y="1510961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3051988" y="803656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>
              <a:off x="3036514" y="1174072"/>
              <a:ext cx="45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>
            <a:xfrm>
              <a:off x="2331988" y="905850"/>
              <a:ext cx="0" cy="17462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>
              <a:off x="2331988" y="1260477"/>
              <a:ext cx="0" cy="17428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2316514" y="1614762"/>
              <a:ext cx="0" cy="16387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>
              <a:off x="2316514" y="1958636"/>
              <a:ext cx="0" cy="18829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1387052" y="968720"/>
              <a:ext cx="1924050" cy="110773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 flipV="1">
              <a:off x="3015680" y="36398"/>
              <a:ext cx="1" cy="1367386"/>
            </a:xfrm>
            <a:prstGeom prst="bentConnector3">
              <a:avLst>
                <a:gd name="adj1" fmla="val -2286000000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9" name="Elbow Connector 28"/>
            <p:cNvCxnSpPr/>
            <p:nvPr/>
          </p:nvCxnSpPr>
          <p:spPr>
            <a:xfrm rot="16200000" flipH="1">
              <a:off x="3007944" y="1635503"/>
              <a:ext cx="12700" cy="1382860"/>
            </a:xfrm>
            <a:prstGeom prst="bentConnector3">
              <a:avLst>
                <a:gd name="adj1" fmla="val 180000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0" name="Text Box 16"/>
            <p:cNvSpPr txBox="1"/>
            <p:nvPr/>
          </p:nvSpPr>
          <p:spPr>
            <a:xfrm>
              <a:off x="1408788" y="923588"/>
              <a:ext cx="923925" cy="250484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7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sz="700" b="1" u="sng" dirty="0" smtClean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Procjena </a:t>
              </a:r>
              <a:r>
                <a:rPr lang="sr-Latn-RS" sz="700" b="1" u="sng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rizika</a:t>
              </a:r>
              <a:endParaRPr lang="en-US" sz="1000" u="sng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7900" y="549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701400"/>
            <a:ext cx="806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50900" y="853800"/>
            <a:ext cx="806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037" y="527004"/>
            <a:ext cx="523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u="sng" dirty="0" smtClean="0">
                <a:solidFill>
                  <a:srgbClr val="00B0F0"/>
                </a:solidFill>
              </a:rPr>
              <a:t>III - Model upravljanja rizikom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1084632"/>
            <a:ext cx="791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Model menadžmenta rizikom zasnovan je na standardu ISO 31000 i primjenjiv je za sve kompanije bez obzira na djelatnost, veličinu i vlasničku strukturu</a:t>
            </a:r>
            <a:r>
              <a:rPr lang="sr-Latn-CS" sz="2000" dirty="0" smtClean="0">
                <a:solidFill>
                  <a:srgbClr val="0070C0"/>
                </a:solidFill>
              </a:rPr>
              <a:t>. Model je predstavljen na </a:t>
            </a:r>
            <a:r>
              <a:rPr lang="en-US" sz="2000" dirty="0" err="1" smtClean="0">
                <a:solidFill>
                  <a:srgbClr val="0070C0"/>
                </a:solidFill>
              </a:rPr>
              <a:t>ovom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sr-Latn-CS" sz="2000" dirty="0" smtClean="0">
                <a:solidFill>
                  <a:srgbClr val="0070C0"/>
                </a:solidFill>
              </a:rPr>
              <a:t>slajdu.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0494"/>
            <a:ext cx="9144000" cy="69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600" y="3618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u="sng" dirty="0" smtClean="0">
                <a:solidFill>
                  <a:srgbClr val="0070C0"/>
                </a:solidFill>
              </a:rPr>
              <a:t>P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rocjenu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sr-Latn-CS" sz="2000" b="1" u="sng" dirty="0">
                <a:solidFill>
                  <a:srgbClr val="0070C0"/>
                </a:solidFill>
              </a:rPr>
              <a:t>rizika vrši multidisciplinarni tim</a:t>
            </a:r>
            <a:r>
              <a:rPr lang="sr-Latn-CS" sz="2000" b="1" u="sng" dirty="0" smtClean="0">
                <a:solidFill>
                  <a:srgbClr val="0070C0"/>
                </a:solidFill>
              </a:rPr>
              <a:t>:</a:t>
            </a:r>
            <a:endParaRPr lang="en-US" sz="2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1983693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r-Latn-CS" sz="2000" dirty="0">
                <a:solidFill>
                  <a:srgbClr val="0070C0"/>
                </a:solidFill>
              </a:rPr>
              <a:t>Određuje mjere za postupak sa rizikom;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71" y="2399599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r-Latn-CS" sz="2000" dirty="0">
                <a:solidFill>
                  <a:srgbClr val="C00000"/>
                </a:solidFill>
              </a:rPr>
              <a:t>Izračunava rizik (R = </a:t>
            </a:r>
            <a:r>
              <a:rPr lang="sr-Latn-CS" sz="2000" dirty="0" smtClean="0">
                <a:solidFill>
                  <a:srgbClr val="C00000"/>
                </a:solidFill>
              </a:rPr>
              <a:t>Vjero.ng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sr-Latn-CS" sz="2000" dirty="0" smtClean="0">
                <a:solidFill>
                  <a:srgbClr val="C00000"/>
                </a:solidFill>
              </a:rPr>
              <a:t>. </a:t>
            </a:r>
            <a:r>
              <a:rPr lang="sr-Latn-CS" sz="2000" dirty="0">
                <a:solidFill>
                  <a:srgbClr val="C00000"/>
                </a:solidFill>
              </a:rPr>
              <a:t>x </a:t>
            </a:r>
            <a:r>
              <a:rPr lang="sr-Latn-CS" sz="2000" dirty="0" smtClean="0">
                <a:solidFill>
                  <a:srgbClr val="C00000"/>
                </a:solidFill>
              </a:rPr>
              <a:t>Posl.ng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sr-Latn-CS" sz="2000" dirty="0" smtClean="0">
                <a:solidFill>
                  <a:srgbClr val="C00000"/>
                </a:solidFill>
              </a:rPr>
              <a:t>.);</a:t>
            </a:r>
            <a:endParaRPr lang="sr-Latn-C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1275807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sr-Latn-CS" sz="2000" dirty="0">
                <a:solidFill>
                  <a:srgbClr val="0070C0"/>
                </a:solidFill>
              </a:rPr>
              <a:t>Određuje kriterijume za ocjenu nivoa rizika iskazan</a:t>
            </a:r>
            <a:r>
              <a:rPr lang="en-US" sz="2000" dirty="0">
                <a:solidFill>
                  <a:srgbClr val="0070C0"/>
                </a:solidFill>
              </a:rPr>
              <a:t>e</a:t>
            </a:r>
            <a:r>
              <a:rPr lang="sr-Latn-CS" sz="2000" dirty="0">
                <a:solidFill>
                  <a:srgbClr val="0070C0"/>
                </a:solidFill>
              </a:rPr>
              <a:t> (brojčano/tekstualno);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371" y="279470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 smtClean="0">
                <a:solidFill>
                  <a:srgbClr val="C00000"/>
                </a:solidFill>
              </a:rPr>
              <a:t>Procjenjuje rang/nivo </a:t>
            </a:r>
            <a:r>
              <a:rPr lang="sr-Latn-CS" sz="2000" dirty="0">
                <a:solidFill>
                  <a:srgbClr val="C00000"/>
                </a:solidFill>
              </a:rPr>
              <a:t>rizika (</a:t>
            </a:r>
            <a:r>
              <a:rPr lang="sr-Latn-CS" sz="2000" u="sng" dirty="0">
                <a:solidFill>
                  <a:srgbClr val="C00000"/>
                </a:solidFill>
              </a:rPr>
              <a:t>vrlo mali</a:t>
            </a:r>
            <a:r>
              <a:rPr lang="sr-Latn-CS" sz="2000" dirty="0">
                <a:solidFill>
                  <a:srgbClr val="C00000"/>
                </a:solidFill>
              </a:rPr>
              <a:t>, </a:t>
            </a:r>
            <a:r>
              <a:rPr lang="sr-Latn-CS" sz="2000" u="sng" dirty="0">
                <a:solidFill>
                  <a:srgbClr val="C00000"/>
                </a:solidFill>
              </a:rPr>
              <a:t>mali</a:t>
            </a:r>
            <a:r>
              <a:rPr lang="sr-Latn-CS" sz="2000" dirty="0">
                <a:solidFill>
                  <a:srgbClr val="C00000"/>
                </a:solidFill>
              </a:rPr>
              <a:t>, </a:t>
            </a:r>
            <a:r>
              <a:rPr lang="sr-Latn-CS" sz="2000" u="sng" dirty="0">
                <a:solidFill>
                  <a:srgbClr val="C00000"/>
                </a:solidFill>
              </a:rPr>
              <a:t>srednji</a:t>
            </a:r>
            <a:r>
              <a:rPr lang="sr-Latn-CS" sz="2000" dirty="0">
                <a:solidFill>
                  <a:srgbClr val="C00000"/>
                </a:solidFill>
              </a:rPr>
              <a:t>, </a:t>
            </a:r>
            <a:r>
              <a:rPr lang="sr-Latn-CS" sz="2000" u="sng" dirty="0">
                <a:solidFill>
                  <a:srgbClr val="C00000"/>
                </a:solidFill>
              </a:rPr>
              <a:t>veliki</a:t>
            </a:r>
            <a:r>
              <a:rPr lang="sr-Latn-CS" sz="2000" dirty="0">
                <a:solidFill>
                  <a:srgbClr val="C00000"/>
                </a:solidFill>
              </a:rPr>
              <a:t> i </a:t>
            </a:r>
            <a:r>
              <a:rPr lang="sr-Latn-CS" sz="2000" u="sng" dirty="0">
                <a:solidFill>
                  <a:srgbClr val="C00000"/>
                </a:solidFill>
              </a:rPr>
              <a:t>vrlo veliki</a:t>
            </a:r>
            <a:r>
              <a:rPr lang="sr-Latn-CS" sz="2000" dirty="0">
                <a:solidFill>
                  <a:srgbClr val="C00000"/>
                </a:solidFill>
              </a:rPr>
              <a:t>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0" y="864811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70C0"/>
                </a:solidFill>
              </a:rPr>
              <a:t>Odre</a:t>
            </a:r>
            <a:r>
              <a:rPr lang="sr-Latn-CS" sz="2000" dirty="0">
                <a:solidFill>
                  <a:srgbClr val="0070C0"/>
                </a:solidFill>
              </a:rPr>
              <a:t>đ</a:t>
            </a:r>
            <a:r>
              <a:rPr lang="en-US" sz="2000" dirty="0" err="1">
                <a:solidFill>
                  <a:srgbClr val="0070C0"/>
                </a:solidFill>
              </a:rPr>
              <a:t>uje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politiku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upravljanja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ri</a:t>
            </a:r>
            <a:r>
              <a:rPr lang="sr-Latn-CS" sz="2000" dirty="0">
                <a:solidFill>
                  <a:srgbClr val="0070C0"/>
                </a:solidFill>
              </a:rPr>
              <a:t>z</a:t>
            </a:r>
            <a:r>
              <a:rPr lang="en-US" sz="2000" dirty="0" err="1">
                <a:solidFill>
                  <a:srgbClr val="0070C0"/>
                </a:solidFill>
              </a:rPr>
              <a:t>ikom</a:t>
            </a:r>
            <a:r>
              <a:rPr lang="sr-Latn-CS" sz="2000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314" y="4825059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>
                <a:solidFill>
                  <a:srgbClr val="C00000"/>
                </a:solidFill>
              </a:rPr>
              <a:t>Procjena greške/uzroka (mala/i, srednja/i i velika/i);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371" y="521481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>
                <a:solidFill>
                  <a:srgbClr val="0070C0"/>
                </a:solidFill>
              </a:rPr>
              <a:t>Upoznaje sve zainteresovane strane sa rizikom;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314" y="562484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>
                <a:solidFill>
                  <a:srgbClr val="0070C0"/>
                </a:solidFill>
              </a:rPr>
              <a:t>Prati promjene inteziteta rizika i preduzima mjere za suzbijanje i sprečavanje nastanka rizika;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600" y="3502055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 smtClean="0">
                <a:solidFill>
                  <a:srgbClr val="C00000"/>
                </a:solidFill>
              </a:rPr>
              <a:t>Procjenjuje vjerovatnoć</a:t>
            </a:r>
            <a:r>
              <a:rPr lang="sr-Latn-CS" sz="2000" dirty="0">
                <a:solidFill>
                  <a:srgbClr val="C00000"/>
                </a:solidFill>
              </a:rPr>
              <a:t>u</a:t>
            </a:r>
            <a:r>
              <a:rPr lang="sr-Latn-CS" sz="2000" dirty="0" smtClean="0">
                <a:solidFill>
                  <a:srgbClr val="C00000"/>
                </a:solidFill>
              </a:rPr>
              <a:t> </a:t>
            </a:r>
            <a:r>
              <a:rPr lang="sr-Latn-CS" sz="2000" dirty="0">
                <a:solidFill>
                  <a:srgbClr val="C00000"/>
                </a:solidFill>
              </a:rPr>
              <a:t>nastale greške:(</a:t>
            </a:r>
            <a:r>
              <a:rPr lang="sr-Latn-CS" sz="2000" u="sng" dirty="0">
                <a:solidFill>
                  <a:srgbClr val="C00000"/>
                </a:solidFill>
              </a:rPr>
              <a:t>do 25% slučajeva/mala vjerovatnoća - 0), (preko 70% slučajeva/velika vjerovatnoća - 1) i (od 25% do 70% slučajeva/srednja vjerovatnoća - 0,5);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343" y="6407571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sr-Latn-CS" sz="2000" dirty="0">
                <a:solidFill>
                  <a:srgbClr val="0070C0"/>
                </a:solidFill>
              </a:rPr>
              <a:t>Uspostavlja sistem ranog prepoznavanja izvora opasnosti.  </a:t>
            </a:r>
          </a:p>
        </p:txBody>
      </p:sp>
    </p:spTree>
    <p:extLst>
      <p:ext uri="{BB962C8B-B14F-4D97-AF65-F5344CB8AC3E}">
        <p14:creationId xmlns:p14="http://schemas.microsoft.com/office/powerpoint/2010/main" val="28448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980" y="-97739"/>
            <a:ext cx="109728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53953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0600" y="1905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2057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0203" y="-304800"/>
            <a:ext cx="434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6661" y="76199"/>
            <a:ext cx="2294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87444" y="76199"/>
            <a:ext cx="695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u="sng" dirty="0" smtClean="0">
                <a:solidFill>
                  <a:srgbClr val="0070C0"/>
                </a:solidFill>
              </a:rPr>
              <a:t>IV – Struktura podprocesa u</a:t>
            </a:r>
            <a:r>
              <a:rPr lang="en-US" sz="2400" b="1" u="sng" dirty="0" err="1" smtClean="0">
                <a:solidFill>
                  <a:srgbClr val="0070C0"/>
                </a:solidFill>
              </a:rPr>
              <a:t>pravlj</a:t>
            </a:r>
            <a:r>
              <a:rPr lang="sr-Latn-CS" sz="2400" b="1" u="sng" dirty="0" smtClean="0">
                <a:solidFill>
                  <a:srgbClr val="0070C0"/>
                </a:solidFill>
              </a:rPr>
              <a:t>anja rizikom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3381" y="2866329"/>
            <a:ext cx="8188729" cy="399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Canvas 73"/>
          <p:cNvGrpSpPr/>
          <p:nvPr/>
        </p:nvGrpSpPr>
        <p:grpSpPr>
          <a:xfrm>
            <a:off x="-143381" y="2592617"/>
            <a:ext cx="8654936" cy="4227221"/>
            <a:chOff x="0" y="0"/>
            <a:chExt cx="5486400" cy="214800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5486400" cy="1905635"/>
            </a:xfrm>
            <a:prstGeom prst="rect">
              <a:avLst/>
            </a:prstGeom>
          </p:spPr>
        </p:sp>
        <p:sp>
          <p:nvSpPr>
            <p:cNvPr id="14" name="Text Box 1"/>
            <p:cNvSpPr txBox="1"/>
            <p:nvPr/>
          </p:nvSpPr>
          <p:spPr>
            <a:xfrm>
              <a:off x="42985" y="922264"/>
              <a:ext cx="1080839" cy="223709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0">
              <a:solidFill>
                <a:sysClr val="windowText" lastClr="000000"/>
              </a:solidFill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sz="1100" b="1" u="sng" dirty="0" smtClean="0">
                  <a:solidFill>
                    <a:srgbClr val="FF0000"/>
                  </a:solidFill>
                  <a:latin typeface="Arial"/>
                  <a:ea typeface="Times New Roman"/>
                </a:rPr>
                <a:t>Upravljanje</a:t>
              </a:r>
              <a:r>
                <a:rPr lang="sr-Latn-RS" sz="1100" b="1" u="sng" dirty="0" smtClean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 </a:t>
              </a:r>
              <a:r>
                <a:rPr lang="sr-Latn-RS" sz="1100" b="1" u="sng" dirty="0">
                  <a:solidFill>
                    <a:srgbClr val="FF0000"/>
                  </a:solidFill>
                  <a:effectLst/>
                  <a:latin typeface="Arial"/>
                  <a:ea typeface="Times New Roman"/>
                </a:rPr>
                <a:t>rizikom</a:t>
              </a:r>
              <a:endParaRPr lang="en-US" sz="1100" u="sng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19"/>
            <p:cNvSpPr txBox="1"/>
            <p:nvPr/>
          </p:nvSpPr>
          <p:spPr>
            <a:xfrm>
              <a:off x="2041552" y="922268"/>
              <a:ext cx="1383030" cy="17736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Izloženost riziku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Povećavanje redukcije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19"/>
            <p:cNvSpPr txBox="1"/>
            <p:nvPr/>
          </p:nvSpPr>
          <p:spPr>
            <a:xfrm>
              <a:off x="354923" y="436104"/>
              <a:ext cx="675852" cy="173085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RS" sz="800" b="1" u="sng" dirty="0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 Procjena </a:t>
              </a:r>
              <a:r>
                <a:rPr lang="sr-Latn-RS" sz="800" b="1" u="sng" dirty="0">
                  <a:solidFill>
                    <a:srgbClr val="C00000"/>
                  </a:solidFill>
                  <a:effectLst/>
                  <a:latin typeface="Arial"/>
                  <a:ea typeface="Times New Roman"/>
                </a:rPr>
                <a:t>r</a:t>
              </a:r>
              <a:r>
                <a:rPr lang="sr-Latn-RS" sz="800" b="1" u="sng" dirty="0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izika</a:t>
              </a:r>
              <a:endParaRPr lang="en-US" sz="800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 Box 19"/>
            <p:cNvSpPr txBox="1"/>
            <p:nvPr/>
          </p:nvSpPr>
          <p:spPr>
            <a:xfrm>
              <a:off x="360350" y="1422778"/>
              <a:ext cx="724726" cy="19590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r-HR" sz="900" b="1" u="sng" dirty="0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 </a:t>
              </a:r>
              <a:r>
                <a:rPr lang="sr-Latn-RS" sz="900" b="1" u="sng" dirty="0">
                  <a:solidFill>
                    <a:srgbClr val="C00000"/>
                  </a:solidFill>
                  <a:effectLst/>
                  <a:latin typeface="Arial"/>
                  <a:ea typeface="Calibri"/>
                </a:rPr>
                <a:t>Kontrola rizika</a:t>
              </a:r>
              <a:endParaRPr lang="en-US" sz="900" dirty="0">
                <a:solidFill>
                  <a:srgbClr val="C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19"/>
            <p:cNvSpPr txBox="1"/>
            <p:nvPr/>
          </p:nvSpPr>
          <p:spPr>
            <a:xfrm>
              <a:off x="1227624" y="1422778"/>
              <a:ext cx="1335474" cy="28234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Reduciranje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Planiranje menadžmenta rizikom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Rješavanje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 Box 19"/>
            <p:cNvSpPr txBox="1"/>
            <p:nvPr/>
          </p:nvSpPr>
          <p:spPr>
            <a:xfrm>
              <a:off x="3424582" y="1872865"/>
              <a:ext cx="1360091" cy="275144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Ublažavanje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Nadgledanje rizika i izvještavanje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Ponovna procjena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3519796" y="1526177"/>
              <a:ext cx="1527048" cy="346688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Planiranje elemenata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Integracija plana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 Box 19"/>
            <p:cNvSpPr txBox="1"/>
            <p:nvPr/>
          </p:nvSpPr>
          <p:spPr>
            <a:xfrm>
              <a:off x="1227624" y="430555"/>
              <a:ext cx="951042" cy="297748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Identifikacija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Analiza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Dodjeljivanje prioriteta riziku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 Box 19"/>
            <p:cNvSpPr txBox="1"/>
            <p:nvPr/>
          </p:nvSpPr>
          <p:spPr>
            <a:xfrm>
              <a:off x="3547737" y="1026752"/>
              <a:ext cx="1433560" cy="424841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500" b="1" dirty="0">
                  <a:effectLst/>
                  <a:latin typeface="Arial"/>
                  <a:ea typeface="Calibri"/>
                </a:rPr>
                <a:t>Prikupljanje informacija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500" b="1" dirty="0">
                  <a:effectLst/>
                  <a:latin typeface="Arial"/>
                  <a:ea typeface="Calibri"/>
                </a:rPr>
                <a:t>Izbjegavanje rizika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500" b="1" dirty="0">
                  <a:effectLst/>
                  <a:latin typeface="Arial"/>
                  <a:ea typeface="Calibri"/>
                </a:rPr>
                <a:t>Transfer rizika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500" b="1" dirty="0">
                  <a:effectLst/>
                  <a:latin typeface="Arial"/>
                  <a:ea typeface="Calibri"/>
                </a:rPr>
                <a:t>Nivelisanje redukcije rizika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500" b="1" dirty="0">
                  <a:effectLst/>
                  <a:latin typeface="Arial"/>
                  <a:ea typeface="Calibri"/>
                </a:rPr>
                <a:t>Proces razvoja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 Box 19"/>
            <p:cNvSpPr txBox="1"/>
            <p:nvPr/>
          </p:nvSpPr>
          <p:spPr>
            <a:xfrm>
              <a:off x="2047542" y="105705"/>
              <a:ext cx="1388639" cy="396986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Ček liste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Dekompozicija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Analiza pretpostavki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Mrežna analiza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Analiza elemenata odluke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 Box 19"/>
            <p:cNvSpPr txBox="1"/>
            <p:nvPr/>
          </p:nvSpPr>
          <p:spPr>
            <a:xfrm>
              <a:off x="3620599" y="304197"/>
              <a:ext cx="1360697" cy="540326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106290" tIns="53145" rIns="106290" bIns="5314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Dinamički sistemi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Modeli performansi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Cjenovni modeli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Mrežna analiza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Analiza odluka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sr-Latn-CS" sz="600" b="1" dirty="0">
                  <a:effectLst/>
                  <a:latin typeface="Arial"/>
                  <a:ea typeface="Calibri"/>
                </a:rPr>
                <a:t>Kvantitativna analiza faktora rizika</a:t>
              </a:r>
              <a:endParaRPr lang="en-US" sz="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583405" y="664333"/>
              <a:ext cx="130165" cy="2579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583347" y="1173654"/>
              <a:ext cx="96504" cy="200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flipV="1">
              <a:off x="1594399" y="249590"/>
              <a:ext cx="466409" cy="11126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1832450" y="537000"/>
              <a:ext cx="1732269" cy="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1594241" y="747244"/>
              <a:ext cx="442820" cy="25088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2012011" y="1627615"/>
              <a:ext cx="1407587" cy="32692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2428586" y="1503925"/>
              <a:ext cx="1067042" cy="962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V="1">
              <a:off x="1981925" y="1170018"/>
              <a:ext cx="1582794" cy="2527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037923" y="514928"/>
              <a:ext cx="18351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1044744" y="1491910"/>
              <a:ext cx="182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1231892" y="430555"/>
              <a:ext cx="126" cy="1730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232018" y="430555"/>
              <a:ext cx="5622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231892" y="603615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2060808" y="105705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2060808" y="17453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227624" y="522867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2060808" y="24959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2060808" y="40352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1232358" y="1422778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1232358" y="149919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2060808" y="327955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>
              <a:off x="1227624" y="1587795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>
              <a:off x="3564719" y="1099628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3564719" y="1170018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3564719" y="123029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3564719" y="1026752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>
              <a:off x="2060808" y="105705"/>
              <a:ext cx="0" cy="2978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flipH="1">
              <a:off x="1231892" y="1422778"/>
              <a:ext cx="126" cy="16980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035747" y="1035346"/>
              <a:ext cx="6168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3564719" y="630819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564719" y="69193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2041552" y="92676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3564719" y="399791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564719" y="48238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564719" y="56149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3564719" y="323976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3424386" y="1954538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3424582" y="2028782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3419598" y="1878818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3491856" y="165503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3564719" y="1306439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3491856" y="1552050"/>
              <a:ext cx="5588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V="1">
              <a:off x="2037062" y="922268"/>
              <a:ext cx="0" cy="11307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3564719" y="323976"/>
              <a:ext cx="0" cy="36795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3491221" y="1552050"/>
              <a:ext cx="635" cy="1029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424582" y="1878818"/>
              <a:ext cx="0" cy="14996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3564719" y="1026752"/>
              <a:ext cx="0" cy="2796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-304800" y="2024743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u="sng" dirty="0" smtClean="0">
                <a:solidFill>
                  <a:srgbClr val="C00000"/>
                </a:solidFill>
              </a:rPr>
              <a:t>Upravlanje rizikom </a:t>
            </a:r>
            <a:r>
              <a:rPr lang="sr-Latn-CS" sz="2000" dirty="0" smtClean="0">
                <a:solidFill>
                  <a:srgbClr val="C00000"/>
                </a:solidFill>
              </a:rPr>
              <a:t>obavlja se kroz aktivnosti </a:t>
            </a:r>
            <a:r>
              <a:rPr lang="sr-Latn-CS" sz="2000" u="sng" dirty="0" smtClean="0">
                <a:solidFill>
                  <a:srgbClr val="C00000"/>
                </a:solidFill>
              </a:rPr>
              <a:t>podprocesa procjene</a:t>
            </a:r>
            <a:r>
              <a:rPr lang="sr-Latn-CS" sz="2000" dirty="0" smtClean="0">
                <a:solidFill>
                  <a:srgbClr val="C00000"/>
                </a:solidFill>
              </a:rPr>
              <a:t> i </a:t>
            </a:r>
            <a:r>
              <a:rPr lang="sr-Latn-CS" sz="2000" u="sng" dirty="0" smtClean="0">
                <a:solidFill>
                  <a:srgbClr val="C00000"/>
                </a:solidFill>
              </a:rPr>
              <a:t>kontrole</a:t>
            </a:r>
            <a:r>
              <a:rPr lang="sr-Latn-CS" sz="2000" dirty="0" smtClean="0">
                <a:solidFill>
                  <a:srgbClr val="C00000"/>
                </a:solidFill>
              </a:rPr>
              <a:t> rizika, prikazanih na slici: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7200" y="599704"/>
            <a:ext cx="8785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000" b="1" dirty="0" smtClean="0">
                <a:solidFill>
                  <a:srgbClr val="0070C0"/>
                </a:solidFill>
              </a:rPr>
              <a:t>Znači, </a:t>
            </a:r>
            <a:r>
              <a:rPr lang="sr-Latn-CS" sz="2000" b="1" u="sng" dirty="0" smtClean="0">
                <a:solidFill>
                  <a:srgbClr val="0070C0"/>
                </a:solidFill>
              </a:rPr>
              <a:t>proces procjene rizika</a:t>
            </a:r>
            <a:r>
              <a:rPr lang="sr-Latn-CS" sz="2000" b="1" dirty="0" smtClean="0">
                <a:solidFill>
                  <a:srgbClr val="0070C0"/>
                </a:solidFill>
              </a:rPr>
              <a:t>, obavlja </a:t>
            </a:r>
            <a:r>
              <a:rPr lang="sr-Latn-CS" sz="2000" b="1" u="sng" dirty="0" smtClean="0">
                <a:solidFill>
                  <a:srgbClr val="0070C0"/>
                </a:solidFill>
              </a:rPr>
              <a:t>multidisciplinarni ekspertski tim </a:t>
            </a:r>
            <a:r>
              <a:rPr lang="sr-Latn-CS" sz="2000" b="1" dirty="0" smtClean="0">
                <a:solidFill>
                  <a:srgbClr val="0070C0"/>
                </a:solidFill>
              </a:rPr>
              <a:t>koji dobro poznaje organizaciju kompanije, proces rada, osobine materijala koji se koriste u procesu, opasnosti i druge tehničke parametre, zakone, propise, standarde, naučne metode </a:t>
            </a:r>
            <a:r>
              <a:rPr lang="en-US" sz="2000" b="1" dirty="0" smtClean="0">
                <a:solidFill>
                  <a:srgbClr val="0070C0"/>
                </a:solidFill>
              </a:rPr>
              <a:t>i </a:t>
            </a:r>
            <a:r>
              <a:rPr lang="sr-Latn-CS" sz="2000" b="1" dirty="0" smtClean="0">
                <a:solidFill>
                  <a:srgbClr val="0070C0"/>
                </a:solidFill>
              </a:rPr>
              <a:t>tehnike.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0" y="-70801"/>
            <a:ext cx="9144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951428" y="2749077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48224" y="2798282"/>
            <a:ext cx="4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297" y="381000"/>
            <a:ext cx="553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B</a:t>
            </a:r>
            <a:r>
              <a:rPr lang="sr-Latn-CS" sz="2000" b="1" u="sng" dirty="0" smtClean="0">
                <a:solidFill>
                  <a:srgbClr val="C00000"/>
                </a:solidFill>
              </a:rPr>
              <a:t>lok šema aktivnosti procjene rizika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697" y="4724400"/>
            <a:ext cx="7304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70C0"/>
                </a:solidFill>
              </a:rPr>
              <a:t>1. Uspostavljanje konteksta (unutrašnja i spoljašnja okolina),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2. Identifikacija rizika,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3. Analiza rizika,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4. Procjena rizika,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5. Tretiranje rizkia,</a:t>
            </a:r>
          </a:p>
          <a:p>
            <a:r>
              <a:rPr lang="sr-Latn-CS" b="1" dirty="0" smtClean="0">
                <a:solidFill>
                  <a:srgbClr val="0070C0"/>
                </a:solidFill>
              </a:rPr>
              <a:t>6. Kontrola rizika,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73" name="Canvas 252"/>
          <p:cNvGrpSpPr/>
          <p:nvPr/>
        </p:nvGrpSpPr>
        <p:grpSpPr>
          <a:xfrm>
            <a:off x="1794259" y="1148877"/>
            <a:ext cx="5572125" cy="3200400"/>
            <a:chOff x="0" y="0"/>
            <a:chExt cx="5572125" cy="3200400"/>
          </a:xfrm>
        </p:grpSpPr>
        <p:sp>
          <p:nvSpPr>
            <p:cNvPr id="74" name="Rectangle 73"/>
            <p:cNvSpPr/>
            <p:nvPr/>
          </p:nvSpPr>
          <p:spPr>
            <a:xfrm>
              <a:off x="0" y="0"/>
              <a:ext cx="5572125" cy="3200400"/>
            </a:xfrm>
            <a:prstGeom prst="rect">
              <a:avLst/>
            </a:prstGeom>
          </p:spPr>
        </p:sp>
        <p:grpSp>
          <p:nvGrpSpPr>
            <p:cNvPr id="75" name="Group 74"/>
            <p:cNvGrpSpPr/>
            <p:nvPr/>
          </p:nvGrpSpPr>
          <p:grpSpPr>
            <a:xfrm>
              <a:off x="1119839" y="77533"/>
              <a:ext cx="3466970" cy="3021262"/>
              <a:chOff x="0" y="0"/>
              <a:chExt cx="3466970" cy="302126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286278" y="2060530"/>
                <a:ext cx="1543036" cy="720770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Calibri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19033" y="233301"/>
                <a:ext cx="2115835" cy="178863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26639" y="569439"/>
                <a:ext cx="1669098" cy="1219200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46844" y="596174"/>
                <a:ext cx="1065241" cy="567713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32130" y="1189651"/>
                <a:ext cx="1065530" cy="567690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29002" y="0"/>
                <a:ext cx="900000" cy="18000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uspostavljanje</a:t>
                </a: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 konteksta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369987" y="2087086"/>
                <a:ext cx="90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Opcije za ublažavanje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7044" y="957920"/>
                <a:ext cx="72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Ranjivost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62501" y="760049"/>
                <a:ext cx="72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Učestalost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051182" y="1523133"/>
                <a:ext cx="72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Šteta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4545" y="1290775"/>
                <a:ext cx="72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Kritičnost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604367" y="709781"/>
                <a:ext cx="655775" cy="338139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ANALIZA RIZIKA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64832" y="1127388"/>
                <a:ext cx="1000125" cy="228917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POSLEDICE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07815" y="686202"/>
                <a:ext cx="790284" cy="248624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VJEROVATNOĆA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52785" y="293325"/>
                <a:ext cx="900000" cy="180000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Identifikacija rizika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782924" y="216151"/>
                <a:ext cx="791550" cy="419100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PROCJENA   RIZIKA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447558" y="2319249"/>
                <a:ext cx="90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Opcije za izvodljivost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00427" y="2841262"/>
                <a:ext cx="2428875" cy="180000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Preispitivanje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77096" y="1822574"/>
                <a:ext cx="1316648" cy="180000"/>
              </a:xfrm>
              <a:prstGeom prst="rect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Ocjena rizika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177676" y="1965294"/>
                <a:ext cx="676730" cy="451574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Times New Roman"/>
                  </a:rPr>
                  <a:t> </a:t>
                </a: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TRETIRANJE RIZIKA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544366" y="2550889"/>
                <a:ext cx="900000" cy="180000"/>
              </a:xfrm>
              <a:prstGeom prst="rect">
                <a:avLst/>
              </a:prstGeom>
              <a:solidFill>
                <a:sysClr val="window" lastClr="FFFFFF"/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Cost/benefit analiza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385762" y="180000"/>
                <a:ext cx="0" cy="2661262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509776" y="473325"/>
                <a:ext cx="0" cy="2367937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60769" y="957920"/>
                <a:ext cx="0" cy="1883342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819539" y="1163887"/>
                <a:ext cx="0" cy="1677375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971970" y="1480913"/>
                <a:ext cx="0" cy="1360349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1133203" y="1696314"/>
                <a:ext cx="0" cy="1144948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1398099" y="2267086"/>
                <a:ext cx="4762" cy="580052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1505392" y="2499249"/>
                <a:ext cx="0" cy="347889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1645982" y="2730889"/>
                <a:ext cx="0" cy="116249"/>
              </a:xfrm>
              <a:prstGeom prst="straightConnector1">
                <a:avLst/>
              </a:prstGeom>
              <a:noFill/>
              <a:ln w="0" cap="flat" cmpd="sng" algn="ctr">
                <a:solidFill>
                  <a:sysClr val="windowText" lastClr="000000"/>
                </a:solidFill>
                <a:prstDash val="lgDashDot"/>
                <a:tailEnd type="triangle" w="sm" len="sm"/>
              </a:ln>
              <a:effectLst/>
            </p:spPr>
          </p:cxnSp>
          <p:cxnSp>
            <p:nvCxnSpPr>
              <p:cNvPr id="106" name="Elbow Connector 105"/>
              <p:cNvCxnSpPr/>
              <p:nvPr/>
            </p:nvCxnSpPr>
            <p:spPr>
              <a:xfrm>
                <a:off x="1229831" y="85664"/>
                <a:ext cx="247120" cy="147637"/>
              </a:xfrm>
              <a:prstGeom prst="bentConnector2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cxnSp>
            <p:nvCxnSpPr>
              <p:cNvPr id="107" name="Elbow Connector 106"/>
              <p:cNvCxnSpPr/>
              <p:nvPr/>
            </p:nvCxnSpPr>
            <p:spPr>
              <a:xfrm rot="16200000" flipV="1">
                <a:off x="-548433" y="967435"/>
                <a:ext cx="2931262" cy="1176390"/>
              </a:xfrm>
              <a:prstGeom prst="bentConnector4">
                <a:avLst>
                  <a:gd name="adj1" fmla="val -2877"/>
                  <a:gd name="adj2" fmla="val 119432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cxnSp>
            <p:nvCxnSpPr>
              <p:cNvPr id="108" name="Elbow Connector 107"/>
              <p:cNvCxnSpPr/>
              <p:nvPr/>
            </p:nvCxnSpPr>
            <p:spPr>
              <a:xfrm>
                <a:off x="1352785" y="383325"/>
                <a:ext cx="321760" cy="186114"/>
              </a:xfrm>
              <a:prstGeom prst="bentConnector3">
                <a:avLst>
                  <a:gd name="adj1" fmla="val 100325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cxnSp>
            <p:nvCxnSpPr>
              <p:cNvPr id="109" name="Elbow Connector 108"/>
              <p:cNvCxnSpPr/>
              <p:nvPr/>
            </p:nvCxnSpPr>
            <p:spPr>
              <a:xfrm rot="16200000" flipH="1">
                <a:off x="2167775" y="1641719"/>
                <a:ext cx="210050" cy="149515"/>
              </a:xfrm>
              <a:prstGeom prst="bentConnector3">
                <a:avLst>
                  <a:gd name="adj1" fmla="val 6921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cxnSp>
            <p:nvCxnSpPr>
              <p:cNvPr id="110" name="Elbow Connector 109"/>
              <p:cNvCxnSpPr/>
              <p:nvPr/>
            </p:nvCxnSpPr>
            <p:spPr>
              <a:xfrm rot="16200000" flipH="1">
                <a:off x="2526862" y="1919508"/>
                <a:ext cx="149028" cy="133015"/>
              </a:xfrm>
              <a:prstGeom prst="bentConnector3">
                <a:avLst>
                  <a:gd name="adj1" fmla="val 526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sp>
            <p:nvSpPr>
              <p:cNvPr id="111" name="Octagon 110"/>
              <p:cNvSpPr/>
              <p:nvPr/>
            </p:nvSpPr>
            <p:spPr>
              <a:xfrm>
                <a:off x="2914026" y="2500359"/>
                <a:ext cx="552944" cy="280941"/>
              </a:xfrm>
              <a:prstGeom prst="octagon">
                <a:avLst/>
              </a:prstGeom>
              <a:solidFill>
                <a:srgbClr val="C0504D">
                  <a:lumMod val="75000"/>
                </a:srgbClr>
              </a:solidFill>
              <a:ln w="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ODLUKA</a:t>
                </a: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12" name="Elbow Connector 111"/>
              <p:cNvCxnSpPr/>
              <p:nvPr/>
            </p:nvCxnSpPr>
            <p:spPr>
              <a:xfrm rot="10800000" flipV="1">
                <a:off x="2729301" y="2781300"/>
                <a:ext cx="461962" cy="149962"/>
              </a:xfrm>
              <a:prstGeom prst="bentConnector3">
                <a:avLst>
                  <a:gd name="adj1" fmla="val -1546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cxnSp>
            <p:nvCxnSpPr>
              <p:cNvPr id="113" name="Elbow Connector 112"/>
              <p:cNvCxnSpPr/>
              <p:nvPr/>
            </p:nvCxnSpPr>
            <p:spPr>
              <a:xfrm>
                <a:off x="2829314" y="2366962"/>
                <a:ext cx="361949" cy="133397"/>
              </a:xfrm>
              <a:prstGeom prst="bentConnector3">
                <a:avLst>
                  <a:gd name="adj1" fmla="val 10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triangle" w="lg" len="sm"/>
              </a:ln>
              <a:effectLst/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0" y="725737"/>
                <a:ext cx="385762" cy="1490077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0" cap="flat" cmpd="sng" algn="ctr">
                <a:noFill/>
                <a:prstDash val="solid"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 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5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Times New Roman"/>
                  </a:rPr>
                  <a:t>Predviđena ili stvarna promjena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9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EPCG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</TotalTime>
  <Words>2957</Words>
  <Application>Microsoft Office PowerPoint</Application>
  <PresentationFormat>On-screen Show (4:3)</PresentationFormat>
  <Paragraphs>574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EPCG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Vlajko Jaukovic</dc:creator>
  <cp:lastModifiedBy>Vlajko Jaukovic</cp:lastModifiedBy>
  <cp:revision>552</cp:revision>
  <cp:lastPrinted>2011-05-12T07:38:40Z</cp:lastPrinted>
  <dcterms:created xsi:type="dcterms:W3CDTF">2011-01-28T11:47:53Z</dcterms:created>
  <dcterms:modified xsi:type="dcterms:W3CDTF">2011-05-12T07:47:25Z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