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sldIdLst>
    <p:sldId id="256" r:id="rId2"/>
    <p:sldId id="257" r:id="rId3"/>
    <p:sldId id="258" r:id="rId4"/>
    <p:sldId id="264" r:id="rId5"/>
    <p:sldId id="270" r:id="rId6"/>
    <p:sldId id="259" r:id="rId7"/>
    <p:sldId id="265" r:id="rId8"/>
    <p:sldId id="271" r:id="rId9"/>
    <p:sldId id="275" r:id="rId10"/>
    <p:sldId id="260" r:id="rId11"/>
    <p:sldId id="266" r:id="rId12"/>
    <p:sldId id="272" r:id="rId13"/>
    <p:sldId id="261" r:id="rId14"/>
    <p:sldId id="267" r:id="rId15"/>
    <p:sldId id="273" r:id="rId16"/>
    <p:sldId id="262" r:id="rId17"/>
    <p:sldId id="268" r:id="rId18"/>
    <p:sldId id="274" r:id="rId19"/>
    <p:sldId id="263" r:id="rId20"/>
    <p:sldId id="269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7" autoAdjust="0"/>
    <p:restoredTop sz="94620" autoAdjust="0"/>
  </p:normalViewPr>
  <p:slideViewPr>
    <p:cSldViewPr>
      <p:cViewPr>
        <p:scale>
          <a:sx n="100" d="100"/>
          <a:sy n="100" d="100"/>
        </p:scale>
        <p:origin x="-138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541B4-CD0A-4D59-AE59-2476C11529EF}" type="datetimeFigureOut">
              <a:rPr lang="en-US" smtClean="0"/>
              <a:t>5/11/2011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E234E-BE6D-4198-BF54-0BA0ACFD8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0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234E-BE6D-4198-BF54-0BA0ACFD83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90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234E-BE6D-4198-BF54-0BA0ACFD83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59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80E5-6060-4F26-9F4A-2D9133FC822A}" type="datetime1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04800" y="1905000"/>
            <a:ext cx="8496301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01003" cy="1600327"/>
          </a:xfrm>
          <a:ln w="19050">
            <a:noFill/>
          </a:ln>
        </p:spPr>
        <p:txBody>
          <a:bodyPr anchor="b">
            <a:normAutofit/>
          </a:bodyPr>
          <a:lstStyle>
            <a:lvl1pPr algn="ctr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8001003" cy="1066800"/>
          </a:xfrm>
          <a:ln w="19050"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6" name="Rectangle 95"/>
          <p:cNvSpPr/>
          <p:nvPr userDrawn="1"/>
        </p:nvSpPr>
        <p:spPr>
          <a:xfrm>
            <a:off x="457202" y="2057400"/>
            <a:ext cx="8176259" cy="281940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72F52-88A5-4EB0-9587-299767474579}" type="datetime1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7169-A37B-423B-916A-1E6F7561721C}" type="datetime1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FDF0-605C-4A1C-AF4C-90109D524F4B}" type="datetime1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0FDC-D994-49AF-9055-0D4A780DFFF2}" type="datetime1">
              <a:rPr lang="en-US" smtClean="0"/>
              <a:t>5/11/2011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7E6E2-DF75-433D-8CD3-80CCE323FDD4}" type="datetime1">
              <a:rPr lang="en-US" smtClean="0"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B719-734A-455A-808C-676F6F0BA2DB}" type="datetime1">
              <a:rPr lang="en-US" smtClean="0"/>
              <a:t>5/11/2011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D31-56C0-40F5-B5AB-611A6D4A52B7}" type="datetime1">
              <a:rPr lang="en-US" smtClean="0"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F123-9C0A-49BD-B25F-4F36B36459C7}" type="datetime1">
              <a:rPr lang="en-US" smtClean="0"/>
              <a:t>5/11/2011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DB92-AFC0-43BF-BF64-E07F4AEAD623}" type="datetime1">
              <a:rPr lang="en-US" smtClean="0"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0974-9F82-4716-AC48-4E5F5ACCC55E}" type="datetime1">
              <a:rPr lang="en-US" smtClean="0"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AF361DE-33D4-4FC2-8A77-00CDF96EBF29}" type="datetime1">
              <a:rPr lang="en-US" smtClean="0"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6068B23-D48C-4650-BC4F-E506532359C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OPTIMALNA KONFIGURACIJA FAZORSKIH MJERENJA ZA POTREBE POUZDANE ESTIMACIJE STANJA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CS" dirty="0" smtClean="0"/>
          </a:p>
          <a:p>
            <a:r>
              <a:rPr lang="sr-Latn-CS" dirty="0" smtClean="0"/>
              <a:t>Mr Zoran Miljanić, Prof. dr Igor Đurović, Prof. dr Ilija Vujošević</a:t>
            </a:r>
            <a:endParaRPr lang="sr-Latn-C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1351374" cy="990600"/>
          </a:xfrm>
          <a:prstGeom prst="rect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</p:pic>
      <p:sp>
        <p:nvSpPr>
          <p:cNvPr id="11" name="Subtitle 6"/>
          <p:cNvSpPr txBox="1">
            <a:spLocks/>
          </p:cNvSpPr>
          <p:nvPr/>
        </p:nvSpPr>
        <p:spPr>
          <a:xfrm>
            <a:off x="1676400" y="190500"/>
            <a:ext cx="7086600" cy="106680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CS" dirty="0" smtClean="0"/>
          </a:p>
          <a:p>
            <a:r>
              <a:rPr lang="sr-Latn-CS" dirty="0" smtClean="0"/>
              <a:t>II Savjetovanje CG KO CIGRÉ, Miločer, maj 2011. </a:t>
            </a:r>
            <a:endParaRPr lang="sr-Latn-CS" dirty="0"/>
          </a:p>
        </p:txBody>
      </p:sp>
      <p:sp>
        <p:nvSpPr>
          <p:cNvPr id="12" name="Subtitle 6"/>
          <p:cNvSpPr txBox="1">
            <a:spLocks/>
          </p:cNvSpPr>
          <p:nvPr/>
        </p:nvSpPr>
        <p:spPr>
          <a:xfrm>
            <a:off x="1046574" y="5410200"/>
            <a:ext cx="7030626" cy="106680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CS" dirty="0" smtClean="0"/>
          </a:p>
          <a:p>
            <a:r>
              <a:rPr lang="sr-Latn-CS" dirty="0" smtClean="0"/>
              <a:t>CG KO CIGRÉ - STK C2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4784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/>
              <a:t>CELULARNI GENETSKI ALGORITAM (CGA</a:t>
            </a:r>
            <a:r>
              <a:rPr lang="sr-Latn-C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78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Struktura CGA i princip rada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Metaheuristički metod</a:t>
            </a:r>
          </a:p>
          <a:p>
            <a:pPr lvl="1"/>
            <a:r>
              <a:rPr lang="sr-Latn-CS" dirty="0" smtClean="0"/>
              <a:t>Prihvatljiva brzina konvergencije</a:t>
            </a:r>
          </a:p>
          <a:p>
            <a:pPr lvl="1"/>
            <a:r>
              <a:rPr lang="sr-Latn-CS" dirty="0" smtClean="0"/>
              <a:t>Kvalitet riješenja – globalni optimum</a:t>
            </a:r>
          </a:p>
          <a:p>
            <a:r>
              <a:rPr lang="sr-Latn-CS" dirty="0" smtClean="0"/>
              <a:t>Standardni GA – evolucija populacije riješenja</a:t>
            </a:r>
          </a:p>
          <a:p>
            <a:pPr lvl="1"/>
            <a:r>
              <a:rPr lang="sr-Latn-CS" dirty="0" smtClean="0"/>
              <a:t>Selekcija</a:t>
            </a:r>
          </a:p>
          <a:p>
            <a:pPr lvl="1"/>
            <a:r>
              <a:rPr lang="sr-Latn-CS" dirty="0" smtClean="0"/>
              <a:t>Rekombinacija</a:t>
            </a:r>
          </a:p>
          <a:p>
            <a:pPr lvl="1"/>
            <a:r>
              <a:rPr lang="sr-Latn-CS" dirty="0" smtClean="0"/>
              <a:t>Mutacija</a:t>
            </a:r>
          </a:p>
          <a:p>
            <a:r>
              <a:rPr lang="sr-Latn-CS" dirty="0" smtClean="0"/>
              <a:t>Celularni GA</a:t>
            </a:r>
          </a:p>
          <a:p>
            <a:pPr lvl="1"/>
            <a:r>
              <a:rPr lang="sr-Latn-CS" dirty="0" smtClean="0"/>
              <a:t>Decentralizovana struktura populacije</a:t>
            </a:r>
          </a:p>
          <a:p>
            <a:pPr lvl="1"/>
            <a:r>
              <a:rPr lang="sr-Latn-CS" dirty="0" smtClean="0"/>
              <a:t>Jedna jedinka je rezultat rekombinacije</a:t>
            </a:r>
          </a:p>
          <a:p>
            <a:pPr lvl="1"/>
            <a:r>
              <a:rPr lang="sr-Latn-CS" dirty="0" smtClean="0"/>
              <a:t>Elitistička strategija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093" y="3352800"/>
            <a:ext cx="2606307" cy="24384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6858000" y="4252912"/>
            <a:ext cx="742951" cy="700088"/>
            <a:chOff x="6858000" y="4252912"/>
            <a:chExt cx="742951" cy="700088"/>
          </a:xfrm>
        </p:grpSpPr>
        <p:cxnSp>
          <p:nvCxnSpPr>
            <p:cNvPr id="3" name="Straight Arrow Connector 2"/>
            <p:cNvCxnSpPr/>
            <p:nvPr/>
          </p:nvCxnSpPr>
          <p:spPr>
            <a:xfrm flipV="1">
              <a:off x="7358063" y="4252912"/>
              <a:ext cx="228600" cy="2286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6858000" y="4724400"/>
              <a:ext cx="228600" cy="2286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V="1">
              <a:off x="7372351" y="4724400"/>
              <a:ext cx="228600" cy="2286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6200000" flipV="1">
              <a:off x="6886575" y="4257674"/>
              <a:ext cx="228600" cy="22860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7250296" y="4286250"/>
              <a:ext cx="0" cy="16192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10800000" flipV="1">
              <a:off x="7255059" y="4781549"/>
              <a:ext cx="0" cy="16192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 flipV="1">
              <a:off x="7478896" y="4519613"/>
              <a:ext cx="0" cy="16192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6200000" flipV="1">
              <a:off x="6981825" y="4524375"/>
              <a:ext cx="0" cy="16192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/>
          <p:nvPr/>
        </p:nvSpPr>
        <p:spPr>
          <a:xfrm>
            <a:off x="6553200" y="3962400"/>
            <a:ext cx="1371600" cy="129540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9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Optimizacija mjerne konfiguracije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Kriterijum optimizacije</a:t>
            </a:r>
          </a:p>
          <a:p>
            <a:pPr lvl="1"/>
            <a:r>
              <a:rPr lang="sr-Latn-CS" dirty="0" smtClean="0"/>
              <a:t>Observabilnost sistema</a:t>
            </a:r>
          </a:p>
          <a:p>
            <a:pPr lvl="1"/>
            <a:r>
              <a:rPr lang="sr-Latn-CS" dirty="0" smtClean="0"/>
              <a:t>Pouzdanost mjerne konfiguracije</a:t>
            </a:r>
          </a:p>
          <a:p>
            <a:pPr lvl="2"/>
            <a:r>
              <a:rPr lang="sr-Latn-CS" dirty="0" smtClean="0"/>
              <a:t>Ispad fazorskog mjerenja</a:t>
            </a:r>
          </a:p>
          <a:p>
            <a:pPr lvl="2"/>
            <a:r>
              <a:rPr lang="sr-Latn-CS" dirty="0" smtClean="0"/>
              <a:t>Ispad jedne grane</a:t>
            </a:r>
          </a:p>
          <a:p>
            <a:pPr lvl="1"/>
            <a:r>
              <a:rPr lang="sr-Latn-CS" dirty="0" smtClean="0"/>
              <a:t>Ekonomičnost mjernog sistema</a:t>
            </a:r>
          </a:p>
          <a:p>
            <a:pPr lvl="1"/>
            <a:r>
              <a:rPr lang="sr-Latn-CS" dirty="0" smtClean="0"/>
              <a:t>Efekat čvorova sa nultim injektiranjem</a:t>
            </a:r>
          </a:p>
          <a:p>
            <a:r>
              <a:rPr lang="sr-Latn-CS" dirty="0" smtClean="0"/>
              <a:t>Optimizaciona funkcija (fitness function)</a:t>
            </a:r>
          </a:p>
          <a:p>
            <a:endParaRPr lang="sr-Latn-CS" dirty="0"/>
          </a:p>
          <a:p>
            <a:endParaRPr lang="sr-Latn-CS" dirty="0" smtClean="0"/>
          </a:p>
          <a:p>
            <a:r>
              <a:rPr lang="sr-Latn-CS" dirty="0" smtClean="0"/>
              <a:t>Parametri se podešavaju prema analiziranom sistemu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236910"/>
              </p:ext>
            </p:extLst>
          </p:nvPr>
        </p:nvGraphicFramePr>
        <p:xfrm>
          <a:off x="304800" y="4876800"/>
          <a:ext cx="859054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3" imgW="3886200" imgH="241200" progId="Equation.DSMT4">
                  <p:embed/>
                </p:oleObj>
              </mc:Choice>
              <mc:Fallback>
                <p:oleObj name="Equation" r:id="rId3" imgW="3886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4876800"/>
                        <a:ext cx="8590547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034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/>
              <a:t>REZULTATI </a:t>
            </a:r>
            <a:r>
              <a:rPr lang="sr-Latn-CS" dirty="0" smtClean="0"/>
              <a:t>SIMULACIJE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Analiza tipičnih IEEE sistema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Optimizacija mjerne konfiguracije je izvršena za tipske IEEE sisteme sa 14, 30 i 57 čvorova</a:t>
            </a:r>
          </a:p>
          <a:p>
            <a:r>
              <a:rPr lang="sr-Latn-CS" dirty="0" smtClean="0"/>
              <a:t>Lokacije fazorskih mjerenja po čvorovima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304183"/>
              </p:ext>
            </p:extLst>
          </p:nvPr>
        </p:nvGraphicFramePr>
        <p:xfrm>
          <a:off x="457201" y="2971800"/>
          <a:ext cx="8305799" cy="3200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77815"/>
                <a:gridCol w="1756996"/>
                <a:gridCol w="1756996"/>
                <a:gridCol w="1756996"/>
                <a:gridCol w="1756996"/>
              </a:tblGrid>
              <a:tr h="651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Osnovni slučaj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Slučaj gubitka fazorskog mjerenja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Slučaj gubitka grane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Gubitak fazorskog mjerenja ili grane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IEEE </a:t>
                      </a:r>
                      <a:endParaRPr lang="sr-Latn-CS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</a:rPr>
                        <a:t>14-čvorova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2, 6, 9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1, 2, 4, 6, 9, 11, 13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>
                          <a:effectLst/>
                        </a:rPr>
                        <a:t>1, 3, 6, 8, 9, 11, 13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2, 3, 5, 6, 8, 9, 10, 13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64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IEEE </a:t>
                      </a:r>
                      <a:endParaRPr lang="sr-Latn-CS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</a:rPr>
                        <a:t>30- </a:t>
                      </a:r>
                      <a:r>
                        <a:rPr lang="sr-Latn-CS" sz="1400" dirty="0">
                          <a:effectLst/>
                        </a:rPr>
                        <a:t>čvorova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3, 5, 10, 12, 18, 24, 27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1, 2, 3, 7, 10, 12, 13, 15, 17, 19, 20, 24, 27, 29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1, 3, 5, 6, 10, 11, 13, 14, 15, 16, 19, 24, 26, 29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1, 2, 3, 5, 6, 10, 11, 12, 13, 15, 17, 19, 20, 24, 26, 29, 30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74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>
                          <a:effectLst/>
                        </a:rPr>
                        <a:t>IEEE </a:t>
                      </a:r>
                      <a:endParaRPr lang="sr-Latn-CS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dirty="0" smtClean="0">
                          <a:effectLst/>
                        </a:rPr>
                        <a:t>57- </a:t>
                      </a:r>
                      <a:r>
                        <a:rPr lang="sr-Latn-CS" sz="1400" dirty="0">
                          <a:effectLst/>
                        </a:rPr>
                        <a:t>čvorova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1, 4, 13, 19, 25, 29, 32, 38, 51, 54, 56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1, 3, 6, 9, 12, 14, 15, 19, 20, 25, 27, 29, 30, 32, 33, 38, 41, 50, 51, 53, 54, 56, 57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2, 6, 10, 14, 16, 17, 19, 23, 27, 29, 30, 32, 33, 38, 41, 44, 50, 53, 55, 56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1, 2, 6, 9, 12, 14, 15, 18, 20, 25, 27, 29, 31, 32, 33, 38, 41, 50, 51, 53, 54, 56, 57</a:t>
                      </a: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66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Uporedni rezultati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Pregled postignutih rezultata u odnosu na postojeće metode</a:t>
            </a:r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r>
              <a:rPr lang="sr-Latn-CS" dirty="0" smtClean="0"/>
              <a:t>Predloženi optimizacioni metod postiže globalni optimum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714997"/>
              </p:ext>
            </p:extLst>
          </p:nvPr>
        </p:nvGraphicFramePr>
        <p:xfrm>
          <a:off x="609600" y="2286001"/>
          <a:ext cx="7924800" cy="31241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55832"/>
                <a:gridCol w="1589656"/>
                <a:gridCol w="1589656"/>
                <a:gridCol w="1589656"/>
              </a:tblGrid>
              <a:tr h="4182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IEEE 14-čvorova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IEEE 30-čvorova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IEEE 57-čvorova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Celularni GA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11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Klasični </a:t>
                      </a:r>
                      <a:r>
                        <a:rPr lang="sr-Latn-CS" sz="1600" dirty="0" smtClean="0">
                          <a:effectLst/>
                        </a:rPr>
                        <a:t>GA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12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GA sa nedominantnim </a:t>
                      </a:r>
                      <a:r>
                        <a:rPr lang="sr-Latn-CS" sz="1600" dirty="0" smtClean="0">
                          <a:effectLst/>
                        </a:rPr>
                        <a:t>sortiranjem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-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GA sa imunološkim </a:t>
                      </a:r>
                      <a:r>
                        <a:rPr lang="sr-Latn-CS" sz="1600" dirty="0" smtClean="0">
                          <a:effectLst/>
                        </a:rPr>
                        <a:t>pravilom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11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SA optimizacioni </a:t>
                      </a:r>
                      <a:r>
                        <a:rPr lang="sr-Latn-CS" sz="1600" dirty="0" smtClean="0">
                          <a:effectLst/>
                        </a:rPr>
                        <a:t>metod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11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Tabu </a:t>
                      </a:r>
                      <a:r>
                        <a:rPr lang="sr-Latn-CS" sz="1600" dirty="0" smtClean="0">
                          <a:effectLst/>
                        </a:rPr>
                        <a:t>pretraga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13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PSO optimizacioni </a:t>
                      </a:r>
                      <a:r>
                        <a:rPr lang="sr-Latn-CS" sz="1600" dirty="0" smtClean="0">
                          <a:effectLst/>
                        </a:rPr>
                        <a:t>metod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11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Iterativna lokalna </a:t>
                      </a:r>
                      <a:r>
                        <a:rPr lang="sr-Latn-CS" sz="1600" dirty="0" smtClean="0">
                          <a:effectLst/>
                        </a:rPr>
                        <a:t>pretraga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17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Binarna </a:t>
                      </a:r>
                      <a:r>
                        <a:rPr lang="sr-Latn-CS" sz="1600" dirty="0" smtClean="0">
                          <a:effectLst/>
                        </a:rPr>
                        <a:t>pretraga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0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r-Latn-CS" sz="1600" dirty="0">
                          <a:effectLst/>
                        </a:rPr>
                        <a:t>Cjelobrojno </a:t>
                      </a:r>
                      <a:r>
                        <a:rPr lang="sr-Latn-CS" sz="1600" dirty="0" smtClean="0">
                          <a:effectLst/>
                        </a:rPr>
                        <a:t>programiranje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6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6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12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37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ZAKLJUČAK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3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Prednosti predložene metodologije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sr-Latn-CS" dirty="0" smtClean="0"/>
              <a:t>Jednostavno prilagođavanje različitim potrebama optimizacije mjerne konfiguracije – opštost metodologije</a:t>
            </a:r>
          </a:p>
          <a:p>
            <a:r>
              <a:rPr lang="sr-Latn-CS" dirty="0" smtClean="0"/>
              <a:t>Efikasan topološki pristup analizi observabilnosti</a:t>
            </a:r>
          </a:p>
          <a:p>
            <a:r>
              <a:rPr lang="sr-Latn-CS" dirty="0" smtClean="0"/>
              <a:t>Uzimanje u obzir robustnosti mjerne konfiguracije</a:t>
            </a:r>
          </a:p>
          <a:p>
            <a:r>
              <a:rPr lang="sr-Latn-CS" dirty="0" smtClean="0"/>
              <a:t>Kvalitet riješenja – globalni optimum</a:t>
            </a:r>
          </a:p>
          <a:p>
            <a:r>
              <a:rPr lang="sr-Latn-CS" dirty="0" smtClean="0"/>
              <a:t>Bolja konvergencija u odnosu na srodne metodologije</a:t>
            </a:r>
          </a:p>
          <a:p>
            <a:r>
              <a:rPr lang="sr-Latn-CS" dirty="0" smtClean="0"/>
              <a:t>Mogućnost proširivanja kriterijuma optimizacije</a:t>
            </a:r>
          </a:p>
          <a:p>
            <a:pPr lvl="1"/>
            <a:r>
              <a:rPr lang="sr-Latn-CS" dirty="0" smtClean="0"/>
              <a:t>Određivanje kritičnih mjerenja i setova</a:t>
            </a:r>
          </a:p>
          <a:p>
            <a:pPr lvl="1"/>
            <a:r>
              <a:rPr lang="sr-Latn-CS" dirty="0" smtClean="0"/>
              <a:t>Provjera parametara i uklopnog stanja mreže</a:t>
            </a:r>
          </a:p>
          <a:p>
            <a:r>
              <a:rPr lang="sr-Latn-CS" dirty="0" smtClean="0"/>
              <a:t>Primjena na mjerne konfiguracije sa isključivo fazorskim mjerenjima (uz mogućnost proširivanja i na klasična mjerenja)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Buduća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Dinamika rada i razvoj EES – značajan izazov upravljanju sistemima, a time i podstrek razvoju pouzdanog monitoringa</a:t>
            </a:r>
          </a:p>
          <a:p>
            <a:r>
              <a:rPr lang="sr-Latn-CS" dirty="0" smtClean="0"/>
              <a:t>Distribuirana proizvodnja</a:t>
            </a:r>
          </a:p>
          <a:p>
            <a:pPr lvl="1"/>
            <a:r>
              <a:rPr lang="sr-Latn-CS" dirty="0" smtClean="0"/>
              <a:t>Veliki broj izvora – izazov za koordinaciju</a:t>
            </a:r>
          </a:p>
          <a:p>
            <a:r>
              <a:rPr lang="sr-Latn-CS" dirty="0" smtClean="0"/>
              <a:t>Smart grids</a:t>
            </a:r>
          </a:p>
          <a:p>
            <a:pPr lvl="1"/>
            <a:r>
              <a:rPr lang="sr-Latn-CS" dirty="0" smtClean="0"/>
              <a:t>Aktivna uloga potrošača – bolji monitoring potrošača</a:t>
            </a:r>
          </a:p>
          <a:p>
            <a:pPr lvl="1"/>
            <a:r>
              <a:rPr lang="sr-Latn-CS" dirty="0" smtClean="0"/>
              <a:t>Upravljanje potrošnjom kroz signale cijena – dinamičke tarife el. energije</a:t>
            </a:r>
          </a:p>
          <a:p>
            <a:pPr lvl="1"/>
            <a:r>
              <a:rPr lang="sr-Latn-CS" dirty="0" smtClean="0"/>
              <a:t>Mikrogeneracije (vjetar, voda, sunce, kogeneracije, baterije) – koordinacija u obliku virtuelne elektrane</a:t>
            </a:r>
          </a:p>
          <a:p>
            <a:pPr lvl="1"/>
            <a:r>
              <a:rPr lang="sr-Latn-CS" dirty="0" smtClean="0"/>
              <a:t>Dinamika tržišta električne energije</a:t>
            </a:r>
          </a:p>
          <a:p>
            <a:r>
              <a:rPr lang="sr-Latn-CS" dirty="0" smtClean="0"/>
              <a:t>Razvoj ICT – unaprijeđivanje postojećih mjernih sistema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9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/>
              <a:t>PITANJA </a:t>
            </a:r>
            <a:r>
              <a:rPr lang="sr-Latn-CS" dirty="0" smtClean="0"/>
              <a:t>RECENZENATA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9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SADRŽAJ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STATIČKA ESTIMACIJA STANJA – TRENUTNO STANJE I BARIJERE</a:t>
            </a:r>
          </a:p>
          <a:p>
            <a:r>
              <a:rPr lang="sr-Latn-CS" dirty="0" smtClean="0"/>
              <a:t>FAZORSKA MJERENJA – OBSERVABILNOST SISTEMA</a:t>
            </a:r>
          </a:p>
          <a:p>
            <a:r>
              <a:rPr lang="sr-Latn-CS" dirty="0" smtClean="0"/>
              <a:t>CELULARNI GENETSKI ALGORITAM (CGA)</a:t>
            </a:r>
          </a:p>
          <a:p>
            <a:pPr lvl="1"/>
            <a:r>
              <a:rPr lang="sr-Latn-CS" dirty="0" smtClean="0"/>
              <a:t>OPŠTA STRUKTURA – PRINCIP RADA</a:t>
            </a:r>
          </a:p>
          <a:p>
            <a:pPr lvl="1"/>
            <a:r>
              <a:rPr lang="sr-Latn-CS" dirty="0" smtClean="0"/>
              <a:t>PRIMJENA ZA ODREĐIVANJE OPTIMALNE MJERNE KONFIGURACIJE</a:t>
            </a:r>
          </a:p>
          <a:p>
            <a:r>
              <a:rPr lang="sr-Latn-CS" dirty="0" smtClean="0"/>
              <a:t>REZULTATI SIMULACIJE</a:t>
            </a:r>
          </a:p>
          <a:p>
            <a:pPr lvl="1"/>
            <a:r>
              <a:rPr lang="sr-Latn-CS" dirty="0" smtClean="0"/>
              <a:t>ANALIZA TIPIČNIH IEEE SISTEMA</a:t>
            </a:r>
          </a:p>
          <a:p>
            <a:pPr lvl="1"/>
            <a:r>
              <a:rPr lang="sr-Latn-CS" dirty="0" smtClean="0"/>
              <a:t>UPOREĐENJE SA POSTOJEĆIM OPTIMIZACIONIM METODOLOGIJAMA</a:t>
            </a:r>
          </a:p>
          <a:p>
            <a:r>
              <a:rPr lang="sr-Latn-CS" dirty="0" smtClean="0"/>
              <a:t>ZAKLJUČAK</a:t>
            </a:r>
          </a:p>
          <a:p>
            <a:r>
              <a:rPr lang="sr-Latn-CS" dirty="0" smtClean="0"/>
              <a:t>PITANJA RECENZENATA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8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praktična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mjerne</a:t>
            </a:r>
            <a:r>
              <a:rPr lang="en-US" dirty="0"/>
              <a:t> </a:t>
            </a:r>
            <a:r>
              <a:rPr lang="en-US" dirty="0" err="1"/>
              <a:t>konfiguracije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statičke</a:t>
            </a:r>
            <a:r>
              <a:rPr lang="en-US" dirty="0"/>
              <a:t> </a:t>
            </a:r>
            <a:r>
              <a:rPr lang="en-US" dirty="0" err="1"/>
              <a:t>estimacije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od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fazorskih</a:t>
            </a:r>
            <a:r>
              <a:rPr lang="en-US" dirty="0"/>
              <a:t> </a:t>
            </a:r>
            <a:r>
              <a:rPr lang="en-US" dirty="0" err="1"/>
              <a:t>mjerenja</a:t>
            </a:r>
            <a:r>
              <a:rPr lang="en-US" dirty="0" smtClean="0"/>
              <a:t>?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U </a:t>
            </a:r>
            <a:r>
              <a:rPr lang="en-US" dirty="0" err="1"/>
              <a:t>radu</a:t>
            </a:r>
            <a:r>
              <a:rPr lang="en-US" dirty="0"/>
              <a:t> se </a:t>
            </a:r>
            <a:r>
              <a:rPr lang="en-US" dirty="0" err="1"/>
              <a:t>konstatuje</a:t>
            </a:r>
            <a:r>
              <a:rPr lang="en-US" dirty="0"/>
              <a:t> da “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mjerenja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osiguravanje</a:t>
            </a:r>
            <a:r>
              <a:rPr lang="en-US" dirty="0"/>
              <a:t> </a:t>
            </a:r>
            <a:r>
              <a:rPr lang="en-US" dirty="0" err="1"/>
              <a:t>robustnosti</a:t>
            </a:r>
            <a:r>
              <a:rPr lang="en-US" dirty="0"/>
              <a:t> </a:t>
            </a:r>
            <a:r>
              <a:rPr lang="en-US" dirty="0" err="1"/>
              <a:t>mjerne</a:t>
            </a:r>
            <a:r>
              <a:rPr lang="en-US" dirty="0"/>
              <a:t> </a:t>
            </a:r>
            <a:r>
              <a:rPr lang="en-US" dirty="0" err="1"/>
              <a:t>konfiguracije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je </a:t>
            </a:r>
            <a:r>
              <a:rPr lang="en-US" dirty="0" err="1"/>
              <a:t>uslovljeno</a:t>
            </a:r>
            <a:r>
              <a:rPr lang="en-US" dirty="0"/>
              <a:t> i </a:t>
            </a:r>
            <a:r>
              <a:rPr lang="en-US" dirty="0" err="1"/>
              <a:t>konfiguracijom</a:t>
            </a:r>
            <a:r>
              <a:rPr lang="en-US" dirty="0"/>
              <a:t> same </a:t>
            </a:r>
            <a:r>
              <a:rPr lang="en-US" dirty="0" err="1"/>
              <a:t>mreže</a:t>
            </a:r>
            <a:r>
              <a:rPr lang="en-US" dirty="0"/>
              <a:t>”. Da li 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eventualna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odabiru</a:t>
            </a:r>
            <a:r>
              <a:rPr lang="en-US" dirty="0"/>
              <a:t> </a:t>
            </a:r>
            <a:r>
              <a:rPr lang="en-US" dirty="0" err="1"/>
              <a:t>predloženog</a:t>
            </a:r>
            <a:r>
              <a:rPr lang="en-US" dirty="0"/>
              <a:t> </a:t>
            </a:r>
            <a:r>
              <a:rPr lang="en-US" dirty="0" err="1"/>
              <a:t>celularnog</a:t>
            </a:r>
            <a:r>
              <a:rPr lang="en-US" dirty="0"/>
              <a:t>  </a:t>
            </a:r>
            <a:r>
              <a:rPr lang="en-US" dirty="0" err="1"/>
              <a:t>genetskog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,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analizirana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elektroenergetski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 smtClean="0"/>
              <a:t>?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 err="1"/>
              <a:t>Šta</a:t>
            </a:r>
            <a:r>
              <a:rPr lang="en-US" dirty="0"/>
              <a:t> je,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mišljenju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,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u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konfiguracije</a:t>
            </a:r>
            <a:r>
              <a:rPr lang="en-US" dirty="0"/>
              <a:t> </a:t>
            </a:r>
            <a:r>
              <a:rPr lang="en-US" dirty="0" err="1"/>
              <a:t>fazorskih</a:t>
            </a:r>
            <a:r>
              <a:rPr lang="en-US" dirty="0"/>
              <a:t> </a:t>
            </a:r>
            <a:r>
              <a:rPr lang="en-US" dirty="0" err="1"/>
              <a:t>mjerenja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postizanja</a:t>
            </a:r>
            <a:r>
              <a:rPr lang="en-US" dirty="0"/>
              <a:t> </a:t>
            </a:r>
            <a:r>
              <a:rPr lang="en-US" dirty="0" err="1"/>
              <a:t>pouzdane</a:t>
            </a:r>
            <a:r>
              <a:rPr lang="en-US" dirty="0"/>
              <a:t> </a:t>
            </a:r>
            <a:r>
              <a:rPr lang="en-US" dirty="0" err="1"/>
              <a:t>estimacije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unosi</a:t>
            </a:r>
            <a:r>
              <a:rPr lang="en-US" dirty="0"/>
              <a:t> </a:t>
            </a:r>
            <a:r>
              <a:rPr lang="en-US" dirty="0" err="1"/>
              <a:t>celularni</a:t>
            </a:r>
            <a:r>
              <a:rPr lang="en-US" dirty="0"/>
              <a:t> </a:t>
            </a:r>
            <a:r>
              <a:rPr lang="en-US" dirty="0" err="1"/>
              <a:t>genetski</a:t>
            </a:r>
            <a:r>
              <a:rPr lang="en-US" dirty="0"/>
              <a:t> </a:t>
            </a:r>
            <a:r>
              <a:rPr lang="en-US" dirty="0" err="1"/>
              <a:t>algoritam</a:t>
            </a:r>
            <a:r>
              <a:rPr lang="en-US" dirty="0"/>
              <a:t>?</a:t>
            </a:r>
            <a:endParaRPr lang="sr-Latn-C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2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45179" y="2967335"/>
            <a:ext cx="6053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C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rgbClr val="CCCCFF"/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HVALA NA PAŽNJI 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87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/>
              <a:t>STATIČKA ESTIMACIJA STANJA – TRENUTNO STANJE I </a:t>
            </a:r>
            <a:r>
              <a:rPr lang="sr-Latn-CS" dirty="0" smtClean="0"/>
              <a:t>BARIJERE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Estimacija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- t</a:t>
            </a:r>
            <a:r>
              <a:rPr lang="sr-Latn-CS" dirty="0" smtClean="0"/>
              <a:t>renutno stanje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Savremeni</a:t>
            </a:r>
            <a:r>
              <a:rPr lang="en-US" dirty="0" smtClean="0"/>
              <a:t> EES</a:t>
            </a:r>
          </a:p>
          <a:p>
            <a:pPr lvl="1"/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 smtClean="0"/>
              <a:t>energije</a:t>
            </a:r>
            <a:endParaRPr lang="en-US" dirty="0" smtClean="0"/>
          </a:p>
          <a:p>
            <a:pPr lvl="1"/>
            <a:r>
              <a:rPr lang="en-US" dirty="0" err="1" smtClean="0"/>
              <a:t>Deregulisano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CS" dirty="0" smtClean="0"/>
              <a:t>žište električne energije</a:t>
            </a:r>
          </a:p>
          <a:p>
            <a:pPr lvl="1"/>
            <a:r>
              <a:rPr lang="sr-Latn-CS" dirty="0" smtClean="0"/>
              <a:t>Izražena dinamika rada</a:t>
            </a:r>
          </a:p>
          <a:p>
            <a:pPr lvl="1"/>
            <a:r>
              <a:rPr lang="sr-Latn-CS" dirty="0" smtClean="0"/>
              <a:t>Distribuirana proizvodnja</a:t>
            </a:r>
          </a:p>
          <a:p>
            <a:pPr lvl="1"/>
            <a:r>
              <a:rPr lang="sr-Latn-CS" dirty="0" smtClean="0"/>
              <a:t>Fleksibilnost</a:t>
            </a:r>
          </a:p>
          <a:p>
            <a:r>
              <a:rPr lang="sr-Latn-CS" dirty="0" smtClean="0"/>
              <a:t>Kvalitetan monitoring sistema – osnovni preduslov</a:t>
            </a:r>
          </a:p>
          <a:p>
            <a:pPr lvl="1"/>
            <a:r>
              <a:rPr lang="sr-Latn-CS" dirty="0" smtClean="0"/>
              <a:t>SCADA sistemi</a:t>
            </a:r>
          </a:p>
          <a:p>
            <a:pPr lvl="1"/>
            <a:r>
              <a:rPr lang="sr-Latn-CS" dirty="0" smtClean="0"/>
              <a:t>Klasična mjerenja (V, I, P, Q)</a:t>
            </a:r>
          </a:p>
          <a:p>
            <a:pPr lvl="1"/>
            <a:r>
              <a:rPr lang="sr-Latn-CS" dirty="0" smtClean="0"/>
              <a:t>Fazorska mjerenja (PMU)</a:t>
            </a:r>
          </a:p>
          <a:p>
            <a:r>
              <a:rPr lang="sr-Latn-CS" dirty="0" smtClean="0"/>
              <a:t>Pouzdana estimacija stanja – osnova monitoringa sistema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Barijere pouzdane statičke estimacije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sr-Latn-CS" dirty="0" smtClean="0"/>
              <a:t>Tehnologija mjernih uređaja</a:t>
            </a:r>
          </a:p>
          <a:p>
            <a:pPr lvl="1"/>
            <a:r>
              <a:rPr lang="sr-Latn-CS" dirty="0" smtClean="0"/>
              <a:t>Mogućnost mjerenja faznog stava napona čvora</a:t>
            </a:r>
          </a:p>
          <a:p>
            <a:pPr lvl="1"/>
            <a:r>
              <a:rPr lang="sr-Latn-CS" dirty="0" smtClean="0"/>
              <a:t>Podržavanje daljinske (bežične) komunikacije</a:t>
            </a:r>
          </a:p>
          <a:p>
            <a:r>
              <a:rPr lang="sr-Latn-CS" dirty="0" smtClean="0"/>
              <a:t>Nivo kvaliteta (optimalnosti) mjerne konfiguracije</a:t>
            </a:r>
          </a:p>
          <a:p>
            <a:pPr lvl="1"/>
            <a:r>
              <a:rPr lang="sr-Latn-CS" dirty="0" smtClean="0"/>
              <a:t>Broj redundantnih mjerenja – nivo redundanse</a:t>
            </a:r>
          </a:p>
          <a:p>
            <a:pPr lvl="1"/>
            <a:r>
              <a:rPr lang="sr-Latn-CS" dirty="0" smtClean="0"/>
              <a:t>Raspored različitih tipova mjerenja u sistemu</a:t>
            </a:r>
          </a:p>
          <a:p>
            <a:pPr lvl="1"/>
            <a:r>
              <a:rPr lang="sr-Latn-CS" dirty="0" smtClean="0"/>
              <a:t>Detekcija i identifikacija grešaka mjerenja</a:t>
            </a:r>
          </a:p>
          <a:p>
            <a:pPr lvl="1"/>
            <a:r>
              <a:rPr lang="sr-Latn-CS" dirty="0" smtClean="0"/>
              <a:t>Optimizacioni algoritmi</a:t>
            </a:r>
          </a:p>
          <a:p>
            <a:pPr lvl="2"/>
            <a:r>
              <a:rPr lang="sr-Latn-CS" dirty="0" smtClean="0"/>
              <a:t>Kriterijumi optimizacije</a:t>
            </a:r>
          </a:p>
          <a:p>
            <a:pPr lvl="2"/>
            <a:r>
              <a:rPr lang="sr-Latn-CS" dirty="0" smtClean="0"/>
              <a:t>Primjenjena metodologija (optimizacije i analize observabilnosti)</a:t>
            </a:r>
          </a:p>
          <a:p>
            <a:pPr lvl="2"/>
            <a:r>
              <a:rPr lang="sr-Latn-CS" dirty="0" smtClean="0"/>
              <a:t>Mogućnost dostizanja globalnog optimuma</a:t>
            </a:r>
          </a:p>
          <a:p>
            <a:pPr lvl="2"/>
            <a:r>
              <a:rPr lang="sr-Latn-CS" dirty="0" smtClean="0"/>
              <a:t>Karakteristike konvergencije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5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/>
              <a:t>FAZORSKA MJERENJA – OBSERVABILNOST </a:t>
            </a:r>
            <a:r>
              <a:rPr lang="sr-Latn-CS" dirty="0" smtClean="0"/>
              <a:t>SISTEMA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8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Razvoj fazorskih mjerenja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Ideja mjerenja fazora napona u čvorovima za potrebe statičke estimacije stanja – 1985. godina</a:t>
            </a:r>
          </a:p>
          <a:p>
            <a:r>
              <a:rPr lang="sr-Latn-CS" dirty="0" smtClean="0"/>
              <a:t>Mjerene veličine:</a:t>
            </a:r>
          </a:p>
          <a:p>
            <a:pPr lvl="1"/>
            <a:r>
              <a:rPr lang="sr-Latn-CS" dirty="0" smtClean="0"/>
              <a:t>Fazori napona u čvorovima gdje je je mjerenje locirano</a:t>
            </a:r>
          </a:p>
          <a:p>
            <a:pPr lvl="1"/>
            <a:r>
              <a:rPr lang="sr-Latn-CS" dirty="0" smtClean="0"/>
              <a:t>Fazori struja grana koje incidiraju čvoru u kome je mjerenje locirano</a:t>
            </a:r>
          </a:p>
          <a:p>
            <a:r>
              <a:rPr lang="sr-Latn-CS" dirty="0" smtClean="0"/>
              <a:t>Popularizacija fazorskih mjerenja</a:t>
            </a:r>
          </a:p>
          <a:p>
            <a:pPr lvl="1"/>
            <a:r>
              <a:rPr lang="sr-Latn-CS" dirty="0" smtClean="0"/>
              <a:t>Jednostavnija i pouzdanija statička estimacija stanja</a:t>
            </a:r>
          </a:p>
          <a:p>
            <a:pPr lvl="1"/>
            <a:r>
              <a:rPr lang="sr-Latn-CS" dirty="0" smtClean="0"/>
              <a:t>Dostupnost ICT i GPS (sistemi za globalno pozicioniranje) tehnologija</a:t>
            </a:r>
          </a:p>
          <a:p>
            <a:r>
              <a:rPr lang="sr-Latn-CS" dirty="0"/>
              <a:t>Princip rada</a:t>
            </a:r>
            <a:endParaRPr lang="en-US" dirty="0"/>
          </a:p>
          <a:p>
            <a:pPr lvl="1"/>
            <a:r>
              <a:rPr lang="en-US" dirty="0" err="1"/>
              <a:t>Vremenska</a:t>
            </a:r>
            <a:r>
              <a:rPr lang="en-US" dirty="0"/>
              <a:t> </a:t>
            </a:r>
            <a:r>
              <a:rPr lang="en-US" dirty="0" err="1"/>
              <a:t>sinhronizacija</a:t>
            </a:r>
            <a:r>
              <a:rPr lang="en-US" dirty="0"/>
              <a:t> </a:t>
            </a:r>
            <a:r>
              <a:rPr lang="en-US" dirty="0" err="1"/>
              <a:t>mjernih</a:t>
            </a:r>
            <a:r>
              <a:rPr lang="en-US" dirty="0"/>
              <a:t> </a:t>
            </a:r>
            <a:r>
              <a:rPr lang="en-US" dirty="0" err="1"/>
              <a:t>ure</a:t>
            </a:r>
            <a:r>
              <a:rPr lang="sr-Latn-CS" dirty="0"/>
              <a:t>đ</a:t>
            </a:r>
            <a:r>
              <a:rPr lang="en-US" dirty="0" err="1" smtClean="0"/>
              <a:t>aja</a:t>
            </a:r>
            <a:r>
              <a:rPr lang="sr-Latn-CS" dirty="0" smtClean="0"/>
              <a:t> – </a:t>
            </a:r>
            <a:r>
              <a:rPr lang="sr-Latn-CS" dirty="0"/>
              <a:t>GPS</a:t>
            </a:r>
          </a:p>
          <a:p>
            <a:pPr lvl="1"/>
            <a:r>
              <a:rPr lang="sr-Latn-CS" dirty="0"/>
              <a:t>Mjerenje intenziteta i faznog stava – odstupanja definisana standardom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2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Observabilnost i fazorska mjerenja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Analiza observabilnosti</a:t>
            </a:r>
          </a:p>
          <a:p>
            <a:pPr lvl="1"/>
            <a:r>
              <a:rPr lang="sr-Latn-CS" dirty="0" smtClean="0"/>
              <a:t>Numerička – ekvivalentiranje fazorskih mjerenja sa V i I mjerenjima</a:t>
            </a:r>
          </a:p>
          <a:p>
            <a:pPr lvl="1"/>
            <a:r>
              <a:rPr lang="sr-Latn-CS" dirty="0" smtClean="0"/>
              <a:t>Topološka – usvajajući pravilo da fazorsko mjerenje čini observabilnim čvor u kome se nalazi kao i sve susjedne čvorova</a:t>
            </a:r>
          </a:p>
          <a:p>
            <a:r>
              <a:rPr lang="sr-Latn-CS" dirty="0" smtClean="0"/>
              <a:t>Topološki pristup – efikasniji za primjenu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II </a:t>
            </a:r>
            <a:r>
              <a:rPr lang="en-US" dirty="0" err="1" smtClean="0"/>
              <a:t>Savjetovanje</a:t>
            </a:r>
            <a:r>
              <a:rPr lang="en-US" dirty="0" smtClean="0"/>
              <a:t> CG KO CIGRÉ, </a:t>
            </a:r>
            <a:r>
              <a:rPr lang="en-US" dirty="0" err="1" smtClean="0"/>
              <a:t>Miločer</a:t>
            </a:r>
            <a:r>
              <a:rPr lang="en-US" dirty="0" smtClean="0"/>
              <a:t>, </a:t>
            </a:r>
            <a:r>
              <a:rPr lang="en-US" dirty="0" err="1" smtClean="0"/>
              <a:t>maj</a:t>
            </a:r>
            <a:r>
              <a:rPr lang="en-US" dirty="0" smtClean="0"/>
              <a:t> 2011.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8</a:t>
            </a:fld>
            <a:endParaRPr lang="en-US"/>
          </a:p>
        </p:txBody>
      </p:sp>
      <p:pic>
        <p:nvPicPr>
          <p:cNvPr id="1026" name="Picture 2" descr="test_network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5082752" cy="22479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47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Topološki pristup analize observabilnosti kod fazorskih mjernih konfiguracija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sr-Latn-CS" dirty="0" smtClean="0"/>
              <a:t>Matrica povezanosti čvorova – </a:t>
            </a:r>
            <a:r>
              <a:rPr lang="sr-Latn-CS" i="1" dirty="0" smtClean="0"/>
              <a:t>A</a:t>
            </a:r>
          </a:p>
          <a:p>
            <a:pPr lvl="1"/>
            <a:r>
              <a:rPr lang="sr-Latn-CS" i="1" dirty="0" smtClean="0"/>
              <a:t>A</a:t>
            </a:r>
            <a:r>
              <a:rPr lang="sr-Latn-CS" baseline="-25000" dirty="0" smtClean="0"/>
              <a:t>ij </a:t>
            </a:r>
            <a:r>
              <a:rPr lang="sr-Latn-CS" dirty="0" smtClean="0"/>
              <a:t>= 1 – čvorovi </a:t>
            </a:r>
            <a:r>
              <a:rPr lang="sr-Latn-CS" i="1" dirty="0" smtClean="0"/>
              <a:t>i</a:t>
            </a:r>
            <a:r>
              <a:rPr lang="sr-Latn-CS" dirty="0" smtClean="0"/>
              <a:t>, </a:t>
            </a:r>
            <a:r>
              <a:rPr lang="sr-Latn-CS" i="1" dirty="0" smtClean="0"/>
              <a:t>j</a:t>
            </a:r>
            <a:r>
              <a:rPr lang="sr-Latn-CS" dirty="0" smtClean="0"/>
              <a:t> su povezani </a:t>
            </a:r>
          </a:p>
          <a:p>
            <a:pPr lvl="1"/>
            <a:r>
              <a:rPr lang="sr-Latn-CS" i="1" dirty="0"/>
              <a:t>A</a:t>
            </a:r>
            <a:r>
              <a:rPr lang="sr-Latn-CS" baseline="-25000" dirty="0"/>
              <a:t>ij </a:t>
            </a:r>
            <a:r>
              <a:rPr lang="sr-Latn-CS" dirty="0"/>
              <a:t>= </a:t>
            </a:r>
            <a:r>
              <a:rPr lang="sr-Latn-CS" dirty="0" smtClean="0"/>
              <a:t>0 </a:t>
            </a:r>
            <a:r>
              <a:rPr lang="sr-Latn-CS" dirty="0"/>
              <a:t>– čvorovi </a:t>
            </a:r>
            <a:r>
              <a:rPr lang="sr-Latn-CS" i="1" dirty="0"/>
              <a:t>i</a:t>
            </a:r>
            <a:r>
              <a:rPr lang="sr-Latn-CS" dirty="0"/>
              <a:t>, </a:t>
            </a:r>
            <a:r>
              <a:rPr lang="sr-Latn-CS" i="1" dirty="0"/>
              <a:t>j</a:t>
            </a:r>
            <a:r>
              <a:rPr lang="sr-Latn-CS" dirty="0"/>
              <a:t> </a:t>
            </a:r>
            <a:r>
              <a:rPr lang="sr-Latn-CS" dirty="0" smtClean="0"/>
              <a:t>nisu </a:t>
            </a:r>
            <a:r>
              <a:rPr lang="sr-Latn-CS" dirty="0"/>
              <a:t>povezani</a:t>
            </a:r>
            <a:endParaRPr lang="sr-Latn-CS" dirty="0" smtClean="0"/>
          </a:p>
          <a:p>
            <a:r>
              <a:rPr lang="sr-Latn-CS" dirty="0" smtClean="0"/>
              <a:t>Vektor-vrsta lokacija fazorskih mjerenja po čvorovima – </a:t>
            </a:r>
            <a:r>
              <a:rPr lang="sr-Latn-CS" i="1" dirty="0" smtClean="0"/>
              <a:t>c</a:t>
            </a:r>
            <a:endParaRPr lang="sr-Latn-CS" dirty="0" smtClean="0"/>
          </a:p>
          <a:p>
            <a:r>
              <a:rPr lang="sr-Latn-CS" dirty="0" smtClean="0"/>
              <a:t>Definiše se vektor observabilnosti čvorova </a:t>
            </a:r>
            <a:r>
              <a:rPr lang="sr-Latn-CS" i="1" dirty="0" smtClean="0"/>
              <a:t>T</a:t>
            </a:r>
            <a:r>
              <a:rPr lang="sr-Latn-CS" dirty="0" smtClean="0"/>
              <a:t> prema</a:t>
            </a:r>
          </a:p>
          <a:p>
            <a:pPr marL="0" indent="0">
              <a:buNone/>
            </a:pPr>
            <a:endParaRPr lang="sr-Latn-CS" dirty="0"/>
          </a:p>
          <a:p>
            <a:pPr marL="0" indent="0">
              <a:buNone/>
            </a:pPr>
            <a:endParaRPr lang="sr-Latn-CS" dirty="0" smtClean="0"/>
          </a:p>
          <a:p>
            <a:r>
              <a:rPr lang="sr-Latn-CS" dirty="0" smtClean="0"/>
              <a:t>Čvor </a:t>
            </a:r>
            <a:r>
              <a:rPr lang="sr-Latn-CS" i="1" dirty="0" smtClean="0"/>
              <a:t>i </a:t>
            </a:r>
            <a:r>
              <a:rPr lang="sr-Latn-CS" dirty="0" smtClean="0"/>
              <a:t>je observabilan ako je </a:t>
            </a:r>
            <a:r>
              <a:rPr lang="sr-Latn-CS" i="1" dirty="0" smtClean="0"/>
              <a:t>T</a:t>
            </a:r>
            <a:r>
              <a:rPr lang="sr-Latn-CS" dirty="0" smtClean="0"/>
              <a:t>(</a:t>
            </a:r>
            <a:r>
              <a:rPr lang="sr-Latn-CS" i="1" dirty="0" smtClean="0"/>
              <a:t>i</a:t>
            </a:r>
            <a:r>
              <a:rPr lang="sr-Latn-CS" dirty="0" smtClean="0"/>
              <a:t>) ≠ 0</a:t>
            </a:r>
          </a:p>
          <a:p>
            <a:r>
              <a:rPr lang="sr-Latn-CS" dirty="0" smtClean="0"/>
              <a:t>Efekat čvorova sa nultim injektiranjem (virtuelna mjerenja)</a:t>
            </a:r>
          </a:p>
          <a:p>
            <a:pPr lvl="1"/>
            <a:r>
              <a:rPr lang="sr-Latn-CS" dirty="0" smtClean="0"/>
              <a:t>Rekurzivna primjena KZS</a:t>
            </a:r>
          </a:p>
          <a:p>
            <a:pPr lvl="1"/>
            <a:r>
              <a:rPr lang="sr-Latn-CS" dirty="0" smtClean="0"/>
              <a:t>Manji broj angažovanih mjerenja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II Savjetovanje CG KO CIGRÉ, Miločer, maj 2011.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68B23-D48C-4650-BC4F-E506532359CE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590076"/>
              </p:ext>
            </p:extLst>
          </p:nvPr>
        </p:nvGraphicFramePr>
        <p:xfrm>
          <a:off x="3429000" y="3733800"/>
          <a:ext cx="172329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533160" imgH="164880" progId="Equation.DSMT4">
                  <p:embed/>
                </p:oleObj>
              </mc:Choice>
              <mc:Fallback>
                <p:oleObj name="Equation" r:id="rId3" imgW="5331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9000" y="3733800"/>
                        <a:ext cx="172329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585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401</TotalTime>
  <Words>1358</Words>
  <Application>Microsoft Office PowerPoint</Application>
  <PresentationFormat>On-screen Show (4:3)</PresentationFormat>
  <Paragraphs>248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Thatch</vt:lpstr>
      <vt:lpstr>Equation</vt:lpstr>
      <vt:lpstr>OPTIMALNA KONFIGURACIJA FAZORSKIH MJERENJA ZA POTREBE POUZDANE ESTIMACIJE STANJA</vt:lpstr>
      <vt:lpstr>SADRŽAJ</vt:lpstr>
      <vt:lpstr>STATIČKA ESTIMACIJA STANJA – TRENUTNO STANJE I BARIJERE</vt:lpstr>
      <vt:lpstr>Estimacija stanja - trenutno stanje</vt:lpstr>
      <vt:lpstr>Barijere pouzdane statičke estimacije</vt:lpstr>
      <vt:lpstr>FAZORSKA MJERENJA – OBSERVABILNOST SISTEMA</vt:lpstr>
      <vt:lpstr>Razvoj fazorskih mjerenja</vt:lpstr>
      <vt:lpstr>Observabilnost i fazorska mjerenja</vt:lpstr>
      <vt:lpstr>Topološki pristup analize observabilnosti kod fazorskih mjernih konfiguracija</vt:lpstr>
      <vt:lpstr>CELULARNI GENETSKI ALGORITAM (CGA)</vt:lpstr>
      <vt:lpstr>Struktura CGA i princip rada</vt:lpstr>
      <vt:lpstr>Optimizacija mjerne konfiguracije</vt:lpstr>
      <vt:lpstr>REZULTATI SIMULACIJE</vt:lpstr>
      <vt:lpstr>Analiza tipičnih IEEE sistema</vt:lpstr>
      <vt:lpstr>Uporedni rezultati</vt:lpstr>
      <vt:lpstr>ZAKLJUČAK</vt:lpstr>
      <vt:lpstr>Prednosti predložene metodologije</vt:lpstr>
      <vt:lpstr>Buduća istraživanja</vt:lpstr>
      <vt:lpstr>PITANJA RECENZENATA</vt:lpstr>
      <vt:lpstr>PowerPoint Presentation</vt:lpstr>
      <vt:lpstr>PowerPoint Presentation</vt:lpstr>
    </vt:vector>
  </TitlesOfParts>
  <Company>ETF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AEES</dc:creator>
  <cp:lastModifiedBy>AEES</cp:lastModifiedBy>
  <cp:revision>51</cp:revision>
  <dcterms:created xsi:type="dcterms:W3CDTF">2011-04-26T18:52:01Z</dcterms:created>
  <dcterms:modified xsi:type="dcterms:W3CDTF">2011-05-11T19:45:11Z</dcterms:modified>
</cp:coreProperties>
</file>