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68" r:id="rId7"/>
    <p:sldId id="269" r:id="rId8"/>
    <p:sldId id="259" r:id="rId9"/>
    <p:sldId id="260" r:id="rId10"/>
    <p:sldId id="261" r:id="rId11"/>
    <p:sldId id="266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SI\Documents\Isptivanje%20tg%20TEP-dijagram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SI\Documents\Isptivanje%20tg%20TEP-dijagra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r-Latn-CS"/>
  <c:chart>
    <c:title>
      <c:tx>
        <c:rich>
          <a:bodyPr/>
          <a:lstStyle/>
          <a:p>
            <a:pPr>
              <a:defRPr/>
            </a:pPr>
            <a:r>
              <a:rPr lang="en-US" sz="1050"/>
              <a:t>Regulacione karakteristike</a:t>
            </a:r>
          </a:p>
        </c:rich>
      </c:tx>
      <c:layout>
        <c:manualLayout>
          <c:xMode val="edge"/>
          <c:yMode val="edge"/>
          <c:x val="0.34277856014499031"/>
          <c:y val="0.70935948362325685"/>
        </c:manualLayout>
      </c:layout>
      <c:overlay val="1"/>
    </c:title>
    <c:plotArea>
      <c:layout/>
      <c:scatterChart>
        <c:scatterStyle val="smoothMarker"/>
        <c:ser>
          <c:idx val="0"/>
          <c:order val="0"/>
          <c:tx>
            <c:v>cosFi=0.85</c:v>
          </c:tx>
          <c:marker>
            <c:symbol val="triangle"/>
            <c:size val="6"/>
          </c:marker>
          <c:xVal>
            <c:numRef>
              <c:f>Sheet2!$A$40:$A$52</c:f>
              <c:numCache>
                <c:formatCode>General</c:formatCode>
                <c:ptCount val="13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9060</c:v>
                </c:pt>
                <c:pt idx="11">
                  <c:v>9423</c:v>
                </c:pt>
                <c:pt idx="12">
                  <c:v>9894</c:v>
                </c:pt>
              </c:numCache>
            </c:numRef>
          </c:xVal>
          <c:yVal>
            <c:numRef>
              <c:f>Sheet2!$B$40:$B$52</c:f>
              <c:numCache>
                <c:formatCode>General</c:formatCode>
                <c:ptCount val="13"/>
                <c:pt idx="0">
                  <c:v>820</c:v>
                </c:pt>
                <c:pt idx="1">
                  <c:v>962</c:v>
                </c:pt>
                <c:pt idx="2">
                  <c:v>1129</c:v>
                </c:pt>
                <c:pt idx="3">
                  <c:v>1313</c:v>
                </c:pt>
                <c:pt idx="4">
                  <c:v>1508</c:v>
                </c:pt>
                <c:pt idx="5">
                  <c:v>1711</c:v>
                </c:pt>
                <c:pt idx="6">
                  <c:v>1918</c:v>
                </c:pt>
                <c:pt idx="7">
                  <c:v>2130</c:v>
                </c:pt>
                <c:pt idx="8">
                  <c:v>2345</c:v>
                </c:pt>
                <c:pt idx="9">
                  <c:v>2563</c:v>
                </c:pt>
                <c:pt idx="10">
                  <c:v>2576</c:v>
                </c:pt>
                <c:pt idx="11">
                  <c:v>2656</c:v>
                </c:pt>
                <c:pt idx="12">
                  <c:v>2760</c:v>
                </c:pt>
              </c:numCache>
            </c:numRef>
          </c:yVal>
          <c:smooth val="1"/>
        </c:ser>
        <c:ser>
          <c:idx val="1"/>
          <c:order val="1"/>
          <c:tx>
            <c:v>cosFi=0.90</c:v>
          </c:tx>
          <c:marker>
            <c:symbol val="triangle"/>
            <c:size val="5"/>
          </c:marker>
          <c:xVal>
            <c:numRef>
              <c:f>Sheet2!$C$40:$C$52</c:f>
              <c:numCache>
                <c:formatCode>General</c:formatCode>
                <c:ptCount val="13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9060</c:v>
                </c:pt>
                <c:pt idx="11">
                  <c:v>9423</c:v>
                </c:pt>
                <c:pt idx="12">
                  <c:v>9894</c:v>
                </c:pt>
              </c:numCache>
            </c:numRef>
          </c:xVal>
          <c:yVal>
            <c:numRef>
              <c:f>Sheet2!$D$40:$D$52</c:f>
              <c:numCache>
                <c:formatCode>General</c:formatCode>
                <c:ptCount val="13"/>
                <c:pt idx="0">
                  <c:v>820</c:v>
                </c:pt>
                <c:pt idx="1">
                  <c:v>943</c:v>
                </c:pt>
                <c:pt idx="2">
                  <c:v>1096</c:v>
                </c:pt>
                <c:pt idx="3">
                  <c:v>1269</c:v>
                </c:pt>
                <c:pt idx="4">
                  <c:v>1455</c:v>
                </c:pt>
                <c:pt idx="5">
                  <c:v>1650</c:v>
                </c:pt>
                <c:pt idx="6">
                  <c:v>1852</c:v>
                </c:pt>
                <c:pt idx="7">
                  <c:v>2058</c:v>
                </c:pt>
                <c:pt idx="8">
                  <c:v>2268</c:v>
                </c:pt>
                <c:pt idx="9">
                  <c:v>2481</c:v>
                </c:pt>
                <c:pt idx="10">
                  <c:v>2494</c:v>
                </c:pt>
                <c:pt idx="11">
                  <c:v>2572</c:v>
                </c:pt>
                <c:pt idx="12">
                  <c:v>2674</c:v>
                </c:pt>
              </c:numCache>
            </c:numRef>
          </c:yVal>
          <c:smooth val="1"/>
        </c:ser>
        <c:ser>
          <c:idx val="3"/>
          <c:order val="3"/>
          <c:tx>
            <c:v>cosfi=1.00</c:v>
          </c:tx>
          <c:marker>
            <c:symbol val="square"/>
            <c:size val="4"/>
            <c:spPr>
              <a:gradFill flip="none" rotWithShape="1">
                <a:gsLst>
                  <a:gs pos="1500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marker>
          <c:xVal>
            <c:numRef>
              <c:f>Sheet2!$G$40:$G$52</c:f>
              <c:numCache>
                <c:formatCode>General</c:formatCode>
                <c:ptCount val="13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9060</c:v>
                </c:pt>
                <c:pt idx="11">
                  <c:v>9423</c:v>
                </c:pt>
                <c:pt idx="12">
                  <c:v>9894</c:v>
                </c:pt>
              </c:numCache>
            </c:numRef>
          </c:xVal>
          <c:yVal>
            <c:numRef>
              <c:f>Sheet2!$H$40:$H$52</c:f>
              <c:numCache>
                <c:formatCode>General</c:formatCode>
                <c:ptCount val="13"/>
                <c:pt idx="0">
                  <c:v>820</c:v>
                </c:pt>
                <c:pt idx="1">
                  <c:v>847</c:v>
                </c:pt>
                <c:pt idx="2">
                  <c:v>924</c:v>
                </c:pt>
                <c:pt idx="3">
                  <c:v>1039</c:v>
                </c:pt>
                <c:pt idx="4">
                  <c:v>1183</c:v>
                </c:pt>
                <c:pt idx="5">
                  <c:v>1344</c:v>
                </c:pt>
                <c:pt idx="6">
                  <c:v>1519</c:v>
                </c:pt>
                <c:pt idx="7">
                  <c:v>1703</c:v>
                </c:pt>
                <c:pt idx="8">
                  <c:v>1894</c:v>
                </c:pt>
                <c:pt idx="9">
                  <c:v>2089</c:v>
                </c:pt>
                <c:pt idx="10">
                  <c:v>2101</c:v>
                </c:pt>
                <c:pt idx="11">
                  <c:v>2173</c:v>
                </c:pt>
                <c:pt idx="12">
                  <c:v>2267</c:v>
                </c:pt>
              </c:numCache>
            </c:numRef>
          </c:yVal>
          <c:smooth val="1"/>
        </c:ser>
        <c:axId val="71052288"/>
        <c:axId val="71054464"/>
      </c:scatterChart>
      <c:scatterChart>
        <c:scatterStyle val="lineMarker"/>
        <c:ser>
          <c:idx val="2"/>
          <c:order val="2"/>
          <c:tx>
            <c:v>cosFi=0.95</c:v>
          </c:tx>
          <c:marker>
            <c:symbol val="square"/>
            <c:size val="5"/>
          </c:marker>
          <c:xVal>
            <c:numRef>
              <c:f>Sheet2!$E$40:$E$52</c:f>
              <c:numCache>
                <c:formatCode>General</c:formatCode>
                <c:ptCount val="13"/>
                <c:pt idx="0">
                  <c:v>0</c:v>
                </c:pt>
                <c:pt idx="1">
                  <c:v>1000</c:v>
                </c:pt>
                <c:pt idx="2">
                  <c:v>2000</c:v>
                </c:pt>
                <c:pt idx="3">
                  <c:v>3000</c:v>
                </c:pt>
                <c:pt idx="4">
                  <c:v>4000</c:v>
                </c:pt>
                <c:pt idx="5">
                  <c:v>5000</c:v>
                </c:pt>
                <c:pt idx="6">
                  <c:v>6000</c:v>
                </c:pt>
                <c:pt idx="7">
                  <c:v>7000</c:v>
                </c:pt>
                <c:pt idx="8">
                  <c:v>8000</c:v>
                </c:pt>
                <c:pt idx="9">
                  <c:v>9000</c:v>
                </c:pt>
                <c:pt idx="10">
                  <c:v>9060</c:v>
                </c:pt>
                <c:pt idx="11">
                  <c:v>9423</c:v>
                </c:pt>
                <c:pt idx="12">
                  <c:v>9894</c:v>
                </c:pt>
              </c:numCache>
            </c:numRef>
          </c:xVal>
          <c:yVal>
            <c:numRef>
              <c:f>Sheet2!$F$40:$F$52</c:f>
              <c:numCache>
                <c:formatCode>General</c:formatCode>
                <c:ptCount val="13"/>
                <c:pt idx="0">
                  <c:v>820</c:v>
                </c:pt>
                <c:pt idx="1">
                  <c:v>916</c:v>
                </c:pt>
                <c:pt idx="2">
                  <c:v>1049</c:v>
                </c:pt>
                <c:pt idx="3">
                  <c:v>1207</c:v>
                </c:pt>
                <c:pt idx="4">
                  <c:v>1381</c:v>
                </c:pt>
                <c:pt idx="5">
                  <c:v>1566</c:v>
                </c:pt>
                <c:pt idx="6">
                  <c:v>1760</c:v>
                </c:pt>
                <c:pt idx="7">
                  <c:v>1959</c:v>
                </c:pt>
                <c:pt idx="8">
                  <c:v>2163</c:v>
                </c:pt>
                <c:pt idx="9">
                  <c:v>2370</c:v>
                </c:pt>
                <c:pt idx="10">
                  <c:v>2383</c:v>
                </c:pt>
                <c:pt idx="11">
                  <c:v>2459</c:v>
                </c:pt>
                <c:pt idx="12">
                  <c:v>2558</c:v>
                </c:pt>
              </c:numCache>
            </c:numRef>
          </c:yVal>
        </c:ser>
        <c:axId val="71052288"/>
        <c:axId val="71054464"/>
      </c:scatterChart>
      <c:valAx>
        <c:axId val="71052288"/>
        <c:scaling>
          <c:orientation val="minMax"/>
          <c:max val="11000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I, A</a:t>
                </a:r>
                <a:endParaRPr lang="sr-Latn-C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sr-Latn-CS"/>
          </a:p>
        </c:txPr>
        <c:crossAx val="71054464"/>
        <c:crosses val="autoZero"/>
        <c:crossBetween val="midCat"/>
        <c:majorUnit val="2000"/>
      </c:valAx>
      <c:valAx>
        <c:axId val="71054464"/>
        <c:scaling>
          <c:orientation val="minMax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if, A</a:t>
                </a:r>
                <a:endParaRPr lang="sr-Latn-C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sr-Latn-CS"/>
          </a:p>
        </c:txPr>
        <c:crossAx val="71052288"/>
        <c:crosses val="autoZero"/>
        <c:crossBetween val="midCat"/>
      </c:valAx>
    </c:plotArea>
    <c:legend>
      <c:legendPos val="b"/>
      <c:layout/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r-Latn-CS"/>
  <c:chart>
    <c:title>
      <c:tx>
        <c:rich>
          <a:bodyPr/>
          <a:lstStyle/>
          <a:p>
            <a:pPr>
              <a:defRPr/>
            </a:pPr>
            <a:r>
              <a:rPr lang="sr-Latn-CS" sz="1400" b="0"/>
              <a:t>P</a:t>
            </a:r>
            <a:r>
              <a:rPr lang="en-US" sz="1400" b="0"/>
              <a:t>orast</a:t>
            </a:r>
            <a:r>
              <a:rPr lang="en-US" sz="1400" b="0" baseline="0"/>
              <a:t> temperature </a:t>
            </a:r>
          </a:p>
          <a:p>
            <a:pPr>
              <a:defRPr/>
            </a:pPr>
            <a:r>
              <a:rPr lang="en-US" sz="1400" b="0" baseline="0"/>
              <a:t>namotaja rotora u funkciji snage gubitaka na pobudu</a:t>
            </a:r>
            <a:endParaRPr lang="sr-Latn-CS" sz="1400" b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Sheet3!$F$4</c:f>
              <c:strCache>
                <c:ptCount val="1"/>
                <c:pt idx="0">
                  <c:v>Pr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31750">
                <a:solidFill>
                  <a:srgbClr val="C00000"/>
                </a:solidFill>
              </a:ln>
            </c:spPr>
            <c:trendlineType val="linear"/>
            <c:forward val="350"/>
          </c:trendline>
          <c:xVal>
            <c:numRef>
              <c:f>Sheet3!$F$7:$F$30</c:f>
              <c:numCache>
                <c:formatCode>0.00</c:formatCode>
                <c:ptCount val="24"/>
                <c:pt idx="0">
                  <c:v>397.8</c:v>
                </c:pt>
                <c:pt idx="1">
                  <c:v>399.22800000000001</c:v>
                </c:pt>
                <c:pt idx="2">
                  <c:v>400.452</c:v>
                </c:pt>
                <c:pt idx="3">
                  <c:v>463.68</c:v>
                </c:pt>
                <c:pt idx="4">
                  <c:v>463.00799999999998</c:v>
                </c:pt>
                <c:pt idx="5">
                  <c:v>462.11200000000002</c:v>
                </c:pt>
                <c:pt idx="6">
                  <c:v>435.51900000000001</c:v>
                </c:pt>
                <c:pt idx="7">
                  <c:v>432</c:v>
                </c:pt>
                <c:pt idx="8">
                  <c:v>432</c:v>
                </c:pt>
                <c:pt idx="9">
                  <c:v>376.47300000000001</c:v>
                </c:pt>
                <c:pt idx="10">
                  <c:v>379.76</c:v>
                </c:pt>
                <c:pt idx="11">
                  <c:v>380.36599999999999</c:v>
                </c:pt>
                <c:pt idx="12">
                  <c:v>148.44</c:v>
                </c:pt>
                <c:pt idx="13">
                  <c:v>150.04</c:v>
                </c:pt>
                <c:pt idx="14">
                  <c:v>152.5</c:v>
                </c:pt>
                <c:pt idx="15">
                  <c:v>283.39</c:v>
                </c:pt>
                <c:pt idx="16">
                  <c:v>282.70999999999998</c:v>
                </c:pt>
                <c:pt idx="17">
                  <c:v>285.05700000000002</c:v>
                </c:pt>
                <c:pt idx="18">
                  <c:v>517.91300000000001</c:v>
                </c:pt>
                <c:pt idx="19">
                  <c:v>517.91300000000001</c:v>
                </c:pt>
                <c:pt idx="20">
                  <c:v>514.08000000000004</c:v>
                </c:pt>
                <c:pt idx="21">
                  <c:v>590.32899999999995</c:v>
                </c:pt>
                <c:pt idx="22">
                  <c:v>575.81799999999998</c:v>
                </c:pt>
                <c:pt idx="23">
                  <c:v>573.55100000000004</c:v>
                </c:pt>
              </c:numCache>
            </c:numRef>
          </c:xVal>
          <c:yVal>
            <c:numRef>
              <c:f>Sheet3!$I$7:$I$30</c:f>
              <c:numCache>
                <c:formatCode>General</c:formatCode>
                <c:ptCount val="24"/>
                <c:pt idx="0">
                  <c:v>31.8</c:v>
                </c:pt>
                <c:pt idx="1">
                  <c:v>30.8</c:v>
                </c:pt>
                <c:pt idx="2">
                  <c:v>29.9</c:v>
                </c:pt>
                <c:pt idx="3">
                  <c:v>38.299999999999997</c:v>
                </c:pt>
                <c:pt idx="4">
                  <c:v>38.700000000000003</c:v>
                </c:pt>
                <c:pt idx="5">
                  <c:v>39.200000000000003</c:v>
                </c:pt>
                <c:pt idx="6">
                  <c:v>37.6</c:v>
                </c:pt>
                <c:pt idx="7">
                  <c:v>36.5</c:v>
                </c:pt>
                <c:pt idx="8">
                  <c:v>36.4</c:v>
                </c:pt>
                <c:pt idx="9">
                  <c:v>34.4</c:v>
                </c:pt>
                <c:pt idx="10">
                  <c:v>35.200000000000003</c:v>
                </c:pt>
                <c:pt idx="11">
                  <c:v>35.6</c:v>
                </c:pt>
                <c:pt idx="12">
                  <c:v>15.4</c:v>
                </c:pt>
                <c:pt idx="13">
                  <c:v>16.899999999999999</c:v>
                </c:pt>
                <c:pt idx="14">
                  <c:v>17</c:v>
                </c:pt>
                <c:pt idx="15">
                  <c:v>24.9</c:v>
                </c:pt>
                <c:pt idx="16">
                  <c:v>25.5</c:v>
                </c:pt>
                <c:pt idx="17">
                  <c:v>26.6</c:v>
                </c:pt>
                <c:pt idx="18">
                  <c:v>42.8</c:v>
                </c:pt>
                <c:pt idx="19">
                  <c:v>42.8</c:v>
                </c:pt>
                <c:pt idx="20">
                  <c:v>42.4</c:v>
                </c:pt>
                <c:pt idx="21">
                  <c:v>46.3</c:v>
                </c:pt>
                <c:pt idx="22">
                  <c:v>46.7</c:v>
                </c:pt>
                <c:pt idx="23">
                  <c:v>45.5</c:v>
                </c:pt>
              </c:numCache>
            </c:numRef>
          </c:yVal>
        </c:ser>
        <c:axId val="74362880"/>
        <c:axId val="90904064"/>
      </c:scatterChart>
      <c:valAx>
        <c:axId val="74362880"/>
        <c:scaling>
          <c:orientation val="minMax"/>
          <c:max val="100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P(kW)</a:t>
                </a:r>
                <a:endParaRPr lang="sr-Latn-CS"/>
              </a:p>
            </c:rich>
          </c:tx>
          <c:layout/>
        </c:title>
        <c:numFmt formatCode="0" sourceLinked="0"/>
        <c:tickLblPos val="nextTo"/>
        <c:crossAx val="90904064"/>
        <c:crosses val="autoZero"/>
        <c:crossBetween val="midCat"/>
        <c:majorUnit val="100"/>
      </c:valAx>
      <c:valAx>
        <c:axId val="90904064"/>
        <c:scaling>
          <c:orientation val="minMax"/>
          <c:max val="80"/>
        </c:scaling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r-Latn-CS">
                    <a:latin typeface="Symbol" pitchFamily="18" charset="2"/>
                  </a:rPr>
                  <a:t>Dq</a:t>
                </a:r>
              </a:p>
            </c:rich>
          </c:tx>
          <c:layout/>
        </c:title>
        <c:numFmt formatCode="General" sourceLinked="1"/>
        <c:tickLblPos val="nextTo"/>
        <c:crossAx val="74362880"/>
        <c:crosses val="autoZero"/>
        <c:crossBetween val="midCat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0.85107</cdr:x>
      <cdr:y>0.05659</cdr:y>
    </cdr:from>
    <cdr:to>
      <cdr:x>0.85302</cdr:x>
      <cdr:y>0.74583</cdr:y>
    </cdr:to>
    <cdr:sp macro="" textlink="">
      <cdr:nvSpPr>
        <cdr:cNvPr id="3" name="Straight Connector 2"/>
        <cdr:cNvSpPr/>
      </cdr:nvSpPr>
      <cdr:spPr>
        <a:xfrm xmlns:a="http://schemas.openxmlformats.org/drawingml/2006/main" rot="16200000" flipH="1">
          <a:off x="1516490" y="1830819"/>
          <a:ext cx="3151207" cy="7064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CS"/>
        </a:p>
      </cdr:txBody>
    </cdr:sp>
  </cdr:relSizeAnchor>
  <cdr:relSizeAnchor xmlns:cdr="http://schemas.openxmlformats.org/drawingml/2006/chartDrawing">
    <cdr:from>
      <cdr:x>0.19948</cdr:x>
      <cdr:y>0.09375</cdr:y>
    </cdr:from>
    <cdr:to>
      <cdr:x>0.88455</cdr:x>
      <cdr:y>0.09524</cdr:y>
    </cdr:to>
    <cdr:sp macro="" textlink="">
      <cdr:nvSpPr>
        <cdr:cNvPr id="5" name="Straight Connector 4"/>
        <cdr:cNvSpPr/>
      </cdr:nvSpPr>
      <cdr:spPr>
        <a:xfrm xmlns:a="http://schemas.openxmlformats.org/drawingml/2006/main" rot="10800000">
          <a:off x="723900" y="428626"/>
          <a:ext cx="2486153" cy="6811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CS"/>
        </a:p>
      </cdr:txBody>
    </cdr:sp>
  </cdr:relSizeAnchor>
  <cdr:relSizeAnchor xmlns:cdr="http://schemas.openxmlformats.org/drawingml/2006/chartDrawing">
    <cdr:from>
      <cdr:x>0.39658</cdr:x>
      <cdr:y>0.0509</cdr:y>
    </cdr:from>
    <cdr:to>
      <cdr:x>0.5381</cdr:x>
      <cdr:y>0.09031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39396" y="213335"/>
          <a:ext cx="585039" cy="165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I</a:t>
          </a:r>
          <a:r>
            <a:rPr lang="en-US" sz="800"/>
            <a:t>fn</a:t>
          </a:r>
          <a:r>
            <a:rPr lang="en-US" sz="1100"/>
            <a:t>=2760A</a:t>
          </a:r>
          <a:endParaRPr lang="sr-Latn-C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0.87278</cdr:x>
      <cdr:y>0.26338</cdr:y>
    </cdr:from>
    <cdr:to>
      <cdr:x>0.87361</cdr:x>
      <cdr:y>0.85856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H="1" flipV="1">
          <a:off x="2427322" y="2493510"/>
          <a:ext cx="2647461" cy="3591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CS">
            <a:ln w="63500">
              <a:solidFill>
                <a:schemeClr val="tx1"/>
              </a:solidFill>
              <a:prstDash val="sysDot"/>
            </a:ln>
          </a:endParaRPr>
        </a:p>
      </cdr:txBody>
    </cdr:sp>
  </cdr:relSizeAnchor>
  <cdr:relSizeAnchor xmlns:cdr="http://schemas.openxmlformats.org/drawingml/2006/chartDrawing">
    <cdr:from>
      <cdr:x>0.14496</cdr:x>
      <cdr:y>0.27546</cdr:y>
    </cdr:from>
    <cdr:to>
      <cdr:x>0.90382</cdr:x>
      <cdr:y>0.27546</cdr:y>
    </cdr:to>
    <cdr:sp macro="" textlink="">
      <cdr:nvSpPr>
        <cdr:cNvPr id="5" name="Straight Connector 4"/>
        <cdr:cNvSpPr/>
      </cdr:nvSpPr>
      <cdr:spPr>
        <a:xfrm xmlns:a="http://schemas.openxmlformats.org/drawingml/2006/main" rot="10800000">
          <a:off x="622716" y="1225311"/>
          <a:ext cx="3259891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sr-Latn-CS">
            <a:ln>
              <a:solidFill>
                <a:schemeClr val="tx1"/>
              </a:solidFill>
              <a:prstDash val="dash"/>
            </a:ln>
          </a:endParaRPr>
        </a:p>
      </cdr:txBody>
    </cdr:sp>
  </cdr:relSizeAnchor>
  <cdr:relSizeAnchor xmlns:cdr="http://schemas.openxmlformats.org/drawingml/2006/chartDrawing">
    <cdr:from>
      <cdr:x>0.62943</cdr:x>
      <cdr:y>0.1472</cdr:y>
    </cdr:from>
    <cdr:to>
      <cdr:x>0.81383</cdr:x>
      <cdr:y>0.1872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1373" y="876300"/>
          <a:ext cx="9906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CS" sz="1100">
              <a:sym typeface="Symbol"/>
            </a:rPr>
            <a:t></a:t>
          </a:r>
          <a:r>
            <a:rPr lang="en-US" sz="1100">
              <a:sym typeface="Symbol"/>
            </a:rPr>
            <a:t>= 71°C</a:t>
          </a:r>
          <a:endParaRPr lang="sr-Latn-C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r-Latn-C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467D28-D3CC-40FC-8FDA-8587CA7E58D3}" type="slidenum">
              <a:rPr lang="sr-Latn-CS" smtClean="0"/>
              <a:pPr/>
              <a:t>‹#›</a:t>
            </a:fld>
            <a:endParaRPr lang="sr-Latn-C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67D28-D3CC-40FC-8FDA-8587CA7E58D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r-Latn-C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A467D28-D3CC-40FC-8FDA-8587CA7E58D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CS" smtClean="0"/>
              <a:t>Pržno, 16-19.05.2011</a:t>
            </a:r>
          </a:p>
          <a:p>
            <a:endParaRPr lang="sr-Latn-C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r-Latn-CS" smtClean="0"/>
              <a:t>1</a:t>
            </a:r>
            <a:endParaRPr lang="sr-Latn-C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A467D28-D3CC-40FC-8FDA-8587CA7E58D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A467D28-D3CC-40FC-8FDA-8587CA7E58D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r-Latn-C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A467D28-D3CC-40FC-8FDA-8587CA7E58D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r-Latn-C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467D28-D3CC-40FC-8FDA-8587CA7E58D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467D28-D3CC-40FC-8FDA-8587CA7E58D3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467D28-D3CC-40FC-8FDA-8587CA7E58D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A467D28-D3CC-40FC-8FDA-8587CA7E58D3}" type="slidenum">
              <a:rPr lang="sr-Latn-CS" smtClean="0"/>
              <a:pPr/>
              <a:t>‹#›</a:t>
            </a:fld>
            <a:endParaRPr lang="sr-Latn-C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B5A928-7D75-4F4F-B0AC-F09188D6EB7B}" type="datetimeFigureOut">
              <a:rPr lang="sr-Latn-CS" smtClean="0"/>
              <a:pPr/>
              <a:t>17.5.2011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r-Latn-CS" smtClean="0"/>
              <a:t>Pržno, 16-19.05.2011</a:t>
            </a:r>
          </a:p>
          <a:p>
            <a:endParaRPr lang="sr-Latn-C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r>
              <a:rPr lang="sr-Latn-CS" smtClean="0"/>
              <a:t>1</a:t>
            </a:r>
            <a:endParaRPr lang="sr-Latn-C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igre.me/00_drugo_savjetovanje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hyperlink" Target="../../My%20Documents/Savjetovanje%202004%20TEME/Drawing3.vs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28800"/>
            <a:ext cx="4392488" cy="747464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Dobrilo</a:t>
            </a:r>
            <a:r>
              <a:rPr lang="en-US" sz="2000" dirty="0" smtClean="0"/>
              <a:t> G</a:t>
            </a:r>
            <a:r>
              <a:rPr lang="sr-Latn-CS" sz="2000" dirty="0" smtClean="0"/>
              <a:t>ačević, Milorad Vemić,</a:t>
            </a:r>
            <a:br>
              <a:rPr lang="sr-Latn-CS" sz="2000" dirty="0" smtClean="0"/>
            </a:br>
            <a:r>
              <a:rPr lang="sr-Latn-CS" sz="2000" dirty="0" smtClean="0"/>
              <a:t>EPCG_TE “Pljevlja”</a:t>
            </a:r>
            <a:endParaRPr lang="sr-Latn-C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4104456" cy="1008112"/>
          </a:xfrm>
        </p:spPr>
        <p:txBody>
          <a:bodyPr>
            <a:normAutofit fontScale="92500" lnSpcReduction="10000"/>
          </a:bodyPr>
          <a:lstStyle/>
          <a:p>
            <a:r>
              <a:rPr lang="sr-Latn-C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ISPITIVANJE EFEKATA PROJEKTA POVEĆANJA SNAGE TE „PLJEVLJA“</a:t>
            </a:r>
            <a:endParaRPr lang="sr-Latn-C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CS" sz="2400" dirty="0"/>
          </a:p>
        </p:txBody>
      </p:sp>
      <p:pic>
        <p:nvPicPr>
          <p:cNvPr id="1026" name="Picture 2" descr="http://www.cigre.me/images/index_II_Sa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320481" cy="334607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960440" cy="29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16016" y="18864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i="1" dirty="0" smtClean="0"/>
              <a:t>Pržno, 16. - 19.05.2011.</a:t>
            </a:r>
            <a:r>
              <a:rPr lang="sr-Latn-CS" b="1" dirty="0" smtClean="0"/>
              <a:t/>
            </a:r>
            <a:br>
              <a:rPr lang="sr-Latn-CS" b="1" dirty="0" smtClean="0"/>
            </a:br>
            <a:endParaRPr lang="sr-Latn-CS" dirty="0"/>
          </a:p>
        </p:txBody>
      </p:sp>
      <p:pic>
        <p:nvPicPr>
          <p:cNvPr id="1029" name="Picture 5" descr="EPC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764704"/>
            <a:ext cx="2016224" cy="576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/>
              <a:t>ISPITIVANJA GENERATORA</a:t>
            </a:r>
            <a:endParaRPr lang="sr-Latn-C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CS" sz="2400" b="1" dirty="0" smtClean="0"/>
              <a:t>Osnova ispitivanja:</a:t>
            </a:r>
          </a:p>
          <a:p>
            <a:pPr lvl="1"/>
            <a:r>
              <a:rPr lang="sr-Latn-CS" sz="2000" dirty="0" smtClean="0"/>
              <a:t>Toplotna ispitivanja u četiri ogleda zagrijevanja sa snagom od 0,6;0,75;0,9 i 1,0Pnom (aktivna snaga), nominalnom faktoru snage i nominalnim parametrima hlađenja, </a:t>
            </a:r>
          </a:p>
          <a:p>
            <a:pPr lvl="1"/>
            <a:r>
              <a:rPr lang="sr-Latn-CS" sz="2000" dirty="0" smtClean="0"/>
              <a:t>Određivanje pobudne struje i regulacionih karakteristika,</a:t>
            </a:r>
          </a:p>
          <a:p>
            <a:pPr lvl="1"/>
            <a:r>
              <a:rPr lang="sr-Latn-CS" sz="2000" dirty="0" smtClean="0"/>
              <a:t>Određivanja toplotnih karakteristika konstruktivnih djelova generatora,</a:t>
            </a:r>
          </a:p>
          <a:p>
            <a:pPr lvl="1"/>
            <a:r>
              <a:rPr lang="sr-Latn-CS" sz="2000" dirty="0" smtClean="0"/>
              <a:t>Izrada karte dozvoljenih opterećenja</a:t>
            </a:r>
          </a:p>
          <a:p>
            <a:r>
              <a:rPr lang="sr-Latn-CS" sz="2400" b="1" dirty="0" smtClean="0"/>
              <a:t>Osnovni rezultat- zaključak:</a:t>
            </a:r>
          </a:p>
          <a:p>
            <a:pPr lvl="1"/>
            <a:r>
              <a:rPr lang="sr-Latn-CS" dirty="0" smtClean="0"/>
              <a:t>maksimalno dozvoljena trajna snaga 218,5MW, za nominalni faktor snage 0,85, nominalni napon i nominalne uslove hlađenja (</a:t>
            </a:r>
            <a:r>
              <a:rPr lang="sr-Latn-CS" dirty="0" smtClean="0">
                <a:sym typeface="Symbol"/>
              </a:rPr>
              <a:t>P=8,5MW)</a:t>
            </a:r>
            <a:endParaRPr lang="sr-Latn-C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dirty="0" smtClean="0"/>
              <a:t>ISPITIVANJA GENERATORA</a:t>
            </a:r>
            <a:endParaRPr lang="sr-Latn-CS" sz="36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11560" y="1628800"/>
          <a:ext cx="3629025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283968" y="1412776"/>
          <a:ext cx="4295773" cy="444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dirty="0" smtClean="0"/>
              <a:t>ISPITIVANJA GENERATORA</a:t>
            </a:r>
            <a:endParaRPr lang="sr-Latn-C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99592" y="1579887"/>
            <a:ext cx="4211960" cy="5278113"/>
            <a:chOff x="1979712" y="1579887"/>
            <a:chExt cx="4211960" cy="5278113"/>
          </a:xfrm>
        </p:grpSpPr>
        <p:pic>
          <p:nvPicPr>
            <p:cNvPr id="21505" name="Picture 1" descr="s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1579887"/>
              <a:ext cx="4211960" cy="5278113"/>
            </a:xfrm>
            <a:prstGeom prst="rect">
              <a:avLst/>
            </a:prstGeom>
            <a:noFill/>
          </p:spPr>
        </p:pic>
        <p:sp>
          <p:nvSpPr>
            <p:cNvPr id="21506" name="Rectangle 2"/>
            <p:cNvSpPr>
              <a:spLocks noChangeArrowheads="1"/>
            </p:cNvSpPr>
            <p:nvPr/>
          </p:nvSpPr>
          <p:spPr bwMode="auto">
            <a:xfrm>
              <a:off x="2267745" y="2204864"/>
              <a:ext cx="2952328" cy="295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CS" sz="11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Max.temperatura namotaja statora</a:t>
              </a:r>
              <a:endParaRPr lang="sr-Latn-CS" sz="11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2267744" y="2780928"/>
              <a:ext cx="2736304" cy="295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sr-Latn-CS" sz="1100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Razlika temp.Max.-Min namotaja statora</a:t>
              </a:r>
              <a:endParaRPr lang="sr-Latn-CS" sz="11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3635897" y="5949280"/>
              <a:ext cx="1728192" cy="285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Porast temp. destilata</a:t>
              </a:r>
              <a:endParaRPr kumimoji="0" lang="sr-Latn-C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Prekoračenje temperature,</a:t>
            </a:r>
            <a:r>
              <a:rPr kumimoji="0" lang="sr-Latn-CS" sz="1000" b="0" i="0" u="none" strike="noStrike" cap="none" normalizeH="0" baseline="3000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</a:t>
            </a:r>
            <a:r>
              <a:rPr kumimoji="0" lang="sr-Latn-CS" sz="1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endParaRPr kumimoji="0" lang="sr-Latn-C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CS"/>
          </a:p>
        </p:txBody>
      </p:sp>
      <p:sp>
        <p:nvSpPr>
          <p:cNvPr id="11" name="TextBox 10"/>
          <p:cNvSpPr txBox="1"/>
          <p:nvPr/>
        </p:nvSpPr>
        <p:spPr>
          <a:xfrm>
            <a:off x="467544" y="1916832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1100" dirty="0" smtClean="0">
                <a:sym typeface="Symbol"/>
              </a:rPr>
              <a:t></a:t>
            </a:r>
            <a:r>
              <a:rPr lang="en-US" sz="1100" dirty="0" smtClean="0">
                <a:sym typeface="Symbol"/>
              </a:rPr>
              <a:t>, </a:t>
            </a:r>
            <a:r>
              <a:rPr lang="sr-Latn-CS" sz="1100" dirty="0" smtClean="0">
                <a:sym typeface="Symbol"/>
              </a:rPr>
              <a:t>°</a:t>
            </a:r>
            <a:r>
              <a:rPr lang="en-US" sz="1100" dirty="0" smtClean="0">
                <a:sym typeface="Symbol"/>
              </a:rPr>
              <a:t>C</a:t>
            </a:r>
            <a:endParaRPr lang="sr-Latn-C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645333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ym typeface="Symbol"/>
              </a:rPr>
              <a:t>I</a:t>
            </a:r>
            <a:r>
              <a:rPr lang="en-US" sz="1100" dirty="0" smtClean="0">
                <a:latin typeface="Calibri"/>
                <a:sym typeface="Symbol"/>
              </a:rPr>
              <a:t>², kA²</a:t>
            </a:r>
            <a:endParaRPr lang="sr-Latn-CS" sz="11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292080" y="1700808"/>
            <a:ext cx="3673599" cy="5126611"/>
            <a:chOff x="5292080" y="1700808"/>
            <a:chExt cx="3673599" cy="5126611"/>
          </a:xfrm>
        </p:grpSpPr>
        <p:pic>
          <p:nvPicPr>
            <p:cNvPr id="15" name="Picture 7" descr="s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1700808"/>
              <a:ext cx="3673599" cy="5126611"/>
            </a:xfrm>
            <a:prstGeom prst="rect">
              <a:avLst/>
            </a:prstGeom>
            <a:noFill/>
          </p:spPr>
        </p:pic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5724128" y="1988840"/>
              <a:ext cx="2219325" cy="3238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Porast temperature gvožđa statora</a:t>
              </a:r>
              <a:endPara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5796136" y="5229201"/>
              <a:ext cx="1368152" cy="4320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Porast temperature rashladnog gasa</a:t>
              </a:r>
              <a:endParaRPr kumimoji="0" lang="sr-Latn-C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dirty="0" smtClean="0"/>
              <a:t>ISPITIVANJA GENERATORA</a:t>
            </a:r>
            <a:endParaRPr lang="sr-Latn-CS" sz="3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55577" y="1700808"/>
          <a:ext cx="3528391" cy="1741109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1774814"/>
                <a:gridCol w="1753577"/>
              </a:tblGrid>
              <a:tr h="342265"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sr-Latn-CS" sz="1400" dirty="0"/>
                        <a:t>Parametar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Vrijednost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Temperatura hladnog gasa,</a:t>
                      </a:r>
                      <a:r>
                        <a:rPr lang="sr-Latn-CS" sz="1400" baseline="30000" dirty="0"/>
                        <a:t>0</a:t>
                      </a:r>
                      <a:r>
                        <a:rPr lang="sr-Latn-CS" sz="1400" dirty="0"/>
                        <a:t>C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32 i niže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Aktivna  snaga, MW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218,5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Struja statora, A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9423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Max.struja rotora, A 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2760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Faktor snage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0,85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427984" y="1700808"/>
          <a:ext cx="4536504" cy="3183354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2016224"/>
                <a:gridCol w="1298739"/>
                <a:gridCol w="1221541"/>
              </a:tblGrid>
              <a:tr h="239653">
                <a:tc rowSpan="2"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400" dirty="0"/>
                    </a:p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       Naziv elementa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/>
                        <a:t>Temperatura, </a:t>
                      </a:r>
                      <a:r>
                        <a:rPr lang="sr-Latn-CS" sz="1400" baseline="30000"/>
                        <a:t>0</a:t>
                      </a:r>
                      <a:r>
                        <a:rPr lang="sr-Latn-CS" sz="1400"/>
                        <a:t>C</a:t>
                      </a:r>
                      <a:endParaRPr lang="sr-Latn-C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724902"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400" dirty="0"/>
                    </a:p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Najveća u radu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400"/>
                    </a:p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/>
                        <a:t>Dopuštena po NTD</a:t>
                      </a:r>
                      <a:endParaRPr lang="sr-Latn-C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026"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Namotaj rotora</a:t>
                      </a:r>
                      <a:endParaRPr lang="sr-Latn-C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/>
                        <a:t>105,0</a:t>
                      </a:r>
                      <a:endParaRPr lang="sr-Latn-C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/>
                        <a:t>115,0</a:t>
                      </a:r>
                      <a:endParaRPr lang="sr-Latn-C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026">
                <a:tc gridSpan="3"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Namotaj statora: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31026"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	Maksimalna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75,0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/>
                        <a:t>75,0</a:t>
                      </a:r>
                      <a:endParaRPr lang="sr-Latn-C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7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 smtClean="0"/>
                        <a:t>Razlika </a:t>
                      </a:r>
                      <a:r>
                        <a:rPr lang="sr-Latn-CS" sz="1400" dirty="0"/>
                        <a:t>između najviše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 smtClean="0"/>
                        <a:t>i </a:t>
                      </a:r>
                      <a:r>
                        <a:rPr lang="sr-Latn-CS" sz="1400" dirty="0"/>
                        <a:t>najniže vrijednosti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22,0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/>
                        <a:t>20,0</a:t>
                      </a:r>
                      <a:endParaRPr lang="sr-Latn-C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79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Destilat na izlazu iz  namotaja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65,0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85,0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031"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Aktivni čelik statora (max)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70,0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105,0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026"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Topli gas generatora</a:t>
                      </a:r>
                      <a:endParaRPr lang="sr-Latn-C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60,0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3685" indent="-2736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/>
                        <a:t>75,0</a:t>
                      </a:r>
                      <a:endParaRPr lang="sr-Latn-C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Ispitivanja</a:t>
            </a:r>
            <a:r>
              <a:rPr lang="en-US" dirty="0" smtClean="0"/>
              <a:t> </a:t>
            </a:r>
            <a:r>
              <a:rPr lang="en-US" dirty="0" err="1" smtClean="0"/>
              <a:t>generatora</a:t>
            </a:r>
            <a:endParaRPr lang="sr-Latn-C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5"/>
            <a:ext cx="4752528" cy="44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ZAKLJUČCI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CS" sz="1800" dirty="0" smtClean="0"/>
              <a:t>propusna sposobnost turbine i postojeće rezerve čvrstoće materijala omogućuju da se poveća protok sveže pare kroz turbinu sa nominalnih 670t/h do </a:t>
            </a:r>
            <a:r>
              <a:rPr lang="sr-Latn-CS" sz="1800" dirty="0" smtClean="0"/>
              <a:t>700t/h,</a:t>
            </a:r>
          </a:p>
          <a:p>
            <a:r>
              <a:rPr lang="sr-Latn-CS" sz="1800" dirty="0" smtClean="0"/>
              <a:t>U nominalnim uslovima  ovim se, bez dodatnih oduzimanja pare, snaga turbine  može povećati sa sadašnjih 210MW na  220MW. Maksimalno dozvoljeni pritisak u komori regulacionog stepena CVP pri tome se povećava do 10MPa. </a:t>
            </a:r>
            <a:endParaRPr lang="sr-Latn-CS" sz="1800" dirty="0" smtClean="0"/>
          </a:p>
          <a:p>
            <a:r>
              <a:rPr lang="sr-Latn-CS" sz="1800" dirty="0" smtClean="0"/>
              <a:t>Toplotna ispitivanja generatora pokazala su, na osnovu   krivih zagrijavanja konstruktivnih djelova, da je njegova maksimalno dozvoljena trajna snaga 218,5MW, za nominalni faktor snage 0,85, nominalni napon i nominalne uslove </a:t>
            </a:r>
            <a:r>
              <a:rPr lang="sr-Latn-CS" sz="1800" dirty="0" smtClean="0"/>
              <a:t>hlađenja,</a:t>
            </a:r>
          </a:p>
          <a:p>
            <a:r>
              <a:rPr lang="sr-Latn-CS" sz="1800" dirty="0" smtClean="0"/>
              <a:t>Iskorišćenje rezervi čvrstoće i povećanje  termodinamičkih naprezanja  turbine, kao i povećanje temperatura konstruktivnih djelova generatora u radu sa povišenom snagom, znači i veći rizik u odnosu na rad sa nominalnom snagom, što iziskuje kvalitetan i stalan nadzor nad radom opreme i potrebne mjere dijagnostike stanja tokom redovnih pregleda i remonta. </a:t>
            </a:r>
            <a:endParaRPr lang="sr-Latn-CS" sz="18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sr-Latn-CS" sz="3600" b="1" dirty="0" smtClean="0"/>
              <a:t/>
            </a:r>
            <a:br>
              <a:rPr lang="sr-Latn-CS" sz="3600" b="1" dirty="0" smtClean="0"/>
            </a:br>
            <a:r>
              <a:rPr lang="sr-Latn-CS" sz="2700" b="1" dirty="0" smtClean="0"/>
              <a:t>POTREBA  REKONSTRUKCIJE I MODERNIZACIJE ENERGETSKE OPREME ELEKTRANA</a:t>
            </a:r>
            <a:r>
              <a:rPr lang="sr-Latn-CS" b="1" dirty="0" smtClean="0"/>
              <a:t/>
            </a:r>
            <a:br>
              <a:rPr lang="sr-Latn-CS" b="1" dirty="0" smtClean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48590" indent="-342900">
              <a:buBlip>
                <a:blip r:embed="rId2"/>
              </a:buBlip>
            </a:pPr>
            <a:r>
              <a:rPr lang="sr-Latn-CS" sz="2400" b="1" dirty="0" smtClean="0"/>
              <a:t>Starenje i amortizacija opreme</a:t>
            </a:r>
          </a:p>
          <a:p>
            <a:pPr marL="361950" indent="-361950">
              <a:buBlip>
                <a:blip r:embed="rId2"/>
              </a:buBlip>
            </a:pPr>
            <a:r>
              <a:rPr lang="sr-Latn-CS" sz="2400" b="1" dirty="0" smtClean="0"/>
              <a:t>Neophodnost rekonstrukcija i modernizacije u cilju    produženja radnog vijeka</a:t>
            </a:r>
          </a:p>
          <a:p>
            <a:pPr marL="148590" indent="-342900">
              <a:buBlip>
                <a:blip r:embed="rId2"/>
              </a:buBlip>
            </a:pPr>
            <a:r>
              <a:rPr lang="sr-Latn-CS" sz="2400" b="1" dirty="0" smtClean="0"/>
              <a:t>Mogućnosti poboljšanja efikasnosti, povećanjasnage</a:t>
            </a:r>
          </a:p>
          <a:p>
            <a:pPr marL="148590" indent="-342900">
              <a:buBlip>
                <a:blip r:embed="rId2"/>
              </a:buBlip>
            </a:pPr>
            <a:r>
              <a:rPr lang="sr-Latn-CS" sz="2400" b="1" dirty="0" smtClean="0"/>
              <a:t>Uslovi izvođenja</a:t>
            </a:r>
            <a:r>
              <a:rPr lang="sr-Latn-CS" b="1" dirty="0" smtClean="0"/>
              <a:t>:</a:t>
            </a:r>
          </a:p>
          <a:p>
            <a:pPr marL="631825" lvl="3" indent="-269875">
              <a:lnSpc>
                <a:spcPct val="130000"/>
              </a:lnSpc>
              <a:buBlip>
                <a:blip r:embed="rId3"/>
              </a:buBlip>
            </a:pPr>
            <a:r>
              <a:rPr lang="sr-Latn-CS" dirty="0" smtClean="0"/>
              <a:t>Nepovoljan vremenski okvir za izvođenje</a:t>
            </a:r>
            <a:r>
              <a:rPr lang="en-US" dirty="0" smtClean="0"/>
              <a:t>/</a:t>
            </a:r>
            <a:r>
              <a:rPr lang="sr-Latn-CS" dirty="0" smtClean="0"/>
              <a:t>radovi</a:t>
            </a:r>
            <a:r>
              <a:rPr lang="en-US" dirty="0" smtClean="0"/>
              <a:t> se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smjestiti</a:t>
            </a:r>
            <a:r>
              <a:rPr lang="en-US" dirty="0" smtClean="0"/>
              <a:t> u </a:t>
            </a:r>
            <a:r>
              <a:rPr lang="en-US" dirty="0" err="1" smtClean="0"/>
              <a:t>redovne</a:t>
            </a:r>
            <a:r>
              <a:rPr lang="en-US" dirty="0" smtClean="0"/>
              <a:t> </a:t>
            </a:r>
            <a:r>
              <a:rPr lang="en-US" dirty="0" err="1" smtClean="0"/>
              <a:t>godi</a:t>
            </a:r>
            <a:r>
              <a:rPr lang="sr-Latn-CS" dirty="0" smtClean="0"/>
              <a:t>šnje remonte,</a:t>
            </a:r>
          </a:p>
          <a:p>
            <a:pPr marL="631825" lvl="3" indent="-269875">
              <a:lnSpc>
                <a:spcPct val="130000"/>
              </a:lnSpc>
              <a:buBlip>
                <a:blip r:embed="rId4"/>
              </a:buBlip>
            </a:pPr>
            <a:r>
              <a:rPr lang="sr-Latn-CS" dirty="0" smtClean="0"/>
              <a:t>Relativno mala specifična ulaganja u odnosu na alternativna rješenja ,</a:t>
            </a:r>
          </a:p>
          <a:p>
            <a:pPr marL="631825" lvl="3" indent="-269875">
              <a:lnSpc>
                <a:spcPct val="130000"/>
              </a:lnSpc>
              <a:buBlip>
                <a:blip r:embed="rId4"/>
              </a:buBlip>
            </a:pPr>
            <a:r>
              <a:rPr lang="sr-Latn-CS" dirty="0" smtClean="0"/>
              <a:t>Mogućnost faznog izvođenja,</a:t>
            </a:r>
          </a:p>
          <a:p>
            <a:pPr marL="631825" lvl="3" indent="-269875">
              <a:lnSpc>
                <a:spcPct val="130000"/>
              </a:lnSpc>
              <a:buBlip>
                <a:blip r:embed="rId4"/>
              </a:buBlip>
            </a:pPr>
            <a:r>
              <a:rPr lang="sr-Latn-CS" dirty="0" smtClean="0"/>
              <a:t>Značajni ekonomski efekti</a:t>
            </a:r>
            <a:endParaRPr lang="en-GB" dirty="0" smtClean="0"/>
          </a:p>
          <a:p>
            <a:pPr marL="742950" lvl="2" indent="-342900"/>
            <a:endParaRPr lang="sr-Latn-CS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sr-Latn-CS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sr-Latn-CS" dirty="0"/>
          </a:p>
          <a:p>
            <a:pPr marL="342900" lvl="1" indent="-342900">
              <a:buFont typeface="Arial" pitchFamily="34" charset="0"/>
              <a:buChar char="•"/>
            </a:pPr>
            <a:endParaRPr lang="sr-Latn-CS" dirty="0"/>
          </a:p>
          <a:p>
            <a:pPr marL="342900" lvl="1" indent="-342900">
              <a:buFont typeface="Arial" pitchFamily="34" charset="0"/>
              <a:buChar char="•"/>
            </a:pPr>
            <a:endParaRPr lang="sr-Latn-CS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sr-Latn-CS" sz="3600" dirty="0"/>
          </a:p>
          <a:p>
            <a:endParaRPr lang="sr-Latn-C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sr-Latn-CS" sz="2400" b="1" dirty="0" smtClean="0"/>
              <a:t>STANJE GLAVNE OPREME TEP PRIJE IZVOĐENJA PROJEKTA </a:t>
            </a:r>
            <a:r>
              <a:rPr lang="sr-Latn-CS" sz="2000" b="1" dirty="0" smtClean="0"/>
              <a:t/>
            </a:r>
            <a:br>
              <a:rPr lang="sr-Latn-CS" sz="2000" b="1" dirty="0" smtClean="0"/>
            </a:br>
            <a:endParaRPr lang="sr-Latn-C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CS" sz="2400" b="1" dirty="0" smtClean="0"/>
              <a:t>Rekonstrukcija kotla 2001., 2007.,</a:t>
            </a:r>
          </a:p>
          <a:p>
            <a:r>
              <a:rPr lang="sr-Latn-CS" sz="2400" b="1" dirty="0" smtClean="0"/>
              <a:t>Turbina K210-130-3 – pouzdanost, uz redovno održavanje,</a:t>
            </a:r>
          </a:p>
          <a:p>
            <a:r>
              <a:rPr lang="sr-Latn-CS" sz="2400" b="1" dirty="0" smtClean="0"/>
              <a:t>Generator TVV 200-2a- zamijenjen 1996.,</a:t>
            </a:r>
          </a:p>
          <a:p>
            <a:r>
              <a:rPr lang="sr-Latn-CS" sz="2400" b="1" dirty="0" smtClean="0"/>
              <a:t>Blok transformator- pouzdan, uz redovno praćenje stanja izolacionog sistema,</a:t>
            </a:r>
          </a:p>
          <a:p>
            <a:r>
              <a:rPr lang="sr-Latn-CS" sz="2400" b="1" dirty="0" smtClean="0"/>
              <a:t>Pobudni sistem generatora- relativno visoka pouzdanost do pošetka 2009., kad je otkazao,</a:t>
            </a:r>
          </a:p>
          <a:p>
            <a:r>
              <a:rPr lang="sr-Latn-CS" sz="2400" b="1" dirty="0" smtClean="0"/>
              <a:t>Pomoćni objekti  </a:t>
            </a:r>
            <a:endParaRPr lang="sr-Latn-C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1" indent="-342900" algn="ctr"/>
            <a:r>
              <a:rPr lang="sr-Latn-CS" sz="2400" b="1" dirty="0" smtClean="0"/>
              <a:t>MOGUĆNOSTI O POVEĆANJA EFIKASNOSTI  TE „PLJEVLJA“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Blip>
                <a:blip r:embed="rId2"/>
              </a:buBlip>
            </a:pPr>
            <a:r>
              <a:rPr lang="sr-Latn-CS" dirty="0" smtClean="0">
                <a:hlinkClick r:id="rId3" action="ppaction://hlinksldjump"/>
              </a:rPr>
              <a:t>Prevod bloka na šemu sa povišenom efikasnošću</a:t>
            </a:r>
            <a:r>
              <a:rPr lang="sr-Latn-CS" dirty="0" smtClean="0"/>
              <a:t>,</a:t>
            </a:r>
            <a:endParaRPr lang="sr-Latn-CS" sz="4000" dirty="0" smtClean="0"/>
          </a:p>
          <a:p>
            <a:pPr lvl="1">
              <a:buBlip>
                <a:blip r:embed="rId2"/>
              </a:buBlip>
            </a:pPr>
            <a:r>
              <a:rPr lang="sr-Latn-CS" dirty="0" smtClean="0"/>
              <a:t>Potrebne rekonstrukcije na kotlu za povećanje produkcije pare za varijantu povećanja snage putem povećanja protoka pare kroz turbinu,</a:t>
            </a:r>
            <a:endParaRPr lang="sr-Latn-CS" sz="4000" dirty="0" smtClean="0"/>
          </a:p>
          <a:p>
            <a:pPr lvl="1">
              <a:buBlip>
                <a:blip r:embed="rId2"/>
              </a:buBlip>
            </a:pPr>
            <a:r>
              <a:rPr lang="sr-Latn-CS" dirty="0" smtClean="0">
                <a:hlinkClick r:id="" action="ppaction://noaction"/>
              </a:rPr>
              <a:t>Revitalizacija, modernizacija turbine</a:t>
            </a:r>
            <a:r>
              <a:rPr lang="sr-Latn-CS" dirty="0" smtClean="0"/>
              <a:t>(prema preporukama proizvođača),</a:t>
            </a:r>
            <a:endParaRPr lang="sr-Latn-CS" sz="4000" dirty="0" smtClean="0"/>
          </a:p>
          <a:p>
            <a:endParaRPr lang="sr-Latn-C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dirty="0" smtClean="0"/>
              <a:t>Povećanje efikasnosti bloka</a:t>
            </a:r>
            <a:endParaRPr lang="sr-Latn-CS" sz="32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67544" y="1844825"/>
          <a:ext cx="4392488" cy="2684406"/>
        </p:xfrm>
        <a:graphic>
          <a:graphicData uri="http://schemas.openxmlformats.org/presentationml/2006/ole">
            <p:oleObj spid="_x0000_s4098" name="Visio" r:id="rId3" imgW="9451080" imgH="5601239" progId="Visio.Drawing.11">
              <p:embed/>
            </p:oleObj>
          </a:graphicData>
        </a:graphic>
      </p:graphicFrame>
      <p:graphicFrame>
        <p:nvGraphicFramePr>
          <p:cNvPr id="4100" name="Object 4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5114925" y="1484784"/>
          <a:ext cx="3777555" cy="5111750"/>
        </p:xfrm>
        <a:graphic>
          <a:graphicData uri="http://schemas.openxmlformats.org/presentationml/2006/ole">
            <p:oleObj spid="_x0000_s4100" name="Visio" r:id="rId5" imgW="7345620" imgH="7428422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dirty="0" smtClean="0"/>
              <a:t>Izvor: Alstom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BBB9485-E7FF-415E-B204-F03033359207}" type="slidenum">
              <a:rPr lang="en-GB"/>
              <a:pPr/>
              <a:t>6</a:t>
            </a:fld>
            <a:endParaRPr lang="en-GB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/>
              <a:t>Revitalizacija, modernizacija turbine </a:t>
            </a: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/>
              <a:t>Osnovni koncept:</a:t>
            </a:r>
            <a:endParaRPr lang="en-GB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9388" y="6861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0000"/>
              </a:buClr>
              <a:buFont typeface="Arial" pitchFamily="34" charset="0"/>
              <a:buNone/>
            </a:pPr>
            <a:endParaRPr lang="pl-PL" sz="24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55650" y="2781300"/>
            <a:ext cx="7777163" cy="3475038"/>
            <a:chOff x="476" y="1752"/>
            <a:chExt cx="4899" cy="2189"/>
          </a:xfrm>
        </p:grpSpPr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752"/>
              <a:ext cx="4899" cy="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1338" y="2387"/>
              <a:ext cx="1560" cy="204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0066FF"/>
                </a:gs>
                <a:gs pos="100000">
                  <a:srgbClr val="99CCFF"/>
                </a:gs>
              </a:gsLst>
              <a:lin ang="270000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sr-Latn-CS" sz="1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Efekt tehničkog progresa</a:t>
              </a:r>
              <a:endParaRPr lang="pl-PL" sz="1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3642" y="2639"/>
              <a:ext cx="1551" cy="30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sr-Latn-CS" sz="13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Efekt modernizacije bloka-dodatna proizvodnja</a:t>
              </a:r>
              <a:endParaRPr lang="pl-PL" sz="1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1A7A-C612-47B7-B957-CE1AB4655CFD}" type="datetime1">
              <a:rPr lang="sr-Latn-CS"/>
              <a:pPr/>
              <a:t>18.5.2011</a:t>
            </a:fld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7AC23DB-F28E-4670-9C5E-18E29AB8169E}" type="slidenum">
              <a:rPr lang="en-GB"/>
              <a:pPr/>
              <a:t>7</a:t>
            </a:fld>
            <a:endParaRPr lang="en-GB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552450"/>
          </a:xfrm>
        </p:spPr>
        <p:txBody>
          <a:bodyPr/>
          <a:lstStyle/>
          <a:p>
            <a:pPr algn="ctr"/>
            <a:r>
              <a:rPr lang="sr-Latn-CS" sz="2400"/>
              <a:t>Revitalizacija, modernizacija turbine</a:t>
            </a:r>
            <a:endParaRPr lang="en-GB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72816"/>
            <a:ext cx="7543800" cy="504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dirty="0"/>
              <a:t>Etapni </a:t>
            </a:r>
            <a:r>
              <a:rPr lang="sr-Latn-CS" dirty="0" smtClean="0"/>
              <a:t>pristup modernizaciji turbine</a:t>
            </a:r>
            <a:endParaRPr lang="en-GB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858678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310313" y="5589588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</a:t>
            </a:r>
            <a: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sr-Latn-C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faza</a:t>
            </a:r>
            <a:endParaRPr lang="pl-PL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925513" y="5589588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l-PL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</a:t>
            </a:r>
            <a:r>
              <a:rPr lang="pl-PL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</a:t>
            </a:r>
            <a:r>
              <a:rPr lang="sr-Latn-C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za</a:t>
            </a:r>
            <a:endParaRPr lang="pl-PL" sz="24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160713" y="5589588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III</a:t>
            </a:r>
            <a:r>
              <a:rPr lang="pl-PL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sr-Latn-C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faza</a:t>
            </a:r>
            <a:endParaRPr lang="pl-PL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utoUpdateAnimBg="0"/>
      <p:bldP spid="34822" grpId="0" autoUpdateAnimBg="0"/>
      <p:bldP spid="348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dirty="0" smtClean="0"/>
              <a:t>IZVOĐENJE PROJEKTA</a:t>
            </a:r>
            <a:endParaRPr lang="sr-Latn-C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Blip>
                <a:blip r:embed="rId2"/>
              </a:buBlip>
            </a:pPr>
            <a:r>
              <a:rPr lang="sr-Latn-CS" b="1" dirty="0" smtClean="0"/>
              <a:t>Prikupljanje potrebnih informacija  za projekat</a:t>
            </a:r>
          </a:p>
          <a:p>
            <a:pPr marL="742950" lvl="2" indent="-381000"/>
            <a:r>
              <a:rPr lang="sr-Latn-CS" dirty="0" smtClean="0"/>
              <a:t>Prethodna ispitivanja kotla, turbine, generatora; ocjene mogućnosti,</a:t>
            </a:r>
          </a:p>
          <a:p>
            <a:pPr marL="742950" lvl="2" indent="-381000"/>
            <a:r>
              <a:rPr lang="sr-Latn-CS" dirty="0" smtClean="0"/>
              <a:t>Razrada mjera,</a:t>
            </a:r>
          </a:p>
          <a:p>
            <a:pPr marL="742950" lvl="2" indent="-381000"/>
            <a:r>
              <a:rPr lang="sr-Latn-CS" dirty="0" smtClean="0"/>
              <a:t>Obezbjeđenje garancija za planirane efekte (ugovorne obaveze).</a:t>
            </a:r>
          </a:p>
          <a:p>
            <a:pPr marL="342900" lvl="1" indent="-342900">
              <a:buBlip>
                <a:blip r:embed="rId2"/>
              </a:buBlip>
            </a:pPr>
            <a:r>
              <a:rPr lang="sr-Latn-CS" b="1" dirty="0" smtClean="0"/>
              <a:t>Izvođenje u okviru rekonstrukcije i modernizacije elektrane u 2009., sa sledećim obimom:</a:t>
            </a:r>
          </a:p>
          <a:p>
            <a:pPr marL="714375" lvl="2" indent="-352425"/>
            <a:r>
              <a:rPr lang="sr-Latn-CS" sz="2400" dirty="0" smtClean="0"/>
              <a:t>Zamjena elektrofilterskog postrojenja,</a:t>
            </a:r>
          </a:p>
          <a:p>
            <a:pPr marL="714375" lvl="2" indent="-352425"/>
            <a:r>
              <a:rPr lang="sr-Latn-CS" sz="2400" dirty="0" smtClean="0"/>
              <a:t>Zamjena razvoda sopstvene potrošnje 6 i 0.4kV, 220V DC,</a:t>
            </a:r>
          </a:p>
          <a:p>
            <a:pPr marL="714375" lvl="2" indent="-352425"/>
            <a:r>
              <a:rPr lang="sr-Latn-CS" sz="2400" dirty="0" smtClean="0"/>
              <a:t>Zamjena sistema upravljanja glavnom opremom,</a:t>
            </a:r>
          </a:p>
          <a:p>
            <a:pPr marL="714375" lvl="2" indent="-352425"/>
            <a:r>
              <a:rPr lang="sr-Latn-CS" sz="2400" dirty="0" smtClean="0"/>
              <a:t>Zamjena sistema pobude generatora,</a:t>
            </a:r>
          </a:p>
          <a:p>
            <a:pPr marL="714375" lvl="2" indent="-352425"/>
            <a:r>
              <a:rPr lang="sr-Latn-CS" sz="2400" dirty="0" smtClean="0"/>
              <a:t>Ugradnja generatorskog prekidača na sabirnicama između generatora i blok transformatora,</a:t>
            </a:r>
          </a:p>
          <a:p>
            <a:pPr marL="714375" lvl="2" indent="-352425"/>
            <a:r>
              <a:rPr lang="sr-Latn-CS" sz="2400" dirty="0" smtClean="0"/>
              <a:t>Povećanje snage i efikasnosti turbine</a:t>
            </a:r>
          </a:p>
          <a:p>
            <a:pPr marL="342900" lvl="1" indent="-342900">
              <a:buBlip>
                <a:blip r:embed="rId2"/>
              </a:buBlip>
            </a:pPr>
            <a:r>
              <a:rPr lang="sr-Latn-CS" b="1" dirty="0" smtClean="0"/>
              <a:t>Vrijeme izvođenja: 7 mj. od zaustavljanja do starta TEP ( 17.5. – 16.12. 2009.)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600" dirty="0"/>
              <a:t>ISPITIVANJA </a:t>
            </a:r>
            <a:r>
              <a:rPr lang="sr-Latn-CS" sz="3600" dirty="0" smtClean="0"/>
              <a:t>TURBINE </a:t>
            </a:r>
            <a:endParaRPr lang="sr-Latn-C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b="1" dirty="0" smtClean="0"/>
              <a:t>Osnova ispitivanja</a:t>
            </a:r>
            <a:r>
              <a:rPr lang="sr-Latn-CS" dirty="0" smtClean="0"/>
              <a:t>:</a:t>
            </a:r>
          </a:p>
          <a:p>
            <a:pPr lvl="1"/>
            <a:r>
              <a:rPr lang="sr-Latn-CS" dirty="0" smtClean="0"/>
              <a:t>tri ogleda prije i poslije rekonstrukcije </a:t>
            </a:r>
            <a:r>
              <a:rPr lang="sr-Latn-CS" dirty="0"/>
              <a:t>sa  protocima svježe pare kroz turbinu od 645t/h, 670t/h i </a:t>
            </a:r>
            <a:r>
              <a:rPr lang="sr-Latn-CS" dirty="0" smtClean="0"/>
              <a:t>700t/h i nom.parametrima pare,</a:t>
            </a:r>
          </a:p>
          <a:p>
            <a:pPr lvl="1"/>
            <a:r>
              <a:rPr lang="sr-Latn-CS" dirty="0" smtClean="0"/>
              <a:t>Ista metodologija mjerenja u oba ispitivanja,</a:t>
            </a:r>
          </a:p>
          <a:p>
            <a:pPr lvl="1"/>
            <a:r>
              <a:rPr lang="sr-Latn-CS" dirty="0" smtClean="0"/>
              <a:t>Svođenje pokazatelja na ugovorene uslove.</a:t>
            </a:r>
          </a:p>
          <a:p>
            <a:r>
              <a:rPr lang="sr-Latn-CS" b="1" dirty="0" smtClean="0"/>
              <a:t>Rezultati-zaključak:</a:t>
            </a:r>
          </a:p>
          <a:p>
            <a:pPr lvl="1"/>
            <a:r>
              <a:rPr lang="sr-Latn-CS" dirty="0" smtClean="0"/>
              <a:t>propusna sposobnost turbine i postojeće rezerve čvrstoće materijala omogućuju da se poveća protok sveže pare kroz turbinu sa nominalnih 670t/h do 700t/h, uz preduzete tehničke mjere u CVP i CSP. </a:t>
            </a:r>
          </a:p>
          <a:p>
            <a:pPr lvl="1"/>
            <a:r>
              <a:rPr lang="sr-Latn-CS" dirty="0" smtClean="0"/>
              <a:t>U nominalnim uslovima  ovim se snaga turbine  može povećati sa sadašnjih 210MW na  220MW. </a:t>
            </a:r>
          </a:p>
          <a:p>
            <a:pPr lvl="1"/>
            <a:r>
              <a:rPr lang="sr-Latn-CS" dirty="0" smtClean="0"/>
              <a:t>Maksimalno dozvoljeni pritisak u komori regulacionog stepena CVP pri tome se povećava do 10MPa.</a:t>
            </a:r>
            <a:endParaRPr lang="sr-Latn-C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4005</TotalTime>
  <Words>784</Words>
  <Application>Microsoft Office PowerPoint</Application>
  <PresentationFormat>On-screen Show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Median</vt:lpstr>
      <vt:lpstr>Visio</vt:lpstr>
      <vt:lpstr>Dobrilo Gačević, Milorad Vemić, EPCG_TE “Pljevlja”</vt:lpstr>
      <vt:lpstr> POTREBA  REKONSTRUKCIJE I MODERNIZACIJE ENERGETSKE OPREME ELEKTRANA </vt:lpstr>
      <vt:lpstr>STANJE GLAVNE OPREME TEP PRIJE IZVOĐENJA PROJEKTA  </vt:lpstr>
      <vt:lpstr>MOGUĆNOSTI O POVEĆANJA EFIKASNOSTI  TE „PLJEVLJA“ </vt:lpstr>
      <vt:lpstr>Povećanje efikasnosti bloka</vt:lpstr>
      <vt:lpstr>Revitalizacija, modernizacija turbine </vt:lpstr>
      <vt:lpstr>Revitalizacija, modernizacija turbine</vt:lpstr>
      <vt:lpstr>IZVOĐENJE PROJEKTA</vt:lpstr>
      <vt:lpstr>ISPITIVANJA TURBINE </vt:lpstr>
      <vt:lpstr>ISPITIVANJA GENERATORA</vt:lpstr>
      <vt:lpstr>ISPITIVANJA GENERATORA</vt:lpstr>
      <vt:lpstr>ISPITIVANJA GENERATORA</vt:lpstr>
      <vt:lpstr>ISPITIVANJA GENERATORA</vt:lpstr>
      <vt:lpstr>Ispitivanja generatora</vt:lpstr>
      <vt:lpstr>ZAKLJUČCI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Dobrilo Gačević, Milorad Vemić, EPCG_TE “Pljevlja”</dc:title>
  <dc:creator>Dobrilo</dc:creator>
  <cp:lastModifiedBy>Dobrilo</cp:lastModifiedBy>
  <cp:revision>8</cp:revision>
  <dcterms:created xsi:type="dcterms:W3CDTF">2011-05-13T18:06:48Z</dcterms:created>
  <dcterms:modified xsi:type="dcterms:W3CDTF">2011-05-18T05:57:13Z</dcterms:modified>
</cp:coreProperties>
</file>