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97" r:id="rId1"/>
  </p:sldMasterIdLst>
  <p:notesMasterIdLst>
    <p:notesMasterId r:id="rId21"/>
  </p:notesMasterIdLst>
  <p:handoutMasterIdLst>
    <p:handoutMasterId r:id="rId22"/>
  </p:handoutMasterIdLst>
  <p:sldIdLst>
    <p:sldId id="306" r:id="rId2"/>
    <p:sldId id="336" r:id="rId3"/>
    <p:sldId id="307" r:id="rId4"/>
    <p:sldId id="322" r:id="rId5"/>
    <p:sldId id="321" r:id="rId6"/>
    <p:sldId id="308" r:id="rId7"/>
    <p:sldId id="326" r:id="rId8"/>
    <p:sldId id="309" r:id="rId9"/>
    <p:sldId id="312" r:id="rId10"/>
    <p:sldId id="335" r:id="rId11"/>
    <p:sldId id="313" r:id="rId12"/>
    <p:sldId id="315" r:id="rId13"/>
    <p:sldId id="332" r:id="rId14"/>
    <p:sldId id="316" r:id="rId15"/>
    <p:sldId id="317" r:id="rId16"/>
    <p:sldId id="318" r:id="rId17"/>
    <p:sldId id="333" r:id="rId18"/>
    <p:sldId id="319" r:id="rId19"/>
    <p:sldId id="334" r:id="rId20"/>
  </p:sldIdLst>
  <p:sldSz cx="9906000" cy="6858000" type="A4"/>
  <p:notesSz cx="6669088" cy="9928225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folHlink"/>
      </a:buClr>
      <a:buFont typeface="Wingdings" pitchFamily="2" charset="2"/>
      <a:buChar char="l"/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folHlink"/>
      </a:buClr>
      <a:buFont typeface="Wingdings" pitchFamily="2" charset="2"/>
      <a:buChar char="l"/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folHlink"/>
      </a:buClr>
      <a:buFont typeface="Wingdings" pitchFamily="2" charset="2"/>
      <a:buChar char="l"/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folHlink"/>
      </a:buClr>
      <a:buFont typeface="Wingdings" pitchFamily="2" charset="2"/>
      <a:buChar char="l"/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folHlink"/>
      </a:buClr>
      <a:buFont typeface="Wingdings" pitchFamily="2" charset="2"/>
      <a:buChar char="l"/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1076D2"/>
    <a:srgbClr val="00FFFF"/>
    <a:srgbClr val="117EE1"/>
    <a:srgbClr val="2992CD"/>
    <a:srgbClr val="2A97D4"/>
    <a:srgbClr val="000099"/>
    <a:srgbClr val="3333CC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0932" autoAdjust="0"/>
    <p:restoredTop sz="94660" autoAdjust="0"/>
  </p:normalViewPr>
  <p:slideViewPr>
    <p:cSldViewPr>
      <p:cViewPr>
        <p:scale>
          <a:sx n="82" d="100"/>
          <a:sy n="82" d="100"/>
        </p:scale>
        <p:origin x="-1542" y="-32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946" y="-114"/>
      </p:cViewPr>
      <p:guideLst>
        <p:guide orient="horz" pos="3102"/>
        <p:guide pos="2099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wmf"/><Relationship Id="rId1" Type="http://schemas.openxmlformats.org/officeDocument/2006/relationships/image" Target="../media/image2.emf"/><Relationship Id="rId5" Type="http://schemas.openxmlformats.org/officeDocument/2006/relationships/image" Target="../media/image6.e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7" tIns="45668" rIns="91337" bIns="45668" numCol="1" anchor="ctr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buClrTx/>
              <a:buFontTx/>
              <a:buNone/>
              <a:defRPr kumimoji="0" sz="1200">
                <a:solidFill>
                  <a:srgbClr val="000000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7" tIns="45668" rIns="91337" bIns="45668" numCol="1" anchor="ctr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buClrTx/>
              <a:buFontTx/>
              <a:buNone/>
              <a:defRPr kumimoji="0" sz="1200">
                <a:solidFill>
                  <a:srgbClr val="000000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0875" y="747713"/>
            <a:ext cx="537210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8050"/>
            <a:ext cx="4891088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7" tIns="45668" rIns="91337" bIns="456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7" tIns="45668" rIns="91337" bIns="45668" numCol="1" anchor="b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buClrTx/>
              <a:buFontTx/>
              <a:buNone/>
              <a:defRPr kumimoji="0" sz="1200">
                <a:solidFill>
                  <a:srgbClr val="000000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7" tIns="45668" rIns="91337" bIns="45668" numCol="1" anchor="b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buClrTx/>
              <a:buFontTx/>
              <a:buNone/>
              <a:defRPr kumimoji="0" sz="1200">
                <a:solidFill>
                  <a:srgbClr val="000000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3EFF7050-B309-416E-9635-BC28D5D1D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9B598-405C-4525-B11A-D8C86224A0D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B6E202-233F-4824-A754-850A93C90D7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95478-5D3D-4268-ABB0-1C307A5BC07B}" type="datetime1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870BF-95C7-4F12-B631-1D80A8916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3584C-9522-41E0-AD65-4D6AB417DFE8}" type="datetime1">
              <a:rPr lang="en-US"/>
              <a:pPr>
                <a:defRPr/>
              </a:pPr>
              <a:t>5/10/2011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5F168-D222-460E-9EF8-C9B5D310A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914401"/>
            <a:ext cx="222885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14401"/>
            <a:ext cx="652145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F2E7C-38B3-4144-9B86-E6420C7E6A73}" type="datetime1">
              <a:rPr lang="en-US"/>
              <a:pPr>
                <a:defRPr/>
              </a:pPr>
              <a:t>5/10/2011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50C34-0EFD-4CC7-A4AC-22BFF679D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34650-07FD-45A4-BC35-B3FF48113BAF}" type="datetime1">
              <a:rPr lang="en-US"/>
              <a:pPr>
                <a:defRPr/>
              </a:pPr>
              <a:t>5/10/2011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30423-37DD-44A7-A949-4BC4DEC362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BC4F5-8BE3-423D-981D-47ADB7BAF5C3}" type="datetime1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C751C-9BB5-4DAD-9F70-99E0AE1C1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760CC-704E-4103-96C3-642B6EEB9666}" type="datetime1">
              <a:rPr lang="en-US"/>
              <a:pPr>
                <a:defRPr/>
              </a:pPr>
              <a:t>5/10/2011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54C1E-3C23-4F54-9123-18DBE209A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23FF3-7F97-49B8-AE21-E1A85D8E42E3}" type="datetime1">
              <a:rPr lang="en-US"/>
              <a:pPr>
                <a:defRPr/>
              </a:pPr>
              <a:t>5/10/2011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C4F12-7451-4942-A3F1-4BFDE10A37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A3DD3-07E5-4DA0-973C-EBAD2128F65F}" type="datetime1">
              <a:rPr lang="en-US"/>
              <a:pPr>
                <a:defRPr/>
              </a:pPr>
              <a:t>5/10/2011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CDDBE-897F-41B4-851C-3547D25815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9CABA-A743-4791-9721-DD16533A4CE7}" type="datetime1">
              <a:rPr lang="en-US"/>
              <a:pPr>
                <a:defRPr/>
              </a:pPr>
              <a:t>5/10/2011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29A11-E42F-4FBC-B39C-D884870A1F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2CF19-6546-415A-9CDA-097600CEBB53}" type="datetime1">
              <a:rPr lang="en-US"/>
              <a:pPr>
                <a:defRPr/>
              </a:pPr>
              <a:t>5/10/2011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B3D3E-0615-4265-AB59-0D540E404B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429000" y="1108075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670925" y="5359400"/>
            <a:ext cx="1682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1113" y="5816600"/>
            <a:ext cx="9928226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kumimoji="0"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746625" y="6219825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kumimoji="0"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02ED3-65A1-49E1-BABF-0DF43A8765D1}" type="datetime1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50300" y="6356350"/>
            <a:ext cx="66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F724B-F543-4807-9EE1-779A2FCD4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1113" y="-7938"/>
            <a:ext cx="9928226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kumimoji="0"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746625" y="-6350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kumimoji="0" lang="en-US">
              <a:latin typeface="+mn-lt"/>
            </a:endParaRPr>
          </a:p>
        </p:txBody>
      </p:sp>
      <p:sp>
        <p:nvSpPr>
          <p:cNvPr id="10244" name="Title Placeholder 8"/>
          <p:cNvSpPr>
            <a:spLocks noGrp="1"/>
          </p:cNvSpPr>
          <p:nvPr>
            <p:ph type="title"/>
          </p:nvPr>
        </p:nvSpPr>
        <p:spPr bwMode="auto">
          <a:xfrm>
            <a:off x="495300" y="70485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95300" y="1935163"/>
            <a:ext cx="89154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5A46F41-9D07-4F02-BF5C-59217E1157D5}" type="datetime1">
              <a:rPr lang="en-US"/>
              <a:pPr>
                <a:defRPr/>
              </a:pPr>
              <a:t>5/10/2011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89250" y="6356350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85200" y="6356350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CC3A4B1-4FA3-4F44-9670-A6520EFB0F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249" name="Group 1"/>
          <p:cNvGrpSpPr>
            <a:grpSpLocks/>
          </p:cNvGrpSpPr>
          <p:nvPr/>
        </p:nvGrpSpPr>
        <p:grpSpPr bwMode="auto">
          <a:xfrm>
            <a:off x="-20638" y="203200"/>
            <a:ext cx="9945688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0" r:id="rId2"/>
    <p:sldLayoutId id="2147484239" r:id="rId3"/>
    <p:sldLayoutId id="2147484231" r:id="rId4"/>
    <p:sldLayoutId id="2147484232" r:id="rId5"/>
    <p:sldLayoutId id="2147484233" r:id="rId6"/>
    <p:sldLayoutId id="2147484234" r:id="rId7"/>
    <p:sldLayoutId id="2147484235" r:id="rId8"/>
    <p:sldLayoutId id="2147484240" r:id="rId9"/>
    <p:sldLayoutId id="2147484236" r:id="rId10"/>
    <p:sldLayoutId id="2147484237" r:id="rId11"/>
  </p:sldLayoutIdLst>
  <p:transition>
    <p:wip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file:///C:\Users\Tamara_b\Desktop\Teza\Visio%20za%20tezu\sukcesivne%20aproksimacije,%20DP%20%20i%20ED.vsd\Drawing\~Page-1\Sheet.29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file:///C:\Users\Tamara_b\Desktop\Teza\TEZA.doc!OLE_LINK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1828800"/>
            <a:ext cx="8934450" cy="1828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BA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</a:t>
            </a:r>
            <a:r>
              <a:rPr lang="en-GB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RATKORO</a:t>
            </a:r>
            <a:r>
              <a:rPr lang="sr-Latn-C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ČNA HIDRO-TERMO KOORDINACIJA SA PRIMJENOM NA </a:t>
            </a:r>
            <a:br>
              <a:rPr lang="sr-Latn-C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Latn-C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EES REPUBLIKE SRPSKE</a:t>
            </a:r>
            <a:endParaRPr lang="en-US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2400" y="4184650"/>
            <a:ext cx="9556750" cy="800100"/>
          </a:xfrm>
          <a:prstGeom prst="rect">
            <a:avLst/>
          </a:prstGeom>
          <a:noFill/>
          <a:ln>
            <a:noFill/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>
            <a:bevelT prst="relaxedInset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18288" bIns="0" anchor="ctr"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kumimoji="0" lang="sr-Latn-CS" sz="40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kumimoji="0" lang="sr-Latn-CS" sz="40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kumimoji="0" lang="sr-Latn-CS" sz="32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en-US" b="1" dirty="0" err="1" smtClean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Mr</a:t>
            </a:r>
            <a:r>
              <a:rPr kumimoji="0" lang="en-US" b="1" dirty="0" smtClean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 Tamara </a:t>
            </a:r>
            <a:r>
              <a:rPr kumimoji="0" lang="en-US" b="1" dirty="0" err="1" smtClean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Boji</a:t>
            </a:r>
            <a:r>
              <a:rPr kumimoji="0" lang="sr-Latn-CS" b="1" dirty="0" smtClean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ć </a:t>
            </a:r>
            <a:r>
              <a:rPr kumimoji="0" lang="sr-Latn-CS" sz="2200" b="1" dirty="0" smtClean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- MHERS, ZP HET  a.d. Trebinje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kumimoji="0" lang="sr-Latn-CS" sz="1000" b="1" dirty="0" smtClean="0">
              <a:solidFill>
                <a:schemeClr val="tx1"/>
              </a:solidFill>
              <a:effectLst/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sr-Latn-CS" b="1" dirty="0" smtClean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Prof. dr Ilija Vujošević </a:t>
            </a:r>
            <a:r>
              <a:rPr kumimoji="0" lang="sr-Latn-CS" sz="2200" b="1" dirty="0" smtClean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rPr>
              <a:t>- Univerzitet Crne Gore, ETF Podgorica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kumimoji="0" lang="en-US" sz="4000" b="1" dirty="0">
              <a:solidFill>
                <a:schemeClr val="tx1"/>
              </a:solidFill>
              <a:effectLst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9350" y="539750"/>
            <a:ext cx="4953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  <a:defRPr/>
            </a:pPr>
            <a:r>
              <a:rPr lang="sr-Latn-C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I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I</a:t>
            </a:r>
            <a:r>
              <a:rPr lang="sr-Latn-C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Savjetovanje CG CIGR</a:t>
            </a:r>
            <a:r>
              <a:rPr lang="sr-Latn-C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É</a:t>
            </a:r>
            <a:r>
              <a:rPr lang="sr-Latn-CS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Arial Unicode MS" pitchFamily="34" charset="-128"/>
              </a:rPr>
              <a:t/>
            </a:r>
            <a:br>
              <a:rPr lang="sr-Latn-CS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Arial Unicode MS" pitchFamily="34" charset="-128"/>
              </a:rPr>
            </a:br>
            <a:r>
              <a:rPr lang="sr-Latn-CS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Budva, </a:t>
            </a:r>
            <a:r>
              <a:rPr lang="en-GB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Maj</a:t>
            </a:r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20</a:t>
            </a:r>
            <a:r>
              <a:rPr lang="en-GB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11</a:t>
            </a:r>
            <a:endParaRPr lang="sr-Latn-CS" sz="2000" dirty="0"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41300" y="850900"/>
            <a:ext cx="9391650" cy="551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accent1"/>
              </a:buClr>
              <a:buSzPct val="85000"/>
            </a:pPr>
            <a:r>
              <a:rPr lang="sr-Latn-BA" sz="2000" dirty="0" smtClean="0">
                <a:solidFill>
                  <a:srgbClr val="000066"/>
                </a:solidFill>
              </a:rPr>
              <a:t>Kombinacijom iterativne tehnike DP i sukcesivnih aproksimacija postignuta je efikasnost u prevazilaženju visoke dimenzionalnosti problema optimalnog korištenja  vodnog  potencijala. </a:t>
            </a:r>
            <a:endParaRPr lang="en-US" sz="2000" dirty="0" smtClean="0">
              <a:solidFill>
                <a:srgbClr val="000066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en-US" sz="800" dirty="0" smtClean="0">
              <a:solidFill>
                <a:srgbClr val="000066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accent1"/>
              </a:buClr>
              <a:buSzPct val="85000"/>
            </a:pPr>
            <a:r>
              <a:rPr lang="sr-Latn-CS" sz="2000" dirty="0" smtClean="0">
                <a:solidFill>
                  <a:srgbClr val="000066"/>
                </a:solidFill>
              </a:rPr>
              <a:t>U prvoj iteraciji polazi se od pretpostavljenog rješenja. U svakoj narednoj iteraciji, kao početni podaci, koriste se rezultati dobijeni u prethodnoj.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sr-Latn-CS" sz="2000" dirty="0" smtClean="0">
                <a:solidFill>
                  <a:srgbClr val="000066"/>
                </a:solidFill>
              </a:rPr>
              <a:t>Sa svakom narednom iteracijom, udaljenost do tačnog rješenja se smanjuje. Postupak se nastavlja iterativno dok se ne postigne kriterijum konvergencije.</a:t>
            </a:r>
            <a:endParaRPr lang="sr-Cyrl-BA" sz="2000" dirty="0" smtClean="0">
              <a:solidFill>
                <a:srgbClr val="000066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en-US" sz="800" dirty="0" smtClean="0">
              <a:solidFill>
                <a:srgbClr val="000066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accent1"/>
              </a:buClr>
              <a:buSzPct val="85000"/>
            </a:pPr>
            <a:r>
              <a:rPr lang="en-US" sz="2000" dirty="0" smtClean="0">
                <a:solidFill>
                  <a:srgbClr val="000066"/>
                </a:solidFill>
              </a:rPr>
              <a:t>Z</a:t>
            </a:r>
            <a:r>
              <a:rPr lang="sr-Latn-BA" sz="2000" dirty="0" smtClean="0">
                <a:solidFill>
                  <a:srgbClr val="000066"/>
                </a:solidFill>
              </a:rPr>
              <a:t>a rješenje termo potproblema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sr-Latn-BA" sz="2000" dirty="0" smtClean="0">
                <a:solidFill>
                  <a:srgbClr val="000066"/>
                </a:solidFill>
              </a:rPr>
              <a:t>primijenjena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sr-Latn-BA" sz="2000" dirty="0" smtClean="0">
                <a:solidFill>
                  <a:srgbClr val="000066"/>
                </a:solidFill>
              </a:rPr>
              <a:t>je</a:t>
            </a:r>
            <a:r>
              <a:rPr lang="en-US" sz="2000" dirty="0" smtClean="0">
                <a:solidFill>
                  <a:srgbClr val="000066"/>
                </a:solidFill>
              </a:rPr>
              <a:t> g</a:t>
            </a:r>
            <a:r>
              <a:rPr lang="sr-Latn-BA" sz="2000" dirty="0" smtClean="0">
                <a:solidFill>
                  <a:srgbClr val="000066"/>
                </a:solidFill>
              </a:rPr>
              <a:t>radijentna metoda prvog reda, gdje se potrebna proizvodnja termo sistema dijeli </a:t>
            </a:r>
            <a:r>
              <a:rPr lang="en-US" sz="2000" dirty="0" err="1" smtClean="0">
                <a:solidFill>
                  <a:srgbClr val="000066"/>
                </a:solidFill>
              </a:rPr>
              <a:t>iz</a:t>
            </a:r>
            <a:r>
              <a:rPr lang="sr-Latn-BA" sz="2000" dirty="0" smtClean="0">
                <a:solidFill>
                  <a:srgbClr val="000066"/>
                </a:solidFill>
              </a:rPr>
              <a:t>među angažovani</a:t>
            </a:r>
            <a:r>
              <a:rPr lang="en-US" sz="2000" dirty="0" smtClean="0">
                <a:solidFill>
                  <a:srgbClr val="000066"/>
                </a:solidFill>
              </a:rPr>
              <a:t>h</a:t>
            </a:r>
            <a:r>
              <a:rPr lang="sr-Latn-BA" sz="2000" dirty="0" smtClean="0">
                <a:solidFill>
                  <a:srgbClr val="000066"/>
                </a:solidFill>
              </a:rPr>
              <a:t> TE po pravilu </a:t>
            </a:r>
            <a:r>
              <a:rPr lang="en-US" sz="2000" dirty="0" err="1" smtClean="0">
                <a:solidFill>
                  <a:srgbClr val="000066"/>
                </a:solidFill>
              </a:rPr>
              <a:t>ekonomskog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dispe</a:t>
            </a:r>
            <a:r>
              <a:rPr lang="sr-Latn-BA" sz="2000" dirty="0" smtClean="0">
                <a:solidFill>
                  <a:srgbClr val="000066"/>
                </a:solidFill>
              </a:rPr>
              <a:t>činga, prema kome je potrebno da svaka TE radi pri istoj vrijednosti diferencijalnih priraštaja pogonskih troškova. </a:t>
            </a:r>
          </a:p>
          <a:p>
            <a:pPr algn="just" eaLnBrk="1" hangingPunct="1">
              <a:lnSpc>
                <a:spcPct val="90000"/>
              </a:lnSpc>
              <a:buClr>
                <a:schemeClr val="accent1"/>
              </a:buClr>
              <a:buSzPct val="85000"/>
              <a:buNone/>
            </a:pPr>
            <a:endParaRPr lang="sr-Latn-BA" sz="800" dirty="0" smtClean="0">
              <a:solidFill>
                <a:srgbClr val="000066"/>
              </a:solidFill>
            </a:endParaRPr>
          </a:p>
          <a:p>
            <a:pPr lvl="0" algn="just" eaLnBrk="1" hangingPunct="1">
              <a:lnSpc>
                <a:spcPct val="90000"/>
              </a:lnSpc>
              <a:buClr>
                <a:schemeClr val="accent1"/>
              </a:buClr>
              <a:buSzPct val="85000"/>
            </a:pPr>
            <a:r>
              <a:rPr lang="sr-Latn-CS" sz="2000" dirty="0" smtClean="0">
                <a:solidFill>
                  <a:srgbClr val="000066"/>
                </a:solidFill>
              </a:rPr>
              <a:t>Koristeći opisani algoritam i matematičke modele elemenata EES međusobno povezane uslovima i bilansnim jednačinama kao poveznim ograničenjima, napravljen je program za proračun HTC u programskom paketu Matlab. Konačan rezultat proračuna je zatvoren elektroenergetski bilans odnosno izjednačenje potrošnje i proizvodnje po satima, proračunati optimalni troškovi rada TE, bilans vode u akumulaci</a:t>
            </a:r>
            <a:r>
              <a:rPr lang="en-US" sz="2000" dirty="0" smtClean="0">
                <a:solidFill>
                  <a:srgbClr val="000066"/>
                </a:solidFill>
              </a:rPr>
              <a:t>j</a:t>
            </a:r>
            <a:r>
              <a:rPr lang="sr-Latn-CS" sz="2000" dirty="0" smtClean="0">
                <a:solidFill>
                  <a:srgbClr val="000066"/>
                </a:solidFill>
              </a:rPr>
              <a:t>ama, uz uvažavanje svih ograničenja i uslova u sistemu. </a:t>
            </a:r>
            <a:endParaRPr lang="en-GB" sz="2000" dirty="0" smtClean="0">
              <a:solidFill>
                <a:srgbClr val="000066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accent1"/>
              </a:buClr>
              <a:buSzPct val="85000"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Latn-BA" sz="1900" dirty="0" smtClean="0"/>
              <a:t>                                                                                                 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Latn-BA" sz="1900" dirty="0" smtClean="0"/>
              <a:t>                                                                                               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Latn-BA" sz="1900" dirty="0" smtClean="0"/>
              <a:t>                                                                                               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sr-Latn-BA" sz="1900" dirty="0" smtClean="0"/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sr-Latn-BA" sz="1900" dirty="0" smtClean="0"/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sr-Latn-BA" sz="1900" dirty="0" smtClean="0"/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sr-Latn-BA" sz="1900" dirty="0" smtClean="0"/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sr-Latn-BA" sz="1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B936DFE-2F36-4666-BA06-146DB043CAE5}" type="slidenum">
              <a:rPr lang="en-US" smtClean="0"/>
              <a:pPr>
                <a:buFont typeface="Wingdings" pitchFamily="2" charset="2"/>
                <a:buNone/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14"/>
          <p:cNvGraphicFramePr>
            <a:graphicFrameLocks noChangeAspect="1"/>
          </p:cNvGraphicFramePr>
          <p:nvPr/>
        </p:nvGraphicFramePr>
        <p:xfrm>
          <a:off x="5219700" y="539750"/>
          <a:ext cx="4419600" cy="6089650"/>
        </p:xfrm>
        <a:graphic>
          <a:graphicData uri="http://schemas.openxmlformats.org/presentationml/2006/ole">
            <p:oleObj spid="_x0000_s9218" name="Visio" r:id="rId3" imgW="4090500" imgH="5438955" progId="Visio.Drawing.11">
              <p:embed/>
            </p:oleObj>
          </a:graphicData>
        </a:graphic>
      </p:graphicFrame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95250"/>
            <a:ext cx="8750300" cy="395288"/>
          </a:xfrm>
        </p:spPr>
        <p:txBody>
          <a:bodyPr/>
          <a:lstStyle/>
          <a:p>
            <a:pPr algn="ctr" eaLnBrk="1" hangingPunct="1"/>
            <a:r>
              <a:rPr lang="sr-Latn-BA" sz="2000" b="1" i="1" dirty="0" smtClean="0">
                <a:solidFill>
                  <a:srgbClr val="000066"/>
                </a:solidFill>
              </a:rPr>
              <a:t>Algoritam HTC za složene EES</a:t>
            </a:r>
            <a:endParaRPr lang="en-US" sz="2000" b="1" i="1" dirty="0" smtClean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997950" y="6442075"/>
            <a:ext cx="8255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E97CEDCD-3EEF-4CF0-81FB-B2F4C7488921}" type="slidenum">
              <a:rPr lang="en-US" smtClean="0"/>
              <a:pPr>
                <a:buFont typeface="Wingdings" pitchFamily="2" charset="2"/>
                <a:buNone/>
                <a:defRPr/>
              </a:pPr>
              <a:t>11</a:t>
            </a:fld>
            <a:endParaRPr lang="en-US" dirty="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sr-Cyrl-BA"/>
          </a:p>
        </p:txBody>
      </p:sp>
      <p:sp>
        <p:nvSpPr>
          <p:cNvPr id="13" name="Rectangle 12"/>
          <p:cNvSpPr/>
          <p:nvPr/>
        </p:nvSpPr>
        <p:spPr>
          <a:xfrm>
            <a:off x="5264150" y="584200"/>
            <a:ext cx="293370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sr-Latn-BA" sz="1800" b="1" i="1" dirty="0">
                <a:solidFill>
                  <a:srgbClr val="000066"/>
                </a:solidFill>
                <a:effectLst/>
                <a:latin typeface="+mj-lt"/>
              </a:rPr>
              <a:t>Algoritam </a:t>
            </a:r>
            <a:r>
              <a:rPr lang="en-US" sz="1800" b="1" i="1" dirty="0">
                <a:solidFill>
                  <a:srgbClr val="000066"/>
                </a:solidFill>
                <a:effectLst/>
                <a:latin typeface="+mj-lt"/>
              </a:rPr>
              <a:t>ED</a:t>
            </a:r>
            <a:endParaRPr lang="sr-Cyrl-BA" sz="1800" b="1" i="1" dirty="0">
              <a:solidFill>
                <a:srgbClr val="000066"/>
              </a:solidFill>
              <a:effectLst/>
              <a:latin typeface="+mj-lt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sr-Cyrl-BA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sr-Cyrl-BA"/>
          </a:p>
        </p:txBody>
      </p:sp>
      <p:graphicFrame>
        <p:nvGraphicFramePr>
          <p:cNvPr id="9219" name="Object 11"/>
          <p:cNvGraphicFramePr>
            <a:graphicFrameLocks noChangeAspect="1"/>
          </p:cNvGraphicFramePr>
          <p:nvPr/>
        </p:nvGraphicFramePr>
        <p:xfrm>
          <a:off x="152400" y="546100"/>
          <a:ext cx="5022850" cy="6083300"/>
        </p:xfrm>
        <a:graphic>
          <a:graphicData uri="http://schemas.openxmlformats.org/presentationml/2006/ole">
            <p:oleObj spid="_x0000_s9219" name="Visio" r:id="rId4" imgW="5597910" imgH="7492042" progId="Visio.Drawing.11">
              <p:link updateAutomatic="1"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273050"/>
            <a:ext cx="8750300" cy="488950"/>
          </a:xfrm>
        </p:spPr>
        <p:txBody>
          <a:bodyPr/>
          <a:lstStyle/>
          <a:p>
            <a:pPr algn="ctr" eaLnBrk="1" hangingPunct="1"/>
            <a:r>
              <a:rPr lang="sr-Latn-CS" sz="2200" b="1" dirty="0" smtClean="0"/>
              <a:t>Testiranje proračuna na proizvodnim kapacitetima EES Republike Srpske </a:t>
            </a:r>
          </a:p>
        </p:txBody>
      </p:sp>
      <p:sp>
        <p:nvSpPr>
          <p:cNvPr id="1220611" name="Rectangle 3"/>
          <p:cNvSpPr>
            <a:spLocks noGrp="1" noChangeArrowheads="1"/>
          </p:cNvSpPr>
          <p:nvPr>
            <p:ph idx="1"/>
          </p:nvPr>
        </p:nvSpPr>
        <p:spPr>
          <a:xfrm>
            <a:off x="241300" y="885825"/>
            <a:ext cx="9467850" cy="1111250"/>
          </a:xfrm>
        </p:spPr>
        <p:txBody>
          <a:bodyPr>
            <a:normAutofit fontScale="77500" lnSpcReduction="20000"/>
          </a:bodyPr>
          <a:lstStyle/>
          <a:p>
            <a:pPr algn="just">
              <a:buClr>
                <a:schemeClr val="accent1"/>
              </a:buClr>
              <a:buSzPct val="85000"/>
              <a:defRPr/>
            </a:pPr>
            <a:r>
              <a:rPr lang="sr-Latn-CS" dirty="0" smtClean="0">
                <a:solidFill>
                  <a:srgbClr val="000066"/>
                </a:solidFill>
              </a:rPr>
              <a:t>Program za proračun HTC testiran je na primjerima EES iz literature kao i za proizvodne kapacitete u EES Republike Srpske. Matematički modeli HE i TE u EES RS su </a:t>
            </a:r>
            <a:r>
              <a:rPr lang="sr-Latn-CS" dirty="0" err="1" smtClean="0">
                <a:solidFill>
                  <a:srgbClr val="000066"/>
                </a:solidFill>
              </a:rPr>
              <a:t>aproksimirani</a:t>
            </a:r>
            <a:r>
              <a:rPr lang="sr-Latn-CS" dirty="0" smtClean="0">
                <a:solidFill>
                  <a:srgbClr val="000066"/>
                </a:solidFill>
              </a:rPr>
              <a:t> na osnovu realnih podataka o elektranama  i akumulacijama. </a:t>
            </a:r>
          </a:p>
          <a:p>
            <a:pPr algn="just">
              <a:buFont typeface="Wingdings 2" pitchFamily="18" charset="2"/>
              <a:buNone/>
              <a:defRPr/>
            </a:pPr>
            <a:endParaRPr lang="sr-Cyrl-BA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hr-H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EF7DF79-04D4-4745-9003-6CCB521B1AD7}" type="slidenum">
              <a:rPr lang="en-US" smtClean="0"/>
              <a:pPr>
                <a:buFont typeface="Wingdings" pitchFamily="2" charset="2"/>
                <a:buNone/>
                <a:defRPr/>
              </a:pPr>
              <a:t>12</a:t>
            </a:fld>
            <a:endParaRPr lang="en-US" dirty="0"/>
          </a:p>
        </p:txBody>
      </p:sp>
      <p:pic>
        <p:nvPicPr>
          <p:cNvPr id="20485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52950" y="2219325"/>
            <a:ext cx="5245100" cy="3467100"/>
          </a:xfrm>
          <a:prstGeom prst="rect">
            <a:avLst/>
          </a:prstGeom>
          <a:noFill/>
          <a:ln w="19050">
            <a:solidFill>
              <a:srgbClr val="3333CC"/>
            </a:solidFill>
            <a:miter lim="800000"/>
            <a:headEnd/>
            <a:tailEnd/>
          </a:ln>
        </p:spPr>
      </p:pic>
      <p:sp>
        <p:nvSpPr>
          <p:cNvPr id="21636" name="Rectangle 13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sr-Cyrl-BA"/>
          </a:p>
        </p:txBody>
      </p:sp>
      <p:pic>
        <p:nvPicPr>
          <p:cNvPr id="20487" name="Picture 1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0200" y="2111375"/>
            <a:ext cx="4089400" cy="3752850"/>
          </a:xfrm>
          <a:prstGeom prst="rect">
            <a:avLst/>
          </a:prstGeom>
          <a:noFill/>
          <a:ln w="19050">
            <a:solidFill>
              <a:srgbClr val="3333CC"/>
            </a:solidFill>
            <a:miter lim="800000"/>
            <a:headEnd/>
            <a:tailEnd/>
          </a:ln>
        </p:spPr>
      </p:pic>
      <p:sp>
        <p:nvSpPr>
          <p:cNvPr id="32" name="Rectangle 31"/>
          <p:cNvSpPr/>
          <p:nvPr/>
        </p:nvSpPr>
        <p:spPr>
          <a:xfrm>
            <a:off x="4889500" y="5918200"/>
            <a:ext cx="4953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1600" b="1" i="1" dirty="0">
                <a:solidFill>
                  <a:srgbClr val="000066"/>
                </a:solidFill>
                <a:effectLst/>
                <a:latin typeface="+mn-lt"/>
              </a:rPr>
              <a:t>Model  </a:t>
            </a:r>
            <a:r>
              <a:rPr lang="sr-Latn-CS" sz="1600" b="1" i="1" dirty="0" err="1">
                <a:solidFill>
                  <a:srgbClr val="000066"/>
                </a:solidFill>
                <a:effectLst/>
                <a:latin typeface="+mn-lt"/>
              </a:rPr>
              <a:t>EES</a:t>
            </a:r>
            <a:r>
              <a:rPr lang="en-US" sz="1600" b="1" i="1" dirty="0">
                <a:solidFill>
                  <a:srgbClr val="000066"/>
                </a:solidFill>
                <a:effectLst/>
                <a:latin typeface="+mn-lt"/>
              </a:rPr>
              <a:t> </a:t>
            </a:r>
            <a:r>
              <a:rPr lang="en-US" sz="1600" b="1" i="1" dirty="0" err="1">
                <a:solidFill>
                  <a:srgbClr val="000066"/>
                </a:solidFill>
                <a:effectLst/>
                <a:latin typeface="+mn-lt"/>
              </a:rPr>
              <a:t>Republike</a:t>
            </a:r>
            <a:r>
              <a:rPr lang="en-US" sz="1600" b="1" i="1" dirty="0">
                <a:solidFill>
                  <a:srgbClr val="000066"/>
                </a:solidFill>
                <a:effectLst/>
                <a:latin typeface="+mn-lt"/>
              </a:rPr>
              <a:t> </a:t>
            </a:r>
            <a:r>
              <a:rPr lang="en-US" sz="1600" b="1" i="1" dirty="0" err="1">
                <a:solidFill>
                  <a:srgbClr val="000066"/>
                </a:solidFill>
                <a:effectLst/>
                <a:latin typeface="+mn-lt"/>
              </a:rPr>
              <a:t>Srpske</a:t>
            </a:r>
            <a:r>
              <a:rPr lang="en-US" sz="1600" b="1" i="1" dirty="0">
                <a:solidFill>
                  <a:srgbClr val="000066"/>
                </a:solidFill>
                <a:effectLst/>
                <a:latin typeface="+mn-lt"/>
              </a:rPr>
              <a:t> </a:t>
            </a:r>
            <a:endParaRPr lang="sr-Cyrl-BA" sz="1600" b="1" i="1" dirty="0">
              <a:solidFill>
                <a:srgbClr val="000066"/>
              </a:solidFill>
              <a:effectLst/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96850" y="5873750"/>
            <a:ext cx="4445000" cy="6340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1600" b="1" i="1" dirty="0" err="1">
                <a:solidFill>
                  <a:srgbClr val="000066"/>
                </a:solidFill>
                <a:effectLst/>
                <a:latin typeface="+mn-lt"/>
              </a:rPr>
              <a:t>Proizvodni</a:t>
            </a:r>
            <a:r>
              <a:rPr lang="en-US" sz="1600" b="1" i="1" dirty="0">
                <a:solidFill>
                  <a:srgbClr val="000066"/>
                </a:solidFill>
                <a:effectLst/>
                <a:latin typeface="+mn-lt"/>
              </a:rPr>
              <a:t>  </a:t>
            </a:r>
            <a:r>
              <a:rPr lang="en-US" sz="1600" b="1" i="1" dirty="0" err="1">
                <a:solidFill>
                  <a:srgbClr val="000066"/>
                </a:solidFill>
                <a:effectLst/>
                <a:latin typeface="+mn-lt"/>
              </a:rPr>
              <a:t>kapaciteti</a:t>
            </a:r>
            <a:r>
              <a:rPr lang="en-US" sz="1600" b="1" i="1" dirty="0">
                <a:solidFill>
                  <a:srgbClr val="000066"/>
                </a:solidFill>
                <a:effectLst/>
                <a:latin typeface="+mn-lt"/>
              </a:rPr>
              <a:t>  u </a:t>
            </a:r>
            <a:endParaRPr lang="sr-Latn-BA" sz="1600" b="1" i="1" dirty="0">
              <a:solidFill>
                <a:srgbClr val="000066"/>
              </a:solidFill>
              <a:effectLst/>
              <a:latin typeface="+mn-lt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sr-Latn-CS" sz="1600" b="1" i="1" dirty="0" err="1">
                <a:solidFill>
                  <a:srgbClr val="000066"/>
                </a:solidFill>
                <a:effectLst/>
                <a:latin typeface="+mn-lt"/>
              </a:rPr>
              <a:t>EES</a:t>
            </a:r>
            <a:r>
              <a:rPr lang="en-US" sz="1600" b="1" i="1" dirty="0">
                <a:solidFill>
                  <a:srgbClr val="000066"/>
                </a:solidFill>
                <a:effectLst/>
                <a:latin typeface="+mn-lt"/>
              </a:rPr>
              <a:t>  </a:t>
            </a:r>
            <a:r>
              <a:rPr lang="en-US" sz="1600" b="1" i="1" dirty="0" err="1">
                <a:solidFill>
                  <a:srgbClr val="000066"/>
                </a:solidFill>
                <a:effectLst/>
                <a:latin typeface="+mn-lt"/>
              </a:rPr>
              <a:t>Republike</a:t>
            </a:r>
            <a:r>
              <a:rPr lang="en-US" sz="1600" b="1" i="1" dirty="0">
                <a:solidFill>
                  <a:srgbClr val="000066"/>
                </a:solidFill>
                <a:effectLst/>
                <a:latin typeface="+mn-lt"/>
              </a:rPr>
              <a:t> </a:t>
            </a:r>
            <a:r>
              <a:rPr lang="en-US" sz="1600" b="1" i="1" dirty="0" err="1">
                <a:solidFill>
                  <a:srgbClr val="000066"/>
                </a:solidFill>
                <a:effectLst/>
                <a:latin typeface="+mn-lt"/>
              </a:rPr>
              <a:t>Srpske</a:t>
            </a:r>
            <a:endParaRPr lang="sr-Cyrl-BA" sz="1600" b="1" i="1" dirty="0">
              <a:solidFill>
                <a:srgbClr val="000066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815FF9B4-DB36-4D76-921F-6D9470C2DD00}" type="slidenum">
              <a:rPr lang="en-US" smtClean="0"/>
              <a:pPr>
                <a:buFont typeface="Wingdings" pitchFamily="2" charset="2"/>
                <a:buNone/>
                <a:defRPr/>
              </a:pPr>
              <a:t>13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19150" y="317500"/>
            <a:ext cx="79121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sz="2000" b="1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Karakteristike</a:t>
            </a:r>
            <a:r>
              <a:rPr kumimoji="0" lang="en-US" sz="2000" b="1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sz="2000" b="1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elektrana</a:t>
            </a:r>
            <a:r>
              <a:rPr kumimoji="0" lang="en-US" sz="2000" b="1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u </a:t>
            </a:r>
            <a:r>
              <a:rPr kumimoji="0" lang="sr-Latn-CS" sz="2000" b="1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EES</a:t>
            </a:r>
            <a:r>
              <a:rPr kumimoji="0" lang="sr-Latn-CS" sz="2000" b="1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Republike Srpske </a:t>
            </a: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8585200" y="6356350"/>
            <a:ext cx="8255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 eaLnBrk="1" hangingPunct="1">
              <a:buFont typeface="Wingdings" pitchFamily="2" charset="2"/>
              <a:buNone/>
              <a:defRPr/>
            </a:pPr>
            <a:endParaRPr kumimoji="0" lang="en-US" sz="1200" dirty="0">
              <a:solidFill>
                <a:schemeClr val="tx2">
                  <a:shade val="90000"/>
                </a:scheme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174750" y="895350"/>
          <a:ext cx="7689848" cy="1777999"/>
        </p:xfrm>
        <a:graphic>
          <a:graphicData uri="http://schemas.openxmlformats.org/drawingml/2006/table">
            <a:tbl>
              <a:tblPr/>
              <a:tblGrid>
                <a:gridCol w="877130"/>
                <a:gridCol w="1052555"/>
                <a:gridCol w="689322"/>
                <a:gridCol w="559299"/>
                <a:gridCol w="631534"/>
                <a:gridCol w="753300"/>
                <a:gridCol w="908482"/>
                <a:gridCol w="775606"/>
                <a:gridCol w="674873"/>
                <a:gridCol w="767747"/>
              </a:tblGrid>
              <a:tr h="8889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Sliv rijeke</a:t>
                      </a:r>
                      <a:endParaRPr kumimoji="0" lang="sr-Cyrl-B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Naziv objekta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Broj agregata</a:t>
                      </a:r>
                      <a:endParaRPr kumimoji="0" lang="sr-Cyrl-B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Snaga (MW)</a:t>
                      </a:r>
                      <a:endParaRPr kumimoji="0" lang="sr-Cyrl-B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Protok (m</a:t>
                      </a:r>
                      <a:r>
                        <a:rPr kumimoji="0" lang="hr-HR" sz="1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/s)</a:t>
                      </a:r>
                      <a:endParaRPr kumimoji="0" lang="sr-Cyrl-B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Radna kota (m)</a:t>
                      </a:r>
                      <a:endParaRPr kumimoji="0" lang="sr-Cyrl-B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Energ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vrij. </a:t>
                      </a: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akum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(GWh)</a:t>
                      </a:r>
                      <a:endParaRPr kumimoji="0" lang="sr-Cyrl-B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Korisna </a:t>
                      </a: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zapr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akum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(hm</a:t>
                      </a:r>
                      <a:r>
                        <a:rPr kumimoji="0" lang="hr-HR" sz="1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sr-Cyrl-B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SGP</a:t>
                      </a:r>
                      <a:endParaRPr kumimoji="0" lang="sr-Cyrl-B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(GWh)</a:t>
                      </a:r>
                      <a:endParaRPr kumimoji="0" lang="sr-Cyrl-B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Tip elektrane</a:t>
                      </a:r>
                      <a:endParaRPr kumimoji="0" lang="sr-Cyrl-B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Trebišnjica</a:t>
                      </a:r>
                      <a:endParaRPr kumimoji="0" lang="sr-Cyrl-B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Trebinje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3x60</a:t>
                      </a:r>
                      <a:endParaRPr kumimoji="0" lang="sr-Cyrl-BA" sz="105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3x70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352</a:t>
                      </a: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147-1060,7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1142,6</a:t>
                      </a:r>
                      <a:endParaRPr kumimoji="0" lang="sr-Cyrl-BA" sz="105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370-420</a:t>
                      </a:r>
                      <a:endParaRPr kumimoji="0" lang="sr-Cyrl-BA" sz="105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Akumulac.</a:t>
                      </a:r>
                      <a:endParaRPr kumimoji="0" lang="sr-Cyrl-B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Trebišnjica</a:t>
                      </a:r>
                      <a:endParaRPr kumimoji="0" lang="sr-Cyrl-B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 Dubrovnik*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2x108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2x48,5</a:t>
                      </a:r>
                      <a:endParaRPr kumimoji="0" lang="sr-Cyrl-BA" sz="105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288-295</a:t>
                      </a:r>
                      <a:endParaRPr kumimoji="0" lang="sr-Cyrl-BA" sz="105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6,04</a:t>
                      </a:r>
                      <a:endParaRPr kumimoji="0" lang="sr-Cyrl-BA" sz="105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9,3</a:t>
                      </a:r>
                      <a:endParaRPr kumimoji="0" lang="sr-Cyrl-BA" sz="105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1168</a:t>
                      </a:r>
                      <a:endParaRPr kumimoji="0" lang="sr-Cyrl-BA" sz="105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Akumulac.</a:t>
                      </a:r>
                      <a:endParaRPr kumimoji="0" lang="sr-Cyrl-B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Vrbas</a:t>
                      </a:r>
                      <a:endParaRPr kumimoji="0" lang="sr-Cyrl-B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Bočac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2x55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2x120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254</a:t>
                      </a: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5,095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42,9</a:t>
                      </a:r>
                      <a:endParaRPr kumimoji="0" lang="sr-Cyrl-BA" sz="105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</a:t>
                      </a:r>
                      <a:endParaRPr kumimoji="0" lang="sr-Cyrl-BA" sz="105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Protočna</a:t>
                      </a:r>
                      <a:endParaRPr kumimoji="0" lang="sr-Cyrl-B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Drina</a:t>
                      </a:r>
                      <a:endParaRPr kumimoji="0" lang="sr-Cyrl-B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Višegrad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3x105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3x270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,5-</a:t>
                      </a: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336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1108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Protočna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74750" y="3028950"/>
          <a:ext cx="7689847" cy="1200150"/>
        </p:xfrm>
        <a:graphic>
          <a:graphicData uri="http://schemas.openxmlformats.org/drawingml/2006/table">
            <a:tbl>
              <a:tblPr/>
              <a:tblGrid>
                <a:gridCol w="1315098"/>
                <a:gridCol w="640820"/>
                <a:gridCol w="599645"/>
                <a:gridCol w="627952"/>
                <a:gridCol w="617659"/>
                <a:gridCol w="573906"/>
                <a:gridCol w="754059"/>
                <a:gridCol w="813251"/>
                <a:gridCol w="813251"/>
                <a:gridCol w="934206"/>
              </a:tblGrid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Naziv objekta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hr-HR" sz="1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</a:t>
                      </a:r>
                      <a:r>
                        <a:rPr kumimoji="0" lang="hr-HR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gen. MW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hr-HR" sz="1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</a:t>
                      </a:r>
                      <a:r>
                        <a:rPr kumimoji="0" lang="hr-HR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prag MW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hr-HR" sz="1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MW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hr-HR" sz="1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MW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Ugalj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goriva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MJ/t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Spec</a:t>
                      </a: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cijena 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goriva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€/t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Odnos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sr-Latn-CS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/q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€/MJ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 Gacko</a:t>
                      </a:r>
                      <a:endParaRPr kumimoji="0" lang="sr-Cyrl-B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G1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276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Lignit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8655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</a:t>
                      </a: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00159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 </a:t>
                      </a: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Ugljevik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G1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262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Mrki 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10762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hr-H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0,00159</a:t>
                      </a:r>
                      <a:endParaRPr kumimoji="0" lang="sr-Cyrl-BA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23" name="Rectangle 8"/>
          <p:cNvSpPr>
            <a:spLocks noChangeArrowheads="1"/>
          </p:cNvSpPr>
          <p:nvPr/>
        </p:nvSpPr>
        <p:spPr bwMode="auto">
          <a:xfrm>
            <a:off x="1219200" y="2679700"/>
            <a:ext cx="6267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hr-HR" sz="800"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* Agregat 1 u HE Dubrovnik je u sistemu Hrvatske elektroprivrede, a agregat 2 u sistemu Republike Srpske. </a:t>
            </a:r>
            <a:endParaRPr lang="hr-HR" sz="800">
              <a:effectLst/>
              <a:ea typeface="Times New Roman" pitchFamily="18" charset="0"/>
              <a:cs typeface="Tahoma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174750" y="5073650"/>
          <a:ext cx="3467100" cy="1200150"/>
        </p:xfrm>
        <a:graphic>
          <a:graphicData uri="http://schemas.openxmlformats.org/drawingml/2006/table">
            <a:tbl>
              <a:tblPr/>
              <a:tblGrid>
                <a:gridCol w="1519824"/>
                <a:gridCol w="997385"/>
                <a:gridCol w="949891"/>
              </a:tblGrid>
              <a:tr h="240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</a:t>
                      </a:r>
                      <a:r>
                        <a:rPr kumimoji="0" lang="sr-Latn-BA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arakteristike</a:t>
                      </a:r>
                      <a:r>
                        <a:rPr kumimoji="0" lang="sr-Cyrl-B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r-Latn-B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</a:t>
                      </a:r>
                      <a:endParaRPr kumimoji="0" lang="sr-Cyrl-BA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delta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eta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 Trebinje 1</a:t>
                      </a:r>
                      <a:endParaRPr kumimoji="0" lang="sr-Cyrl-BA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11,22336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4242,6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 Dubrovnik (G2)</a:t>
                      </a:r>
                      <a:endParaRPr kumimoji="0" lang="sr-Cyrl-BA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-19117,08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3251,952</a:t>
                      </a:r>
                      <a:endParaRPr kumimoji="0" lang="sr-Cyrl-B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 </a:t>
                      </a:r>
                      <a:r>
                        <a:rPr kumimoji="0" lang="sr-Cyrl-BA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Bočac</a:t>
                      </a:r>
                      <a:endParaRPr kumimoji="0" lang="sr-Cyrl-BA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51486,1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6892,92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 Višegrad</a:t>
                      </a:r>
                      <a:endParaRPr kumimoji="0" lang="sr-Cyrl-BA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2431,8</a:t>
                      </a:r>
                      <a:endParaRPr kumimoji="0" lang="sr-Cyrl-B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8709,12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86350" y="5073650"/>
          <a:ext cx="3733800" cy="711198"/>
        </p:xfrm>
        <a:graphic>
          <a:graphicData uri="http://schemas.openxmlformats.org/drawingml/2006/table">
            <a:tbl>
              <a:tblPr/>
              <a:tblGrid>
                <a:gridCol w="1389321"/>
                <a:gridCol w="781493"/>
                <a:gridCol w="781493"/>
                <a:gridCol w="781493"/>
              </a:tblGrid>
              <a:tr h="226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BA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sr-Latn-BA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arakteristike</a:t>
                      </a:r>
                      <a:r>
                        <a:rPr lang="sr-Cyrl-BA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r-Latn-BA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</a:t>
                      </a:r>
                      <a:endParaRPr lang="sr-Cyrl-BA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r-Latn-BA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alfa</a:t>
                      </a:r>
                      <a:endParaRPr lang="sr-Cyrl-B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r-Latn-BA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beta</a:t>
                      </a:r>
                      <a:endParaRPr lang="sr-Cyrl-BA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sr-Latn-BA" sz="12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ama</a:t>
                      </a:r>
                      <a:endParaRPr lang="sr-Cyrl-B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BA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 </a:t>
                      </a:r>
                      <a:r>
                        <a:rPr lang="sr-Cyrl-BA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Gacko</a:t>
                      </a:r>
                      <a:endParaRPr lang="sr-Cyrl-BA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r-Cyrl-BA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1271,147</a:t>
                      </a:r>
                      <a:endParaRPr lang="sr-Cyrl-B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r-Cyrl-BA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6,39419</a:t>
                      </a:r>
                      <a:endParaRPr lang="sr-Cyrl-B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r-Cyrl-BA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0,02186</a:t>
                      </a:r>
                      <a:endParaRPr lang="sr-Cyrl-B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BA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 </a:t>
                      </a:r>
                      <a:r>
                        <a:rPr lang="sr-Cyrl-BA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Ugljevik</a:t>
                      </a:r>
                      <a:endParaRPr lang="sr-Cyrl-BA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r-Cyrl-BA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1177,53</a:t>
                      </a:r>
                      <a:endParaRPr lang="sr-Cyrl-B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r-Cyrl-BA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7,96033</a:t>
                      </a:r>
                      <a:endParaRPr lang="sr-Cyrl-B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r-Cyrl-BA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0,018165</a:t>
                      </a:r>
                      <a:endParaRPr lang="sr-Cyrl-B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019300" y="4406900"/>
            <a:ext cx="54229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sz="2000" b="1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I</a:t>
            </a:r>
            <a:r>
              <a:rPr kumimoji="0" lang="sr-Latn-BA" sz="2000" b="1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zvedeni</a:t>
            </a:r>
            <a:r>
              <a:rPr kumimoji="0" lang="sr-Latn-BA" sz="2000" b="1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matematički modeli HE i TE</a:t>
            </a:r>
            <a:endParaRPr kumimoji="0" lang="sr-Latn-CS" sz="2000" b="1" dirty="0">
              <a:solidFill>
                <a:schemeClr val="tx2"/>
              </a:solidFill>
              <a:effectLst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400050"/>
            <a:ext cx="8750300" cy="361950"/>
          </a:xfrm>
        </p:spPr>
        <p:txBody>
          <a:bodyPr/>
          <a:lstStyle/>
          <a:p>
            <a:pPr algn="ctr" eaLnBrk="1" hangingPunct="1"/>
            <a:r>
              <a:rPr lang="en-US" sz="2000" b="1" dirty="0" err="1" smtClean="0"/>
              <a:t>Ulazni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podaci</a:t>
            </a:r>
            <a:r>
              <a:rPr lang="en-US" sz="2000" b="1" dirty="0" smtClean="0"/>
              <a:t> u </a:t>
            </a:r>
            <a:r>
              <a:rPr lang="en-US" sz="2000" b="1" dirty="0" err="1" smtClean="0"/>
              <a:t>prora</a:t>
            </a:r>
            <a:r>
              <a:rPr lang="sr-Latn-BA" sz="2000" b="1" dirty="0" smtClean="0"/>
              <a:t>čunu HTC</a:t>
            </a:r>
            <a:endParaRPr lang="sr-Latn-CS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C205918-A2BA-4524-8CF3-FDF9A77B4247}" type="slidenum">
              <a:rPr lang="en-US" smtClean="0"/>
              <a:pPr>
                <a:buFont typeface="Wingdings" pitchFamily="2" charset="2"/>
                <a:buNone/>
                <a:defRPr/>
              </a:pPr>
              <a:t>14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30350" y="4006850"/>
          <a:ext cx="6845300" cy="2533650"/>
        </p:xfrm>
        <a:graphic>
          <a:graphicData uri="http://schemas.openxmlformats.org/drawingml/2006/table">
            <a:tbl>
              <a:tblPr/>
              <a:tblGrid>
                <a:gridCol w="543429"/>
                <a:gridCol w="391117"/>
                <a:gridCol w="192551"/>
                <a:gridCol w="611120"/>
                <a:gridCol w="579153"/>
                <a:gridCol w="724985"/>
                <a:gridCol w="591274"/>
                <a:gridCol w="613001"/>
                <a:gridCol w="755908"/>
                <a:gridCol w="742746"/>
                <a:gridCol w="199320"/>
                <a:gridCol w="900696"/>
              </a:tblGrid>
              <a:tr h="228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B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Prethodni dan</a:t>
                      </a:r>
                      <a:endParaRPr kumimoji="0" lang="sr-Cyrl-BA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BA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Analizirani dan</a:t>
                      </a:r>
                      <a:endParaRPr kumimoji="0" lang="sr-Cyrl-BA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510"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Hidroenergetske karakteristike</a:t>
                      </a:r>
                      <a:endParaRPr kumimoji="0" lang="sr-Cyrl-BA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Kota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mnm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)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</a:t>
                      </a: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.vr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. (</a:t>
                      </a: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GWh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)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Zaprem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sr-Cyrl-BA" sz="10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sr-Cyrl-BA" sz="10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)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Kota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mnm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)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</a:t>
                      </a: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.vr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. (</a:t>
                      </a: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GWh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)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Zaprem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sr-Cyrl-BA" sz="10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sr-Cyrl-BA" sz="10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)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Ostvareni dotok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sr-Cyrl-B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sr-Cyrl-BA" sz="10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/h)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Procjeđivanje kroz branu Gorica i gubici u tunelu za HE Dubrovnik</a:t>
                      </a:r>
                      <a:r>
                        <a:rPr kumimoji="0" lang="sr-Cyrl-BA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sr-Cyrl-BA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sr-Cyrl-BA" sz="8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sr-Cyrl-BA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/h)</a:t>
                      </a:r>
                      <a:endParaRPr kumimoji="0" lang="sr-Cyrl-BA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80">
                <a:tc gridSpan="3"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</a:tr>
              <a:tr h="39965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Akumulacija "</a:t>
                      </a:r>
                      <a:r>
                        <a:rPr kumimoji="0" lang="sr-Cyrl-BA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Bileća</a:t>
                      </a:r>
                      <a:r>
                        <a:rPr kumimoji="0" lang="sr-Cyrl-BA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"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391,22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799,16</a:t>
                      </a:r>
                      <a:endParaRPr kumimoji="0" lang="sr-Cyrl-BA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1015,72</a:t>
                      </a:r>
                      <a:endParaRPr kumimoji="0" lang="sr-Cyrl-BA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391,02</a:t>
                      </a:r>
                      <a:endParaRPr kumimoji="0" lang="sr-Cyrl-BA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794,56</a:t>
                      </a:r>
                      <a:endParaRPr kumimoji="0" lang="sr-Cyrl-BA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1010,52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14121,49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</a:tr>
              <a:tr h="39965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Akumulacija "Trebinje"</a:t>
                      </a:r>
                      <a:endParaRPr kumimoji="0" lang="sr-Cyrl-B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291,98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3,01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4,67</a:t>
                      </a:r>
                      <a:endParaRPr kumimoji="0" lang="sr-Cyrl-BA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291,46</a:t>
                      </a:r>
                      <a:endParaRPr kumimoji="0" lang="sr-Cyrl-BA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2,56</a:t>
                      </a:r>
                      <a:endParaRPr kumimoji="0" lang="sr-Cyrl-BA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3,98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11696,76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21600,00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965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Akumulacija "Bočac"</a:t>
                      </a:r>
                      <a:endParaRPr kumimoji="0" lang="sr-Cyrl-B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279,36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4,32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36,9678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278,44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4,09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34,9808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203221,40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793">
                <a:tc rowSpan="2"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Akumulacija "Višegrad"</a:t>
                      </a:r>
                      <a:endParaRPr kumimoji="0" lang="sr-Cyrl-B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334,74</a:t>
                      </a:r>
                      <a:endParaRPr kumimoji="0" lang="sr-Cyrl-BA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8,83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89,914608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334,46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8,56</a:t>
                      </a:r>
                      <a:endParaRPr kumimoji="0" lang="sr-Cyrl-BA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87,674832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385200,00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104">
                <a:tc gridSpan="3"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289,19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B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289,61</a:t>
                      </a:r>
                      <a:endParaRPr kumimoji="0" lang="sr-Cyrl-B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BA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261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0350" y="939800"/>
            <a:ext cx="6845300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508000" y="361950"/>
            <a:ext cx="8750300" cy="355600"/>
          </a:xfrm>
        </p:spPr>
        <p:txBody>
          <a:bodyPr/>
          <a:lstStyle/>
          <a:p>
            <a:pPr algn="ctr" eaLnBrk="1" hangingPunct="1"/>
            <a:r>
              <a:rPr lang="en-US" sz="2000" b="1" dirty="0" smtClean="0"/>
              <a:t>Re</a:t>
            </a:r>
            <a:r>
              <a:rPr lang="sr-Latn-BA" sz="2000" b="1" dirty="0" smtClean="0"/>
              <a:t>zultati proračuna</a:t>
            </a:r>
            <a:endParaRPr lang="sr-Latn-CS" sz="2000" b="1" dirty="0" smtClean="0"/>
          </a:p>
        </p:txBody>
      </p:sp>
      <p:sp>
        <p:nvSpPr>
          <p:cNvPr id="1222659" name="Rectangle 3"/>
          <p:cNvSpPr>
            <a:spLocks noGrp="1" noChangeArrowheads="1"/>
          </p:cNvSpPr>
          <p:nvPr>
            <p:ph idx="1"/>
          </p:nvPr>
        </p:nvSpPr>
        <p:spPr>
          <a:xfrm>
            <a:off x="241300" y="762000"/>
            <a:ext cx="9391650" cy="9779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sr-Latn-CS" sz="1900" dirty="0" smtClean="0">
                <a:solidFill>
                  <a:srgbClr val="000066"/>
                </a:solidFill>
              </a:rPr>
              <a:t>Proračunom u </a:t>
            </a:r>
            <a:r>
              <a:rPr lang="sr-Latn-CS" sz="1900" dirty="0" err="1" smtClean="0">
                <a:solidFill>
                  <a:srgbClr val="000066"/>
                </a:solidFill>
              </a:rPr>
              <a:t>Matlabu</a:t>
            </a:r>
            <a:r>
              <a:rPr lang="sr-Latn-CS" sz="1900" dirty="0" smtClean="0">
                <a:solidFill>
                  <a:srgbClr val="000066"/>
                </a:solidFill>
              </a:rPr>
              <a:t>, kriterijum konvergencije zadovoljen je u </a:t>
            </a:r>
            <a:r>
              <a:rPr lang="en-US" sz="1900" dirty="0" smtClean="0">
                <a:solidFill>
                  <a:srgbClr val="000066"/>
                </a:solidFill>
              </a:rPr>
              <a:t>6</a:t>
            </a:r>
            <a:r>
              <a:rPr lang="sr-Latn-CS" sz="1900" dirty="0" smtClean="0">
                <a:solidFill>
                  <a:srgbClr val="000066"/>
                </a:solidFill>
              </a:rPr>
              <a:t>. iteraciji. Ukupno proračunati troškovi rada TE iznose</a:t>
            </a:r>
            <a:r>
              <a:rPr lang="en-US" sz="1900" dirty="0" smtClean="0">
                <a:solidFill>
                  <a:srgbClr val="000066"/>
                </a:solidFill>
              </a:rPr>
              <a:t> </a:t>
            </a:r>
            <a:r>
              <a:rPr lang="sr-Cyrl-BA" sz="2000" dirty="0" smtClean="0">
                <a:solidFill>
                  <a:srgbClr val="000066"/>
                </a:solidFill>
                <a:latin typeface="+mj-lt"/>
              </a:rPr>
              <a:t>192.802,84</a:t>
            </a:r>
            <a:r>
              <a:rPr lang="sr-Latn-BA" sz="1900" dirty="0" smtClean="0">
                <a:solidFill>
                  <a:srgbClr val="000066"/>
                </a:solidFill>
              </a:rPr>
              <a:t> (</a:t>
            </a:r>
            <a:r>
              <a:rPr lang="sr-Cyrl-BA" sz="1900" dirty="0" smtClean="0">
                <a:solidFill>
                  <a:srgbClr val="000066"/>
                </a:solidFill>
              </a:rPr>
              <a:t>€</a:t>
            </a:r>
            <a:r>
              <a:rPr lang="sr-Latn-BA" sz="1900" dirty="0" smtClean="0">
                <a:solidFill>
                  <a:srgbClr val="000066"/>
                </a:solidFill>
              </a:rPr>
              <a:t>) i manji su za </a:t>
            </a:r>
            <a:r>
              <a:rPr lang="en-US" sz="1900" dirty="0" smtClean="0">
                <a:solidFill>
                  <a:srgbClr val="000066"/>
                </a:solidFill>
                <a:latin typeface="+mj-lt"/>
              </a:rPr>
              <a:t>449</a:t>
            </a:r>
            <a:r>
              <a:rPr lang="sr-Latn-BA" sz="1900" dirty="0" smtClean="0">
                <a:solidFill>
                  <a:srgbClr val="000066"/>
                </a:solidFill>
                <a:latin typeface="+mj-lt"/>
              </a:rPr>
              <a:t>,</a:t>
            </a:r>
            <a:r>
              <a:rPr lang="en-US" sz="1900" dirty="0" smtClean="0">
                <a:solidFill>
                  <a:srgbClr val="000066"/>
                </a:solidFill>
                <a:latin typeface="+mj-lt"/>
              </a:rPr>
              <a:t>96</a:t>
            </a:r>
            <a:r>
              <a:rPr lang="sr-Latn-BA" sz="1900" dirty="0" smtClean="0">
                <a:solidFill>
                  <a:srgbClr val="000066"/>
                </a:solidFill>
              </a:rPr>
              <a:t> (</a:t>
            </a:r>
            <a:r>
              <a:rPr lang="sr-Cyrl-BA" sz="1900" dirty="0" smtClean="0">
                <a:solidFill>
                  <a:srgbClr val="000066"/>
                </a:solidFill>
              </a:rPr>
              <a:t>€</a:t>
            </a:r>
            <a:r>
              <a:rPr lang="sr-Latn-BA" sz="1900" dirty="0" smtClean="0">
                <a:solidFill>
                  <a:srgbClr val="000066"/>
                </a:solidFill>
              </a:rPr>
              <a:t>) od ostvarenih troškova. Sva ograničenja, zahtjevi i uslovi u sistemu su </a:t>
            </a:r>
            <a:r>
              <a:rPr lang="sr-Latn-BA" sz="1900" dirty="0" err="1" smtClean="0">
                <a:solidFill>
                  <a:srgbClr val="000066"/>
                </a:solidFill>
              </a:rPr>
              <a:t>ispoštovani</a:t>
            </a:r>
            <a:r>
              <a:rPr lang="sr-Latn-BA" sz="1900" dirty="0" smtClean="0">
                <a:solidFill>
                  <a:srgbClr val="000066"/>
                </a:solidFill>
              </a:rPr>
              <a:t>.</a:t>
            </a:r>
            <a:endParaRPr lang="hr-HR" sz="1900" dirty="0" smtClean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7FE54208-A69C-4F0B-87B6-3CA66FB4FEC8}" type="slidenum">
              <a:rPr lang="en-US" smtClean="0"/>
              <a:pPr>
                <a:buFont typeface="Wingdings" pitchFamily="2" charset="2"/>
                <a:buNone/>
                <a:defRPr/>
              </a:pPr>
              <a:t>15</a:t>
            </a:fld>
            <a:endParaRPr lang="en-US" dirty="0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2197100" y="1801813"/>
            <a:ext cx="6000750" cy="338137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sr-Latn-CS" sz="1600" b="1" i="1" dirty="0">
                <a:solidFill>
                  <a:srgbClr val="000066"/>
                </a:solidFill>
                <a:effectLst/>
                <a:latin typeface="+mn-lt"/>
                <a:ea typeface="Times New Roman" pitchFamily="18" charset="0"/>
                <a:cs typeface="Tahoma" pitchFamily="34" charset="0"/>
              </a:rPr>
              <a:t>Grafički prikaz </a:t>
            </a:r>
            <a:r>
              <a:rPr lang="en-US" sz="1600" b="1" i="1" dirty="0" err="1">
                <a:solidFill>
                  <a:srgbClr val="000066"/>
                </a:solidFill>
                <a:effectLst/>
                <a:latin typeface="+mn-lt"/>
                <a:ea typeface="Times New Roman" pitchFamily="18" charset="0"/>
                <a:cs typeface="Tahoma" pitchFamily="34" charset="0"/>
              </a:rPr>
              <a:t>optimalnog</a:t>
            </a:r>
            <a:r>
              <a:rPr lang="en-US" sz="1600" b="1" i="1" dirty="0">
                <a:solidFill>
                  <a:srgbClr val="000066"/>
                </a:solidFill>
                <a:effectLst/>
                <a:latin typeface="+mn-lt"/>
                <a:ea typeface="Times New Roman" pitchFamily="18" charset="0"/>
                <a:cs typeface="Tahoma" pitchFamily="34" charset="0"/>
              </a:rPr>
              <a:t> </a:t>
            </a:r>
            <a:r>
              <a:rPr lang="en-US" sz="1600" b="1" i="1" dirty="0" err="1">
                <a:solidFill>
                  <a:srgbClr val="000066"/>
                </a:solidFill>
                <a:effectLst/>
                <a:latin typeface="+mn-lt"/>
                <a:ea typeface="Times New Roman" pitchFamily="18" charset="0"/>
                <a:cs typeface="Tahoma" pitchFamily="34" charset="0"/>
              </a:rPr>
              <a:t>korištenja</a:t>
            </a:r>
            <a:r>
              <a:rPr lang="en-US" sz="1600" b="1" i="1" dirty="0">
                <a:solidFill>
                  <a:srgbClr val="000066"/>
                </a:solidFill>
                <a:effectLst/>
                <a:latin typeface="+mn-lt"/>
                <a:ea typeface="Times New Roman" pitchFamily="18" charset="0"/>
                <a:cs typeface="Tahoma" pitchFamily="34" charset="0"/>
              </a:rPr>
              <a:t> </a:t>
            </a:r>
            <a:r>
              <a:rPr lang="en-US" sz="1600" b="1" i="1" dirty="0" err="1">
                <a:solidFill>
                  <a:srgbClr val="000066"/>
                </a:solidFill>
                <a:effectLst/>
                <a:latin typeface="+mn-lt"/>
                <a:ea typeface="Times New Roman" pitchFamily="18" charset="0"/>
                <a:cs typeface="Tahoma" pitchFamily="34" charset="0"/>
              </a:rPr>
              <a:t>vode</a:t>
            </a:r>
            <a:r>
              <a:rPr lang="en-US" sz="1600" b="1" i="1" dirty="0">
                <a:solidFill>
                  <a:srgbClr val="000066"/>
                </a:solidFill>
                <a:effectLst/>
                <a:latin typeface="+mn-lt"/>
                <a:ea typeface="Times New Roman" pitchFamily="18" charset="0"/>
                <a:cs typeface="Tahoma" pitchFamily="34" charset="0"/>
              </a:rPr>
              <a:t> u </a:t>
            </a:r>
            <a:r>
              <a:rPr lang="en-US" sz="1600" b="1" i="1" dirty="0" err="1">
                <a:solidFill>
                  <a:srgbClr val="000066"/>
                </a:solidFill>
                <a:effectLst/>
                <a:latin typeface="+mn-lt"/>
                <a:ea typeface="Times New Roman" pitchFamily="18" charset="0"/>
                <a:cs typeface="Tahoma" pitchFamily="34" charset="0"/>
              </a:rPr>
              <a:t>akumulacijama</a:t>
            </a:r>
            <a:endParaRPr lang="en-US" sz="1600" b="1" dirty="0">
              <a:solidFill>
                <a:srgbClr val="000066"/>
              </a:solidFill>
              <a:effectLst/>
              <a:latin typeface="+mn-lt"/>
            </a:endParaRPr>
          </a:p>
        </p:txBody>
      </p:sp>
      <p:pic>
        <p:nvPicPr>
          <p:cNvPr id="23558" name="Picture 3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0" y="2139950"/>
            <a:ext cx="7289800" cy="45339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3333CC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4EBED3F2-A05A-481B-9DAA-E817091DD7E1}" type="slidenum">
              <a:rPr lang="en-US" smtClean="0"/>
              <a:pPr>
                <a:buFont typeface="Wingdings" pitchFamily="2" charset="2"/>
                <a:buNone/>
                <a:defRPr/>
              </a:pPr>
              <a:t>16</a:t>
            </a:fld>
            <a:endParaRPr lang="en-US" dirty="0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574800" y="584200"/>
            <a:ext cx="6845300" cy="369332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sr-Latn-BA" sz="1800" b="1" i="1" dirty="0">
                <a:solidFill>
                  <a:srgbClr val="000066"/>
                </a:solidFill>
                <a:effectLst/>
                <a:latin typeface="+mn-lt"/>
                <a:ea typeface="Times New Roman" pitchFamily="18" charset="0"/>
                <a:cs typeface="Tahoma" pitchFamily="34" charset="0"/>
              </a:rPr>
              <a:t>Poređenje proračunatih i ostvarenih proizvodnji HE i TE</a:t>
            </a:r>
            <a:endParaRPr lang="en-US" sz="1800" b="1" dirty="0">
              <a:solidFill>
                <a:srgbClr val="000066"/>
              </a:solidFill>
              <a:effectLst/>
              <a:latin typeface="+mn-lt"/>
            </a:endParaRPr>
          </a:p>
        </p:txBody>
      </p:sp>
      <p:pic>
        <p:nvPicPr>
          <p:cNvPr id="24580" name="Picture 17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0350" y="1028700"/>
            <a:ext cx="7034213" cy="3549650"/>
          </a:xfrm>
          <a:prstGeom prst="rect">
            <a:avLst/>
          </a:prstGeom>
          <a:noFill/>
          <a:ln w="19050">
            <a:solidFill>
              <a:srgbClr val="3333CC"/>
            </a:solidFill>
            <a:miter lim="800000"/>
            <a:headEnd/>
            <a:tailEnd/>
          </a:ln>
        </p:spPr>
      </p:pic>
      <p:pic>
        <p:nvPicPr>
          <p:cNvPr id="24581" name="Picture 17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0350" y="4540250"/>
            <a:ext cx="7023100" cy="1782762"/>
          </a:xfrm>
          <a:prstGeom prst="rect">
            <a:avLst/>
          </a:prstGeom>
          <a:noFill/>
          <a:ln w="19050">
            <a:solidFill>
              <a:srgbClr val="3333CC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435826AF-AB0C-4833-9CC3-B066B609EF68}" type="slidenum">
              <a:rPr lang="en-US" smtClean="0"/>
              <a:pPr>
                <a:buFont typeface="Wingdings" pitchFamily="2" charset="2"/>
                <a:buNone/>
                <a:defRPr/>
              </a:pPr>
              <a:t>17</a:t>
            </a:fld>
            <a:endParaRPr lang="en-US" dirty="0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041400" y="717550"/>
            <a:ext cx="8089900" cy="40005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 b="1" i="1" dirty="0" err="1">
                <a:solidFill>
                  <a:srgbClr val="000066"/>
                </a:solidFill>
                <a:effectLst/>
                <a:latin typeface="+mn-lt"/>
                <a:ea typeface="Times New Roman" pitchFamily="18" charset="0"/>
                <a:cs typeface="Tahoma" pitchFamily="34" charset="0"/>
              </a:rPr>
              <a:t>Gra</a:t>
            </a:r>
            <a:r>
              <a:rPr lang="sr-Latn-BA" sz="2000" b="1" i="1" dirty="0" err="1">
                <a:solidFill>
                  <a:srgbClr val="000066"/>
                </a:solidFill>
                <a:effectLst/>
                <a:latin typeface="+mn-lt"/>
                <a:ea typeface="Times New Roman" pitchFamily="18" charset="0"/>
                <a:cs typeface="Tahoma" pitchFamily="34" charset="0"/>
              </a:rPr>
              <a:t>fički</a:t>
            </a:r>
            <a:r>
              <a:rPr lang="sr-Latn-BA" sz="2000" b="1" i="1" dirty="0">
                <a:solidFill>
                  <a:srgbClr val="000066"/>
                </a:solidFill>
                <a:effectLst/>
                <a:latin typeface="+mn-lt"/>
                <a:ea typeface="Times New Roman" pitchFamily="18" charset="0"/>
                <a:cs typeface="Tahoma" pitchFamily="34" charset="0"/>
              </a:rPr>
              <a:t>  prikaz optimalne raspodjele opterećenja između  HE i TE</a:t>
            </a:r>
            <a:endParaRPr lang="en-US" sz="2000" b="1" dirty="0">
              <a:solidFill>
                <a:srgbClr val="000066"/>
              </a:solidFill>
              <a:effectLst/>
              <a:latin typeface="+mn-lt"/>
            </a:endParaRPr>
          </a:p>
        </p:txBody>
      </p:sp>
      <p:pic>
        <p:nvPicPr>
          <p:cNvPr id="25604" name="Chart 1"/>
          <p:cNvPicPr>
            <a:picLocks noChangeArrowheads="1"/>
          </p:cNvPicPr>
          <p:nvPr/>
        </p:nvPicPr>
        <p:blipFill>
          <a:blip r:embed="rId2"/>
          <a:srcRect b="-66"/>
          <a:stretch>
            <a:fillRect/>
          </a:stretch>
        </p:blipFill>
        <p:spPr bwMode="auto">
          <a:xfrm>
            <a:off x="1352550" y="1606550"/>
            <a:ext cx="7600950" cy="413385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488950" y="495300"/>
            <a:ext cx="8750300" cy="311150"/>
          </a:xfrm>
        </p:spPr>
        <p:txBody>
          <a:bodyPr/>
          <a:lstStyle/>
          <a:p>
            <a:pPr algn="ctr" eaLnBrk="1" hangingPunct="1"/>
            <a:r>
              <a:rPr lang="sr-Latn-CS" sz="2400" b="1" smtClean="0"/>
              <a:t>ZAKLJUČAK</a:t>
            </a:r>
          </a:p>
        </p:txBody>
      </p:sp>
      <p:sp>
        <p:nvSpPr>
          <p:cNvPr id="1224707" name="Rectangle 3"/>
          <p:cNvSpPr>
            <a:spLocks noGrp="1" noChangeArrowheads="1"/>
          </p:cNvSpPr>
          <p:nvPr>
            <p:ph idx="1"/>
          </p:nvPr>
        </p:nvSpPr>
        <p:spPr>
          <a:xfrm>
            <a:off x="200025" y="495300"/>
            <a:ext cx="9432925" cy="5957888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r-Latn-CS" sz="19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CS" sz="9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sr-Latn-CS" sz="2000" dirty="0" smtClean="0">
                <a:solidFill>
                  <a:srgbClr val="000066"/>
                </a:solidFill>
              </a:rPr>
              <a:t>U prezentaciji su izloženi osnovni principi, značaj primjene i metodologija </a:t>
            </a:r>
            <a:r>
              <a:rPr lang="en-US" sz="2000" dirty="0" err="1" smtClean="0">
                <a:solidFill>
                  <a:srgbClr val="000066"/>
                </a:solidFill>
              </a:rPr>
              <a:t>rje</a:t>
            </a:r>
            <a:r>
              <a:rPr lang="sr-Latn-BA" sz="2000" dirty="0" err="1" smtClean="0">
                <a:solidFill>
                  <a:srgbClr val="000066"/>
                </a:solidFill>
              </a:rPr>
              <a:t>šavanja</a:t>
            </a:r>
            <a:r>
              <a:rPr lang="sr-Latn-BA" sz="2000" dirty="0" smtClean="0">
                <a:solidFill>
                  <a:srgbClr val="000066"/>
                </a:solidFill>
              </a:rPr>
              <a:t> </a:t>
            </a:r>
            <a:r>
              <a:rPr lang="sr-Latn-CS" sz="2000" dirty="0" smtClean="0">
                <a:solidFill>
                  <a:srgbClr val="000066"/>
                </a:solidFill>
              </a:rPr>
              <a:t>HTC u planiranju rada </a:t>
            </a:r>
            <a:r>
              <a:rPr lang="sr-Latn-CS" sz="2000" dirty="0" err="1" smtClean="0">
                <a:solidFill>
                  <a:srgbClr val="000066"/>
                </a:solidFill>
              </a:rPr>
              <a:t>EES</a:t>
            </a:r>
            <a:r>
              <a:rPr lang="sr-Latn-CS" sz="2000" dirty="0" smtClean="0">
                <a:solidFill>
                  <a:srgbClr val="000066"/>
                </a:solidFill>
              </a:rPr>
              <a:t>, koja na bazi ekonomskih i tehničkih kriterijuma daje mogućnost optimalnog </a:t>
            </a:r>
            <a:r>
              <a:rPr lang="sr-Latn-CS" sz="2000" dirty="0" err="1" smtClean="0">
                <a:solidFill>
                  <a:srgbClr val="000066"/>
                </a:solidFill>
              </a:rPr>
              <a:t>korištenja</a:t>
            </a:r>
            <a:r>
              <a:rPr lang="sr-Latn-CS" sz="2000" dirty="0" smtClean="0">
                <a:solidFill>
                  <a:srgbClr val="000066"/>
                </a:solidFill>
              </a:rPr>
              <a:t> proizvodnih kapaciteta. Ukazano je na neosporan energetsko-ekonomski značaj primjene hidro-</a:t>
            </a:r>
            <a:r>
              <a:rPr lang="sr-Latn-CS" sz="2000" dirty="0" err="1" smtClean="0">
                <a:solidFill>
                  <a:srgbClr val="000066"/>
                </a:solidFill>
              </a:rPr>
              <a:t>termo</a:t>
            </a:r>
            <a:r>
              <a:rPr lang="sr-Latn-CS" sz="2000" dirty="0" smtClean="0">
                <a:solidFill>
                  <a:srgbClr val="000066"/>
                </a:solidFill>
              </a:rPr>
              <a:t> koordinacije u svakodnevnoj praksi planiranja rada elektrana u realnim </a:t>
            </a:r>
            <a:r>
              <a:rPr lang="sr-Latn-CS" sz="2000" dirty="0" err="1" smtClean="0">
                <a:solidFill>
                  <a:srgbClr val="000066"/>
                </a:solidFill>
              </a:rPr>
              <a:t>EES</a:t>
            </a:r>
            <a:r>
              <a:rPr lang="sr-Latn-CS" sz="2000" dirty="0" smtClean="0">
                <a:solidFill>
                  <a:srgbClr val="000066"/>
                </a:solidFill>
              </a:rPr>
              <a:t>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endParaRPr lang="sr-Latn-CS" sz="9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sr-Latn-CS" sz="2000" dirty="0" smtClean="0">
                <a:solidFill>
                  <a:srgbClr val="000066"/>
                </a:solidFill>
              </a:rPr>
              <a:t>U radu je razvijen matematički model za proračun hidro-</a:t>
            </a:r>
            <a:r>
              <a:rPr lang="sr-Latn-CS" sz="2000" dirty="0" err="1" smtClean="0">
                <a:solidFill>
                  <a:srgbClr val="000066"/>
                </a:solidFill>
              </a:rPr>
              <a:t>termo</a:t>
            </a:r>
            <a:r>
              <a:rPr lang="sr-Latn-CS" sz="2000" dirty="0" smtClean="0">
                <a:solidFill>
                  <a:srgbClr val="000066"/>
                </a:solidFill>
              </a:rPr>
              <a:t> koordinacije koji je implementiran u programskom paketu </a:t>
            </a:r>
            <a:r>
              <a:rPr lang="sr-Latn-CS" sz="2000" dirty="0" err="1" smtClean="0">
                <a:solidFill>
                  <a:srgbClr val="000066"/>
                </a:solidFill>
              </a:rPr>
              <a:t>Matlab</a:t>
            </a:r>
            <a:r>
              <a:rPr lang="sr-Latn-CS" sz="2000" dirty="0" smtClean="0">
                <a:solidFill>
                  <a:srgbClr val="000066"/>
                </a:solidFill>
              </a:rPr>
              <a:t>. Poseban doprinos rada ogleda se u kombinovanoj primjeni tehnike DP, SA i </a:t>
            </a:r>
            <a:r>
              <a:rPr lang="sr-Latn-CS" sz="2000" dirty="0" err="1" smtClean="0">
                <a:solidFill>
                  <a:srgbClr val="000066"/>
                </a:solidFill>
              </a:rPr>
              <a:t>gradijentne</a:t>
            </a:r>
            <a:r>
              <a:rPr lang="sr-Latn-CS" sz="2000" dirty="0" smtClean="0">
                <a:solidFill>
                  <a:srgbClr val="000066"/>
                </a:solidFill>
              </a:rPr>
              <a:t> metode prvog reda, čime je postignuta efikasnost u prevazilaženju visoke </a:t>
            </a:r>
            <a:r>
              <a:rPr lang="sr-Latn-CS" sz="2000" dirty="0" err="1" smtClean="0">
                <a:solidFill>
                  <a:srgbClr val="000066"/>
                </a:solidFill>
              </a:rPr>
              <a:t>dimenzionalnosti</a:t>
            </a:r>
            <a:r>
              <a:rPr lang="sr-Latn-CS" sz="2000" dirty="0" smtClean="0">
                <a:solidFill>
                  <a:srgbClr val="000066"/>
                </a:solidFill>
              </a:rPr>
              <a:t> problema u pogledu broja mogućih kombinacija pri rješavanju problema hidro-</a:t>
            </a:r>
            <a:r>
              <a:rPr lang="sr-Latn-CS" sz="2000" dirty="0" err="1" smtClean="0">
                <a:solidFill>
                  <a:srgbClr val="000066"/>
                </a:solidFill>
              </a:rPr>
              <a:t>termo</a:t>
            </a:r>
            <a:r>
              <a:rPr lang="sr-Latn-CS" sz="2000" dirty="0" smtClean="0">
                <a:solidFill>
                  <a:srgbClr val="000066"/>
                </a:solidFill>
              </a:rPr>
              <a:t> koordinacije.</a:t>
            </a:r>
            <a:endParaRPr lang="en-US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endParaRPr lang="sr-Cyrl-BA" sz="8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sr-Latn-BA" sz="2000" dirty="0" smtClean="0">
                <a:solidFill>
                  <a:srgbClr val="000066"/>
                </a:solidFill>
              </a:rPr>
              <a:t>Iz niza proračuna za </a:t>
            </a:r>
            <a:r>
              <a:rPr lang="sr-Latn-BA" sz="2000" dirty="0" err="1" smtClean="0">
                <a:solidFill>
                  <a:srgbClr val="000066"/>
                </a:solidFill>
              </a:rPr>
              <a:t>EES</a:t>
            </a:r>
            <a:r>
              <a:rPr lang="sr-Latn-BA" sz="2000" dirty="0" smtClean="0">
                <a:solidFill>
                  <a:srgbClr val="000066"/>
                </a:solidFill>
              </a:rPr>
              <a:t> Republike Srpske utvrđena je tačnost izvedenih  matematičkih modela, koji precizno opisuju dinamiku </a:t>
            </a:r>
            <a:r>
              <a:rPr lang="sr-Latn-BA" sz="2000" dirty="0" err="1" smtClean="0">
                <a:solidFill>
                  <a:srgbClr val="000066"/>
                </a:solidFill>
              </a:rPr>
              <a:t>korištenja</a:t>
            </a:r>
            <a:r>
              <a:rPr lang="sr-Latn-BA" sz="2000" dirty="0" smtClean="0">
                <a:solidFill>
                  <a:srgbClr val="000066"/>
                </a:solidFill>
              </a:rPr>
              <a:t> akumulacija i optimalnu proizvodnju elektrana. Poređenjem rezultata dobijenih proračunom sa ostvarenim stanjem u sistemu, utvrđena je tačnost proračuna. Troškovi goriva TE dobijeni proračunom manji su od ostvarenih u sistemu za sve analizirane dane. Izvedeni matematički modeli elektrana i akumulacija mogu poslužiti u svakodnevnoj praksi za razvoj metodologije optimalnog planiranja. </a:t>
            </a:r>
            <a:endParaRPr lang="en-US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endParaRPr lang="sr-Cyrl-BA" sz="800" dirty="0" smtClean="0">
              <a:solidFill>
                <a:srgbClr val="000066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Monotype Sorts" pitchFamily="2" charset="2"/>
              <a:buNone/>
              <a:defRPr/>
            </a:pPr>
            <a:endParaRPr lang="en-US" dirty="0" smtClean="0"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798E45D4-F1F3-477F-99FB-5666FE632D74}" type="slidenum">
              <a:rPr lang="en-US" smtClean="0"/>
              <a:pPr>
                <a:buFont typeface="Wingdings" pitchFamily="2" charset="2"/>
                <a:buNone/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762000"/>
            <a:ext cx="8915400" cy="5378450"/>
          </a:xfrm>
        </p:spPr>
        <p:txBody>
          <a:bodyPr/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sr-Latn-CS" sz="2000" dirty="0" smtClean="0">
                <a:solidFill>
                  <a:srgbClr val="000066"/>
                </a:solidFill>
              </a:rPr>
              <a:t>Programom za proračun </a:t>
            </a:r>
            <a:r>
              <a:rPr lang="sr-Latn-CS" sz="2000" dirty="0" err="1" smtClean="0">
                <a:solidFill>
                  <a:srgbClr val="000066"/>
                </a:solidFill>
              </a:rPr>
              <a:t>HTC</a:t>
            </a:r>
            <a:r>
              <a:rPr lang="sr-Latn-CS" sz="2000" dirty="0" smtClean="0">
                <a:solidFill>
                  <a:srgbClr val="000066"/>
                </a:solidFill>
              </a:rPr>
              <a:t>, omogućeno je višestruko ponavljanje postupka kratkoročnog planiranja rada HE i TE. Promjenom ulaznih parametara i pretpostavki o stanju u sistemu, moguće je brzo i efikasno izvršiti proračune, uz zadovoljenje zahtjeva i ograničenja u sistemu, a s ciljem pronalaženja </a:t>
            </a:r>
            <a:r>
              <a:rPr lang="sr-Latn-CS" sz="2000" dirty="0" err="1" smtClean="0">
                <a:solidFill>
                  <a:srgbClr val="000066"/>
                </a:solidFill>
              </a:rPr>
              <a:t>najoptimalnijeg</a:t>
            </a:r>
            <a:r>
              <a:rPr lang="sr-Latn-CS" sz="2000" dirty="0" smtClean="0">
                <a:solidFill>
                  <a:srgbClr val="000066"/>
                </a:solidFill>
              </a:rPr>
              <a:t> rada proizvodnih jedinica.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endParaRPr lang="sr-Latn-CS" sz="8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sr-Latn-CS" sz="2000" dirty="0" smtClean="0">
                <a:solidFill>
                  <a:srgbClr val="000066"/>
                </a:solidFill>
              </a:rPr>
              <a:t>Ostavljena je mogućnost primjene za duže vremenske intervale od jednog sata u toku </a:t>
            </a:r>
            <a:r>
              <a:rPr lang="sr-Latn-CS" sz="2000" dirty="0" err="1" smtClean="0">
                <a:solidFill>
                  <a:srgbClr val="000066"/>
                </a:solidFill>
              </a:rPr>
              <a:t>optimizacionog</a:t>
            </a:r>
            <a:r>
              <a:rPr lang="sr-Latn-CS" sz="2000" dirty="0" smtClean="0">
                <a:solidFill>
                  <a:srgbClr val="000066"/>
                </a:solidFill>
              </a:rPr>
              <a:t>  perioda i duže </a:t>
            </a:r>
            <a:r>
              <a:rPr lang="sr-Latn-CS" sz="2000" dirty="0" err="1" smtClean="0">
                <a:solidFill>
                  <a:srgbClr val="000066"/>
                </a:solidFill>
              </a:rPr>
              <a:t>optimizacione</a:t>
            </a:r>
            <a:r>
              <a:rPr lang="sr-Latn-CS" sz="2000" dirty="0" smtClean="0">
                <a:solidFill>
                  <a:srgbClr val="000066"/>
                </a:solidFill>
              </a:rPr>
              <a:t> periode od jednog dana.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endParaRPr lang="sr-Latn-CS" sz="8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sr-Latn-CS" sz="2000" dirty="0" smtClean="0">
                <a:solidFill>
                  <a:srgbClr val="000066"/>
                </a:solidFill>
              </a:rPr>
              <a:t>Program se može prilagoditi za </a:t>
            </a:r>
            <a:r>
              <a:rPr lang="sr-Latn-CS" sz="2000" dirty="0" err="1" smtClean="0">
                <a:solidFill>
                  <a:srgbClr val="000066"/>
                </a:solidFill>
              </a:rPr>
              <a:t>korištenje</a:t>
            </a:r>
            <a:r>
              <a:rPr lang="sr-Latn-CS" sz="2000" dirty="0" smtClean="0">
                <a:solidFill>
                  <a:srgbClr val="000066"/>
                </a:solidFill>
              </a:rPr>
              <a:t> i za druge složenije konfiguracije </a:t>
            </a:r>
            <a:r>
              <a:rPr lang="sr-Latn-CS" sz="2000" dirty="0" err="1" smtClean="0">
                <a:solidFill>
                  <a:srgbClr val="000066"/>
                </a:solidFill>
              </a:rPr>
              <a:t>EES</a:t>
            </a:r>
            <a:r>
              <a:rPr lang="sr-Latn-CS" sz="2000" dirty="0" smtClean="0">
                <a:solidFill>
                  <a:srgbClr val="000066"/>
                </a:solidFill>
              </a:rPr>
              <a:t>. Potreba za prilagođavanjem programa odnosi se na konfiguraciju hidro sistema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sr-Latn-CS" sz="2000" dirty="0" smtClean="0">
                <a:solidFill>
                  <a:srgbClr val="000066"/>
                </a:solidFill>
              </a:rPr>
              <a:t> dok je broj TE u proračunu neograničen.</a:t>
            </a:r>
            <a:endParaRPr lang="en-US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endParaRPr lang="sr-Latn-CS" sz="8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sr-Latn-CS" sz="2000" dirty="0" smtClean="0">
                <a:solidFill>
                  <a:srgbClr val="000066"/>
                </a:solidFill>
              </a:rPr>
              <a:t>Ovaj rad sa jasno formulisanom postavkom i rješenjem problema </a:t>
            </a:r>
            <a:r>
              <a:rPr lang="sr-Latn-CS" sz="2000" dirty="0" err="1" smtClean="0">
                <a:solidFill>
                  <a:srgbClr val="000066"/>
                </a:solidFill>
              </a:rPr>
              <a:t>HTC</a:t>
            </a:r>
            <a:r>
              <a:rPr lang="sr-Latn-CS" sz="2000" dirty="0" smtClean="0">
                <a:solidFill>
                  <a:srgbClr val="000066"/>
                </a:solidFill>
              </a:rPr>
              <a:t>, može doprinijeti i praktično poslužiti za brojne energetsko-ekonomske analize rada </a:t>
            </a:r>
            <a:r>
              <a:rPr lang="sr-Latn-CS" sz="2000" dirty="0" err="1" smtClean="0">
                <a:solidFill>
                  <a:srgbClr val="000066"/>
                </a:solidFill>
              </a:rPr>
              <a:t>EES</a:t>
            </a:r>
            <a:r>
              <a:rPr lang="sr-Latn-CS" sz="2000" dirty="0" smtClean="0">
                <a:solidFill>
                  <a:srgbClr val="000066"/>
                </a:solidFill>
              </a:rPr>
              <a:t> za različite varijante dijagrama potrošnje, raspoloživosti agregata, hidroloških prilika, stanja u akumulacijama i slično.</a:t>
            </a:r>
            <a:endParaRPr lang="hr-HR" sz="2000" dirty="0" smtClean="0">
              <a:solidFill>
                <a:srgbClr val="000066"/>
              </a:solidFill>
              <a:cs typeface="Tahoma" pitchFamily="34" charset="0"/>
            </a:endParaRPr>
          </a:p>
          <a:p>
            <a:pPr>
              <a:buFont typeface="Wingdings 2" pitchFamily="18" charset="2"/>
              <a:buNone/>
              <a:defRPr/>
            </a:pPr>
            <a:endParaRPr lang="sr-Cyrl-B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05C4F48-5DF8-4753-AE9A-2734E22F0EF0}" type="slidenum">
              <a:rPr lang="en-US" smtClean="0"/>
              <a:pPr>
                <a:buFont typeface="Wingdings" pitchFamily="2" charset="2"/>
                <a:buNone/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539750"/>
            <a:ext cx="8915400" cy="889000"/>
          </a:xfrm>
        </p:spPr>
        <p:txBody>
          <a:bodyPr/>
          <a:lstStyle/>
          <a:p>
            <a:pPr algn="ctr"/>
            <a:r>
              <a:rPr lang="en-GB" sz="3200" dirty="0" err="1" smtClean="0">
                <a:latin typeface="Arial" pitchFamily="34" charset="0"/>
                <a:cs typeface="Arial" pitchFamily="34" charset="0"/>
              </a:rPr>
              <a:t>Sadr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žaj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917700"/>
            <a:ext cx="8915400" cy="438943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sr-Latn-BA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Ciljevi i značaj hidro-termo koordinacije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sr-Latn-C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Matematičko modelovanje elemenata </a:t>
            </a:r>
            <a:r>
              <a:rPr lang="en-U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hidro-termo sistema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sr-Latn-C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Metodologija </a:t>
            </a:r>
            <a:r>
              <a:rPr lang="sr-Latn-BA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proračuna HTC složenih EES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sr-Latn-C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Testiranje proračuna na proizvodnim kapacitetima EES Republike Srpske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sr-Latn-C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Zaključak</a:t>
            </a:r>
            <a:endParaRPr lang="en-GB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AB530423-37DD-44A7-A949-4BC4DEC3623E}" type="slidenum">
              <a:rPr lang="en-US" smtClean="0"/>
              <a:pPr>
                <a:buNone/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539750"/>
            <a:ext cx="8750300" cy="666750"/>
          </a:xfrm>
        </p:spPr>
        <p:txBody>
          <a:bodyPr/>
          <a:lstStyle/>
          <a:p>
            <a:pPr algn="ctr" eaLnBrk="1" hangingPunct="1"/>
            <a:r>
              <a:rPr lang="sr-Latn-BA" sz="2800" b="1" dirty="0" smtClean="0">
                <a:solidFill>
                  <a:schemeClr val="tx1"/>
                </a:solidFill>
              </a:rPr>
              <a:t> </a:t>
            </a:r>
            <a:r>
              <a:rPr lang="sr-Latn-BA" sz="2200" b="1" dirty="0" smtClean="0"/>
              <a:t>Ciljevi i značaj hidro-termo koordinacije</a:t>
            </a:r>
            <a:endParaRPr lang="sr-Latn-CS" sz="22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1428750"/>
            <a:ext cx="9683750" cy="5067300"/>
          </a:xfrm>
        </p:spPr>
        <p:txBody>
          <a:bodyPr/>
          <a:lstStyle/>
          <a:p>
            <a:pPr lvl="1" algn="just" eaLnBrk="1" hangingPunct="1"/>
            <a:r>
              <a:rPr lang="en-US" sz="2000" dirty="0" smtClean="0">
                <a:solidFill>
                  <a:srgbClr val="000066"/>
                </a:solidFill>
              </a:rPr>
              <a:t>U </a:t>
            </a:r>
            <a:r>
              <a:rPr lang="en-US" sz="2000" dirty="0" err="1" smtClean="0">
                <a:solidFill>
                  <a:srgbClr val="000066"/>
                </a:solidFill>
              </a:rPr>
              <a:t>svakom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sr-Latn-BA" sz="2000" dirty="0" smtClean="0">
                <a:solidFill>
                  <a:srgbClr val="000066"/>
                </a:solidFill>
              </a:rPr>
              <a:t>EES</a:t>
            </a:r>
            <a:r>
              <a:rPr lang="en-US" sz="2000" dirty="0" smtClean="0">
                <a:solidFill>
                  <a:srgbClr val="000066"/>
                </a:solidFill>
              </a:rPr>
              <a:t>, </a:t>
            </a:r>
            <a:r>
              <a:rPr lang="en-US" sz="2000" dirty="0" err="1" smtClean="0">
                <a:solidFill>
                  <a:srgbClr val="000066"/>
                </a:solidFill>
              </a:rPr>
              <a:t>osnovni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cilj</a:t>
            </a:r>
            <a:r>
              <a:rPr lang="en-US" sz="2000" dirty="0" smtClean="0">
                <a:solidFill>
                  <a:srgbClr val="000066"/>
                </a:solidFill>
              </a:rPr>
              <a:t> je </a:t>
            </a:r>
            <a:r>
              <a:rPr lang="en-US" sz="2000" dirty="0" err="1" smtClean="0">
                <a:solidFill>
                  <a:srgbClr val="000066"/>
                </a:solidFill>
              </a:rPr>
              <a:t>kvalitetno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zadovoljiti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sr-Latn-BA" sz="2000" dirty="0" smtClean="0">
                <a:solidFill>
                  <a:srgbClr val="000066"/>
                </a:solidFill>
              </a:rPr>
              <a:t>potrebe potrošnje i razmjene električne energije sa drugim sistemima, </a:t>
            </a:r>
            <a:r>
              <a:rPr lang="en-US" sz="2000" dirty="0" err="1" smtClean="0">
                <a:solidFill>
                  <a:srgbClr val="000066"/>
                </a:solidFill>
              </a:rPr>
              <a:t>sa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ekonomičnom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proizvodnjom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električne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energije</a:t>
            </a:r>
            <a:r>
              <a:rPr lang="en-US" sz="2000" dirty="0" smtClean="0">
                <a:solidFill>
                  <a:srgbClr val="000066"/>
                </a:solidFill>
              </a:rPr>
              <a:t>, </a:t>
            </a:r>
            <a:r>
              <a:rPr lang="en-US" sz="2000" dirty="0" err="1" smtClean="0">
                <a:solidFill>
                  <a:srgbClr val="000066"/>
                </a:solidFill>
              </a:rPr>
              <a:t>odnosno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korištenjem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postojećih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proizvodnih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kapaciteta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na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što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efikasniji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i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optimalniji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način</a:t>
            </a:r>
            <a:r>
              <a:rPr lang="en-US" sz="2000" dirty="0" smtClean="0">
                <a:solidFill>
                  <a:srgbClr val="000066"/>
                </a:solidFill>
              </a:rPr>
              <a:t>.</a:t>
            </a:r>
          </a:p>
          <a:p>
            <a:pPr lvl="1" algn="just" eaLnBrk="1" hangingPunct="1">
              <a:buFont typeface="Wingdings 2" pitchFamily="18" charset="2"/>
              <a:buNone/>
            </a:pPr>
            <a:endParaRPr lang="sr-Latn-BA" sz="900" dirty="0" smtClean="0">
              <a:solidFill>
                <a:srgbClr val="000066"/>
              </a:solidFill>
            </a:endParaRPr>
          </a:p>
          <a:p>
            <a:pPr lvl="1" algn="just" eaLnBrk="1" hangingPunct="1"/>
            <a:r>
              <a:rPr lang="en-US" sz="2000" dirty="0" smtClean="0">
                <a:solidFill>
                  <a:srgbClr val="000066"/>
                </a:solidFill>
              </a:rPr>
              <a:t>EES u </a:t>
            </a:r>
            <a:r>
              <a:rPr lang="en-US" sz="2000" dirty="0" err="1" smtClean="0">
                <a:solidFill>
                  <a:srgbClr val="000066"/>
                </a:solidFill>
              </a:rPr>
              <a:t>kojima</a:t>
            </a:r>
            <a:r>
              <a:rPr lang="en-US" sz="2000" dirty="0" smtClean="0">
                <a:solidFill>
                  <a:srgbClr val="000066"/>
                </a:solidFill>
              </a:rPr>
              <a:t> se </a:t>
            </a:r>
            <a:r>
              <a:rPr lang="en-US" sz="2000" dirty="0" err="1" smtClean="0">
                <a:solidFill>
                  <a:srgbClr val="000066"/>
                </a:solidFill>
              </a:rPr>
              <a:t>električna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energija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proizvodi</a:t>
            </a:r>
            <a:r>
              <a:rPr lang="en-US" sz="2000" dirty="0" smtClean="0">
                <a:solidFill>
                  <a:srgbClr val="000066"/>
                </a:solidFill>
              </a:rPr>
              <a:t> u HE </a:t>
            </a:r>
            <a:r>
              <a:rPr lang="en-US" sz="2000" dirty="0" err="1" smtClean="0">
                <a:solidFill>
                  <a:srgbClr val="000066"/>
                </a:solidFill>
              </a:rPr>
              <a:t>i</a:t>
            </a:r>
            <a:r>
              <a:rPr lang="en-US" sz="2000" dirty="0" smtClean="0">
                <a:solidFill>
                  <a:srgbClr val="000066"/>
                </a:solidFill>
              </a:rPr>
              <a:t> TE, </a:t>
            </a:r>
            <a:r>
              <a:rPr lang="en-US" sz="2000" dirty="0" err="1" smtClean="0">
                <a:solidFill>
                  <a:srgbClr val="000066"/>
                </a:solidFill>
              </a:rPr>
              <a:t>zahtijevaju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posebne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energetsko-ekonomske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analize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kojima</a:t>
            </a:r>
            <a:r>
              <a:rPr lang="en-US" sz="2000" dirty="0" smtClean="0">
                <a:solidFill>
                  <a:srgbClr val="000066"/>
                </a:solidFill>
              </a:rPr>
              <a:t> se </a:t>
            </a:r>
            <a:r>
              <a:rPr lang="en-US" sz="2000" dirty="0" err="1" smtClean="0">
                <a:solidFill>
                  <a:srgbClr val="000066"/>
                </a:solidFill>
              </a:rPr>
              <a:t>utvrđuje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koliki</a:t>
            </a:r>
            <a:r>
              <a:rPr lang="en-US" sz="2000" dirty="0" smtClean="0">
                <a:solidFill>
                  <a:srgbClr val="000066"/>
                </a:solidFill>
              </a:rPr>
              <a:t> se </a:t>
            </a:r>
            <a:r>
              <a:rPr lang="en-US" sz="2000" dirty="0" err="1" smtClean="0">
                <a:solidFill>
                  <a:srgbClr val="000066"/>
                </a:solidFill>
              </a:rPr>
              <a:t>dio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raspoložive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energije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i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snage</a:t>
            </a:r>
            <a:r>
              <a:rPr lang="en-US" sz="2000" dirty="0" smtClean="0">
                <a:solidFill>
                  <a:srgbClr val="000066"/>
                </a:solidFill>
              </a:rPr>
              <a:t> HE </a:t>
            </a:r>
            <a:r>
              <a:rPr lang="en-US" sz="2000" dirty="0" err="1" smtClean="0">
                <a:solidFill>
                  <a:srgbClr val="000066"/>
                </a:solidFill>
              </a:rPr>
              <a:t>može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iskoristiti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i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kolika</a:t>
            </a:r>
            <a:r>
              <a:rPr lang="en-US" sz="2000" dirty="0" smtClean="0">
                <a:solidFill>
                  <a:srgbClr val="000066"/>
                </a:solidFill>
              </a:rPr>
              <a:t> je </a:t>
            </a:r>
            <a:r>
              <a:rPr lang="en-US" sz="2000" dirty="0" err="1" smtClean="0">
                <a:solidFill>
                  <a:srgbClr val="000066"/>
                </a:solidFill>
              </a:rPr>
              <a:t>potrebna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snaga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i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proizvodnja</a:t>
            </a:r>
            <a:r>
              <a:rPr lang="en-US" sz="2000" dirty="0" smtClean="0">
                <a:solidFill>
                  <a:srgbClr val="000066"/>
                </a:solidFill>
              </a:rPr>
              <a:t> TE, s </a:t>
            </a:r>
            <a:r>
              <a:rPr lang="en-US" sz="2000" dirty="0" err="1" smtClean="0">
                <a:solidFill>
                  <a:srgbClr val="000066"/>
                </a:solidFill>
              </a:rPr>
              <a:t>ciljem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zadovoljenja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potrošnje</a:t>
            </a:r>
            <a:r>
              <a:rPr lang="en-US" sz="2000" dirty="0" smtClean="0">
                <a:solidFill>
                  <a:srgbClr val="000066"/>
                </a:solidFill>
              </a:rPr>
              <a:t> u </a:t>
            </a:r>
            <a:r>
              <a:rPr lang="en-US" sz="2000" dirty="0" err="1" smtClean="0">
                <a:solidFill>
                  <a:srgbClr val="000066"/>
                </a:solidFill>
              </a:rPr>
              <a:t>sistemu</a:t>
            </a:r>
            <a:r>
              <a:rPr lang="en-US" sz="2000" dirty="0" smtClean="0">
                <a:solidFill>
                  <a:srgbClr val="000066"/>
                </a:solidFill>
              </a:rPr>
              <a:t>. </a:t>
            </a:r>
          </a:p>
          <a:p>
            <a:pPr lvl="1" algn="just" eaLnBrk="1" hangingPunct="1">
              <a:buFont typeface="Wingdings 2" pitchFamily="18" charset="2"/>
              <a:buNone/>
            </a:pPr>
            <a:endParaRPr lang="sr-Cyrl-BA" sz="900" dirty="0" smtClean="0">
              <a:solidFill>
                <a:srgbClr val="000066"/>
              </a:solidFill>
            </a:endParaRPr>
          </a:p>
          <a:p>
            <a:pPr lvl="1" algn="just" eaLnBrk="1" hangingPunct="1"/>
            <a:r>
              <a:rPr lang="sr-Latn-CS" sz="2000" dirty="0" smtClean="0">
                <a:solidFill>
                  <a:srgbClr val="000066"/>
                </a:solidFill>
              </a:rPr>
              <a:t>Energetsko-ekonomske karakteristike proizvodnje električne energije u </a:t>
            </a:r>
            <a:r>
              <a:rPr lang="en-US" sz="2000" dirty="0" smtClean="0">
                <a:solidFill>
                  <a:srgbClr val="000066"/>
                </a:solidFill>
              </a:rPr>
              <a:t>HE</a:t>
            </a:r>
            <a:r>
              <a:rPr lang="sr-Latn-CS" sz="2000" dirty="0" smtClean="0">
                <a:solidFill>
                  <a:srgbClr val="000066"/>
                </a:solidFill>
              </a:rPr>
              <a:t> i </a:t>
            </a:r>
            <a:r>
              <a:rPr lang="en-US" sz="2000" dirty="0" smtClean="0">
                <a:solidFill>
                  <a:srgbClr val="000066"/>
                </a:solidFill>
              </a:rPr>
              <a:t>TE </a:t>
            </a:r>
            <a:r>
              <a:rPr lang="sr-Latn-CS" sz="2000" dirty="0" smtClean="0">
                <a:solidFill>
                  <a:srgbClr val="000066"/>
                </a:solidFill>
              </a:rPr>
              <a:t>međusobno se razlikuju</a:t>
            </a:r>
            <a:r>
              <a:rPr lang="en-US" sz="2000" dirty="0" smtClean="0">
                <a:solidFill>
                  <a:srgbClr val="000066"/>
                </a:solidFill>
              </a:rPr>
              <a:t>.</a:t>
            </a:r>
            <a:endParaRPr lang="hr-HR" sz="2000" dirty="0" smtClean="0">
              <a:solidFill>
                <a:srgbClr val="000066"/>
              </a:solidFill>
            </a:endParaRPr>
          </a:p>
          <a:p>
            <a:pPr lvl="2" algn="just" eaLnBrk="1" hangingPunct="1">
              <a:buClr>
                <a:schemeClr val="accent1"/>
              </a:buClr>
            </a:pPr>
            <a:r>
              <a:rPr lang="hr-HR" sz="1800" dirty="0" smtClean="0">
                <a:solidFill>
                  <a:srgbClr val="000066"/>
                </a:solidFill>
              </a:rPr>
              <a:t>Troškovi proizvodnje u </a:t>
            </a:r>
            <a:r>
              <a:rPr lang="en-US" sz="1800" dirty="0" smtClean="0">
                <a:solidFill>
                  <a:srgbClr val="000066"/>
                </a:solidFill>
              </a:rPr>
              <a:t>HE</a:t>
            </a:r>
            <a:r>
              <a:rPr lang="hr-HR" sz="1800" dirty="0" smtClean="0">
                <a:solidFill>
                  <a:srgbClr val="000066"/>
                </a:solidFill>
              </a:rPr>
              <a:t> su zanemarljivi</a:t>
            </a:r>
            <a:r>
              <a:rPr lang="en-US" sz="1800" dirty="0" smtClean="0">
                <a:solidFill>
                  <a:srgbClr val="000066"/>
                </a:solidFill>
              </a:rPr>
              <a:t>.</a:t>
            </a:r>
            <a:endParaRPr lang="hr-HR" sz="1800" dirty="0" smtClean="0">
              <a:solidFill>
                <a:srgbClr val="000066"/>
              </a:solidFill>
            </a:endParaRPr>
          </a:p>
          <a:p>
            <a:pPr lvl="2" algn="just" eaLnBrk="1" hangingPunct="1">
              <a:buClr>
                <a:schemeClr val="accent1"/>
              </a:buClr>
            </a:pPr>
            <a:r>
              <a:rPr lang="hr-HR" sz="1800" dirty="0" smtClean="0">
                <a:solidFill>
                  <a:srgbClr val="000066"/>
                </a:solidFill>
              </a:rPr>
              <a:t>Proizvodnju u </a:t>
            </a:r>
            <a:r>
              <a:rPr lang="en-US" sz="1800" dirty="0" smtClean="0">
                <a:solidFill>
                  <a:srgbClr val="000066"/>
                </a:solidFill>
              </a:rPr>
              <a:t>TE</a:t>
            </a:r>
            <a:r>
              <a:rPr lang="hr-HR" sz="1800" dirty="0" smtClean="0">
                <a:solidFill>
                  <a:srgbClr val="000066"/>
                </a:solidFill>
              </a:rPr>
              <a:t> karakterišu visoki pogonski troškovi od kojih su najznačajniji troškovi goriva</a:t>
            </a:r>
            <a:r>
              <a:rPr lang="en-US" sz="1800" dirty="0" smtClean="0">
                <a:solidFill>
                  <a:srgbClr val="000066"/>
                </a:solidFill>
              </a:rPr>
              <a:t>.</a:t>
            </a:r>
            <a:endParaRPr lang="hr-HR" sz="1800" dirty="0" smtClean="0">
              <a:solidFill>
                <a:srgbClr val="000066"/>
              </a:solidFill>
            </a:endParaRPr>
          </a:p>
          <a:p>
            <a:pPr lvl="1" algn="just" eaLnBrk="1" hangingPunct="1">
              <a:buFont typeface="Wingdings 2" pitchFamily="18" charset="2"/>
              <a:buNone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hr-HR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4969ECB-4B32-42F9-808E-C528B008D7D9}" type="slidenum">
              <a:rPr lang="en-US" smtClean="0"/>
              <a:pPr>
                <a:buFont typeface="Wingdings" pitchFamily="2" charset="2"/>
                <a:buNone/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  <a:lum/>
          </a:blip>
          <a:srcRect/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664700" cy="5778500"/>
          </a:xfrm>
        </p:spPr>
        <p:txBody>
          <a:bodyPr/>
          <a:lstStyle/>
          <a:p>
            <a:pPr lvl="1" algn="just" eaLnBrk="1" hangingPunct="1"/>
            <a:r>
              <a:rPr lang="sr-Latn-CS" sz="2000" smtClean="0">
                <a:solidFill>
                  <a:srgbClr val="000066"/>
                </a:solidFill>
              </a:rPr>
              <a:t>Osnovni cilj je iskoristiti njihovu raznovrsnost, tako da se potrebna proizvodnja realizuje tehnički i ekonomski najpovoljnije, odnosno da se minimizuju pogonski troškovi </a:t>
            </a:r>
            <a:r>
              <a:rPr lang="en-US" sz="2000" smtClean="0">
                <a:solidFill>
                  <a:srgbClr val="000066"/>
                </a:solidFill>
              </a:rPr>
              <a:t>TE</a:t>
            </a:r>
            <a:r>
              <a:rPr lang="sr-Latn-CS" sz="2000" smtClean="0">
                <a:solidFill>
                  <a:srgbClr val="000066"/>
                </a:solidFill>
              </a:rPr>
              <a:t> i ostvari ekonomična potrošnja vode u </a:t>
            </a:r>
            <a:r>
              <a:rPr lang="en-US" sz="2000" smtClean="0">
                <a:solidFill>
                  <a:srgbClr val="000066"/>
                </a:solidFill>
              </a:rPr>
              <a:t>HE</a:t>
            </a:r>
            <a:r>
              <a:rPr lang="sr-Latn-CS" sz="2000" smtClean="0">
                <a:solidFill>
                  <a:srgbClr val="000066"/>
                </a:solidFill>
              </a:rPr>
              <a:t>, uz ograničenja postavljena formom dijagrama potrošnje i drugih obaveza u sistemu.</a:t>
            </a:r>
            <a:endParaRPr lang="en-US" sz="2000" smtClean="0">
              <a:solidFill>
                <a:srgbClr val="000066"/>
              </a:solidFill>
            </a:endParaRPr>
          </a:p>
          <a:p>
            <a:pPr lvl="1" algn="just" eaLnBrk="1" hangingPunct="1">
              <a:buFont typeface="Wingdings 2" pitchFamily="18" charset="2"/>
              <a:buNone/>
            </a:pPr>
            <a:endParaRPr lang="en-US" sz="900" smtClean="0">
              <a:solidFill>
                <a:srgbClr val="000066"/>
              </a:solidFill>
            </a:endParaRPr>
          </a:p>
          <a:p>
            <a:pPr lvl="1" algn="just" eaLnBrk="1" hangingPunct="1"/>
            <a:r>
              <a:rPr lang="en-US" sz="2000" smtClean="0">
                <a:solidFill>
                  <a:srgbClr val="000066"/>
                </a:solidFill>
              </a:rPr>
              <a:t>Optimizacija proizvodnje u hidro-termo sistemima ili kra</a:t>
            </a:r>
            <a:r>
              <a:rPr lang="sr-Latn-BA" sz="2000" smtClean="0">
                <a:solidFill>
                  <a:srgbClr val="000066"/>
                </a:solidFill>
              </a:rPr>
              <a:t>će </a:t>
            </a:r>
            <a:r>
              <a:rPr lang="en-US" sz="2000" smtClean="0">
                <a:solidFill>
                  <a:srgbClr val="000066"/>
                </a:solidFill>
              </a:rPr>
              <a:t>hidro-termo koordinacija</a:t>
            </a:r>
            <a:r>
              <a:rPr lang="sr-Latn-BA" sz="2000" smtClean="0">
                <a:solidFill>
                  <a:srgbClr val="000066"/>
                </a:solidFill>
              </a:rPr>
              <a:t> </a:t>
            </a:r>
            <a:r>
              <a:rPr lang="en-US" sz="2000" smtClean="0">
                <a:solidFill>
                  <a:srgbClr val="000066"/>
                </a:solidFill>
              </a:rPr>
              <a:t>sprovodi se na godišnjem</a:t>
            </a:r>
            <a:r>
              <a:rPr lang="sr-Latn-BA" sz="2000" smtClean="0">
                <a:solidFill>
                  <a:srgbClr val="000066"/>
                </a:solidFill>
              </a:rPr>
              <a:t>,</a:t>
            </a:r>
            <a:r>
              <a:rPr lang="en-US" sz="2000" smtClean="0">
                <a:solidFill>
                  <a:srgbClr val="000066"/>
                </a:solidFill>
              </a:rPr>
              <a:t> mjesečnom i dnevnom nivou. U ovome radu razmatra</a:t>
            </a:r>
            <a:r>
              <a:rPr lang="sr-Latn-BA" sz="2000" smtClean="0">
                <a:solidFill>
                  <a:srgbClr val="000066"/>
                </a:solidFill>
              </a:rPr>
              <a:t>na j</a:t>
            </a:r>
            <a:r>
              <a:rPr lang="en-US" sz="2000" smtClean="0">
                <a:solidFill>
                  <a:srgbClr val="000066"/>
                </a:solidFill>
              </a:rPr>
              <a:t>e kratkoročna hidro-termo koordinacija za vremenski period od jednog dana sa vremenskom rezolucijom od 1 h, a ostavljena je mogućnost primjene za duže optimizacione periode od jednog dana ili duže vremenske intervale od 1 h u toku optimizacionog perioda. </a:t>
            </a:r>
          </a:p>
          <a:p>
            <a:pPr lvl="1" algn="just" eaLnBrk="1" hangingPunct="1">
              <a:buFont typeface="Wingdings 2" pitchFamily="18" charset="2"/>
              <a:buNone/>
            </a:pPr>
            <a:endParaRPr lang="en-US" sz="900" smtClean="0">
              <a:solidFill>
                <a:srgbClr val="000066"/>
              </a:solidFill>
            </a:endParaRPr>
          </a:p>
          <a:p>
            <a:pPr lvl="1" algn="just" eaLnBrk="1" hangingPunct="1"/>
            <a:r>
              <a:rPr lang="sr-Latn-BA" sz="2000" smtClean="0">
                <a:solidFill>
                  <a:srgbClr val="000066"/>
                </a:solidFill>
              </a:rPr>
              <a:t>Kratkoročna h</a:t>
            </a:r>
            <a:r>
              <a:rPr lang="en-US" sz="2000" smtClean="0">
                <a:solidFill>
                  <a:srgbClr val="000066"/>
                </a:solidFill>
              </a:rPr>
              <a:t>idro-termo koordinacija predstavlja </a:t>
            </a:r>
            <a:r>
              <a:rPr lang="sr-Latn-CS" sz="2000" smtClean="0">
                <a:solidFill>
                  <a:srgbClr val="000066"/>
                </a:solidFill>
              </a:rPr>
              <a:t>optimizaciju raspodjele opterećenja između angažovanih </a:t>
            </a:r>
            <a:r>
              <a:rPr lang="en-US" sz="2000" smtClean="0">
                <a:solidFill>
                  <a:srgbClr val="000066"/>
                </a:solidFill>
              </a:rPr>
              <a:t>HE</a:t>
            </a:r>
            <a:r>
              <a:rPr lang="sr-Latn-CS" sz="2000" smtClean="0">
                <a:solidFill>
                  <a:srgbClr val="000066"/>
                </a:solidFill>
              </a:rPr>
              <a:t> i </a:t>
            </a:r>
            <a:r>
              <a:rPr lang="en-US" sz="2000" smtClean="0">
                <a:solidFill>
                  <a:srgbClr val="000066"/>
                </a:solidFill>
              </a:rPr>
              <a:t>TE</a:t>
            </a:r>
            <a:r>
              <a:rPr lang="sr-Latn-CS" sz="2000" smtClean="0">
                <a:solidFill>
                  <a:srgbClr val="000066"/>
                </a:solidFill>
              </a:rPr>
              <a:t>, na nivou jednog dana, sa postizanjem minimalnih troškova goriva u </a:t>
            </a:r>
            <a:r>
              <a:rPr lang="en-US" sz="2000" smtClean="0">
                <a:solidFill>
                  <a:srgbClr val="000066"/>
                </a:solidFill>
              </a:rPr>
              <a:t>TE</a:t>
            </a:r>
            <a:r>
              <a:rPr lang="sr-Latn-CS" sz="2000" smtClean="0">
                <a:solidFill>
                  <a:srgbClr val="000066"/>
                </a:solidFill>
              </a:rPr>
              <a:t>, uz iskorištenje prethodno utvrđenih količina vode u akumulacijama i zadovoljenje ograničenja i uslova nametnutih karakteristikama i zahtjevima elemenata </a:t>
            </a:r>
            <a:r>
              <a:rPr lang="en-US" sz="2000" smtClean="0">
                <a:solidFill>
                  <a:srgbClr val="000066"/>
                </a:solidFill>
              </a:rPr>
              <a:t>EES</a:t>
            </a:r>
            <a:r>
              <a:rPr lang="sr-Latn-CS" sz="2000" smtClean="0">
                <a:solidFill>
                  <a:srgbClr val="000066"/>
                </a:solidFill>
              </a:rPr>
              <a:t>. </a:t>
            </a:r>
            <a:endParaRPr lang="en-US" sz="2000" smtClean="0">
              <a:solidFill>
                <a:srgbClr val="000066"/>
              </a:solidFill>
            </a:endParaRPr>
          </a:p>
          <a:p>
            <a:pPr lvl="1" algn="just" eaLnBrk="1" hangingPunct="1">
              <a:buFont typeface="Wingdings 2" pitchFamily="18" charset="2"/>
              <a:buNone/>
            </a:pPr>
            <a:endParaRPr lang="sr-Cyrl-BA" sz="900" smtClean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3C4394F7-2B7D-4B13-9452-8EF602DDED81}" type="slidenum">
              <a:rPr lang="en-US" smtClean="0"/>
              <a:pPr>
                <a:buFont typeface="Wingdings" pitchFamily="2" charset="2"/>
                <a:buNone/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30200" y="755650"/>
            <a:ext cx="9378950" cy="5695950"/>
          </a:xfrm>
        </p:spPr>
        <p:txBody>
          <a:bodyPr/>
          <a:lstStyle/>
          <a:p>
            <a:pPr algn="just"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sr-Latn-CS" sz="900" dirty="0" smtClean="0">
              <a:solidFill>
                <a:srgbClr val="000066"/>
              </a:solidFill>
            </a:endParaRPr>
          </a:p>
          <a:p>
            <a:pPr algn="just">
              <a:buClr>
                <a:schemeClr val="accent1"/>
              </a:buClr>
              <a:buSzPct val="85000"/>
            </a:pPr>
            <a:r>
              <a:rPr lang="sr-Latn-CS" sz="2000" dirty="0" smtClean="0">
                <a:solidFill>
                  <a:srgbClr val="000066"/>
                </a:solidFill>
              </a:rPr>
              <a:t>Za rješavanje problema hidro-termo koordinacije na način koji je predstavljen u ovome radu, potrebno je imati poznate sljedeće parametre:</a:t>
            </a:r>
            <a:endParaRPr lang="hr-HR" sz="2000" dirty="0" smtClean="0">
              <a:solidFill>
                <a:srgbClr val="000066"/>
              </a:solidFill>
            </a:endParaRPr>
          </a:p>
          <a:p>
            <a:pPr lvl="1" algn="just">
              <a:buSzPct val="70000"/>
              <a:buFont typeface="Wingdings" pitchFamily="2" charset="2"/>
              <a:buChar char="Ø"/>
            </a:pPr>
            <a:r>
              <a:rPr lang="sr-Latn-CS" sz="1800" dirty="0" smtClean="0">
                <a:solidFill>
                  <a:srgbClr val="000066"/>
                </a:solidFill>
              </a:rPr>
              <a:t>Dnevne prognoze potrošnje i eventualne razmjene  energije sa drugim sistemima.</a:t>
            </a:r>
          </a:p>
          <a:p>
            <a:pPr lvl="1" algn="just">
              <a:buSzPct val="70000"/>
              <a:buFont typeface="Wingdings" pitchFamily="2" charset="2"/>
              <a:buChar char="Ø"/>
            </a:pPr>
            <a:r>
              <a:rPr lang="sr-Latn-CS" sz="1800" dirty="0" smtClean="0">
                <a:solidFill>
                  <a:srgbClr val="000066"/>
                </a:solidFill>
              </a:rPr>
              <a:t>Očekivane dotoke u akumulacije i količine vode koje stoje na raspolaganju u skladu sa mjesečnim planom korištenja akumulacija. Količine vode koje će biti utrošene za proizvodnju u HE, definisane su početnim i krajnjim stanjem zapremine akumulacije  tokom posmatranog optimizacionog perioda.</a:t>
            </a:r>
            <a:endParaRPr lang="sr-Latn-BA" sz="1800" dirty="0" smtClean="0">
              <a:solidFill>
                <a:srgbClr val="000066"/>
              </a:solidFill>
            </a:endParaRPr>
          </a:p>
          <a:p>
            <a:pPr lvl="1" algn="just">
              <a:buSzPct val="70000"/>
              <a:buFont typeface="Wingdings" pitchFamily="2" charset="2"/>
              <a:buChar char="Ø"/>
            </a:pPr>
            <a:r>
              <a:rPr lang="sr-Latn-CS" sz="1800" dirty="0" smtClean="0">
                <a:solidFill>
                  <a:srgbClr val="000066"/>
                </a:solidFill>
              </a:rPr>
              <a:t>Kombinaciju raspoloživih generatorskih jedinica koje će tokom optimizacionog perioda biti sinhronizovane na mreži odnosno raspored rada elektrana u sistemu po satima.</a:t>
            </a:r>
            <a:endParaRPr lang="sr-Cyrl-BA" sz="1800" dirty="0" smtClean="0">
              <a:solidFill>
                <a:srgbClr val="000066"/>
              </a:solidFill>
            </a:endParaRPr>
          </a:p>
          <a:p>
            <a:pPr algn="just"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sr-Latn-CS" sz="900" dirty="0" smtClean="0">
              <a:solidFill>
                <a:srgbClr val="000066"/>
              </a:solidFill>
            </a:endParaRPr>
          </a:p>
          <a:p>
            <a:pPr algn="just">
              <a:buClr>
                <a:schemeClr val="accent1"/>
              </a:buClr>
              <a:buSzPct val="85000"/>
            </a:pPr>
            <a:r>
              <a:rPr lang="sr-Latn-BA" sz="2000" dirty="0" smtClean="0">
                <a:solidFill>
                  <a:srgbClr val="000066"/>
                </a:solidFill>
              </a:rPr>
              <a:t>Problem </a:t>
            </a:r>
            <a:r>
              <a:rPr lang="en-US" sz="2000" dirty="0" err="1" smtClean="0">
                <a:solidFill>
                  <a:srgbClr val="000066"/>
                </a:solidFill>
              </a:rPr>
              <a:t>hidro-termo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koordinacije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sr-Latn-BA" sz="2000" dirty="0" smtClean="0">
                <a:solidFill>
                  <a:srgbClr val="000066"/>
                </a:solidFill>
              </a:rPr>
              <a:t>je razmatran sa pretpostavkom konstantnog neto pada u akumulacijama, bez uvažavanja mrežnih gubitaka.</a:t>
            </a:r>
            <a:endParaRPr lang="sr-Cyrl-BA" sz="2000" dirty="0" smtClean="0">
              <a:solidFill>
                <a:srgbClr val="000066"/>
              </a:solidFill>
            </a:endParaRPr>
          </a:p>
          <a:p>
            <a:pPr algn="just">
              <a:buClr>
                <a:schemeClr val="accent1"/>
              </a:buClr>
              <a:buFont typeface="Wingdings 2" pitchFamily="18" charset="2"/>
              <a:buNone/>
            </a:pPr>
            <a:endParaRPr lang="sr-Latn-CS" sz="2000" dirty="0" smtClean="0">
              <a:solidFill>
                <a:srgbClr val="000066"/>
              </a:solidFill>
            </a:endParaRPr>
          </a:p>
          <a:p>
            <a:pPr algn="just"/>
            <a:endParaRPr lang="sr-Cyrl-BA" sz="2000" dirty="0" smtClean="0">
              <a:solidFill>
                <a:srgbClr val="000066"/>
              </a:solidFill>
            </a:endParaRPr>
          </a:p>
          <a:p>
            <a:pPr>
              <a:buFont typeface="Wingdings 2" pitchFamily="18" charset="2"/>
              <a:buNone/>
            </a:pPr>
            <a:endParaRPr lang="sr-Cyrl-B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CA48775F-A430-437E-8884-AF6A38AF221F}" type="slidenum">
              <a:rPr lang="en-US" smtClean="0"/>
              <a:pPr>
                <a:buFont typeface="Wingdings" pitchFamily="2" charset="2"/>
                <a:buNone/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0850"/>
            <a:ext cx="8712200" cy="666750"/>
          </a:xfrm>
        </p:spPr>
        <p:txBody>
          <a:bodyPr/>
          <a:lstStyle/>
          <a:p>
            <a:pPr algn="ctr" eaLnBrk="1" hangingPunct="1"/>
            <a:r>
              <a:rPr lang="sr-Latn-CS" sz="2200" b="1" dirty="0" smtClean="0"/>
              <a:t>Matematičko modelovanje elemenata 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sr-Latn-CS" sz="2200" b="1" dirty="0" smtClean="0"/>
              <a:t>hidro-termo sistema</a:t>
            </a:r>
            <a:endParaRPr lang="sr-Cyrl-BA" sz="2200" dirty="0" smtClean="0"/>
          </a:p>
        </p:txBody>
      </p:sp>
      <p:sp>
        <p:nvSpPr>
          <p:cNvPr id="1213443" name="Rectangle 3"/>
          <p:cNvSpPr>
            <a:spLocks noGrp="1" noChangeArrowheads="1"/>
          </p:cNvSpPr>
          <p:nvPr>
            <p:ph idx="1"/>
          </p:nvPr>
        </p:nvSpPr>
        <p:spPr>
          <a:xfrm>
            <a:off x="196850" y="1384300"/>
            <a:ext cx="9413875" cy="5486400"/>
          </a:xfrm>
        </p:spPr>
        <p:txBody>
          <a:bodyPr>
            <a:normAutofit fontScale="625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hr-HR" sz="2900" b="1" dirty="0" err="1" smtClean="0">
                <a:solidFill>
                  <a:srgbClr val="000066"/>
                </a:solidFill>
              </a:rPr>
              <a:t>BILANS</a:t>
            </a:r>
            <a:r>
              <a:rPr lang="hr-HR" sz="2900" b="1" dirty="0" smtClean="0">
                <a:solidFill>
                  <a:srgbClr val="000066"/>
                </a:solidFill>
              </a:rPr>
              <a:t> AKTIVNIH SNAGA U </a:t>
            </a:r>
            <a:r>
              <a:rPr lang="hr-HR" sz="2900" b="1" dirty="0" err="1" smtClean="0">
                <a:solidFill>
                  <a:srgbClr val="000066"/>
                </a:solidFill>
              </a:rPr>
              <a:t>EES</a:t>
            </a:r>
            <a:endParaRPr lang="sr-Latn-BA" sz="29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sr-Latn-CS" sz="2900" dirty="0" smtClean="0">
              <a:solidFill>
                <a:srgbClr val="000066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sr-Latn-CS" sz="24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sr-Latn-CS" sz="2400" dirty="0" smtClean="0"/>
              <a:t>  </a:t>
            </a:r>
            <a:endParaRPr lang="en-US" sz="24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sr-Latn-CS" sz="24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hr-HR" sz="29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hr-HR" sz="2900" b="1" dirty="0" smtClean="0">
                <a:solidFill>
                  <a:srgbClr val="000066"/>
                </a:solidFill>
              </a:rPr>
              <a:t>HIDROELEKTRANE</a:t>
            </a:r>
            <a:endParaRPr lang="en-US" sz="2900" b="1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hr-HR" sz="13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hr-HR" sz="3200" dirty="0" smtClean="0">
                <a:solidFill>
                  <a:srgbClr val="000066"/>
                </a:solidFill>
              </a:rPr>
              <a:t>-  HE se </a:t>
            </a:r>
            <a:r>
              <a:rPr lang="hr-HR" sz="3200" dirty="0" err="1" smtClean="0">
                <a:solidFill>
                  <a:srgbClr val="000066"/>
                </a:solidFill>
              </a:rPr>
              <a:t>modeluju</a:t>
            </a:r>
            <a:r>
              <a:rPr lang="hr-HR" sz="3200" dirty="0" smtClean="0">
                <a:solidFill>
                  <a:srgbClr val="000066"/>
                </a:solidFill>
              </a:rPr>
              <a:t> linearnom </a:t>
            </a:r>
            <a:r>
              <a:rPr lang="sr-Latn-CS" sz="3200" dirty="0" smtClean="0">
                <a:solidFill>
                  <a:srgbClr val="000066"/>
                </a:solidFill>
              </a:rPr>
              <a:t>funkcijom protoka vode kroz turbinu u zavisnosti od snage  na pragu, pri konstantnom neto padu:</a:t>
            </a:r>
            <a:endParaRPr lang="sr-Latn-CS" sz="32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sz="24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en-US" sz="2900" dirty="0" smtClean="0">
                <a:solidFill>
                  <a:srgbClr val="000066"/>
                </a:solidFill>
              </a:rPr>
              <a:t>  </a:t>
            </a:r>
            <a:endParaRPr lang="sr-Latn-CS" sz="2900" dirty="0" smtClean="0">
              <a:solidFill>
                <a:srgbClr val="000066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en-US" sz="2900" dirty="0" smtClean="0">
                <a:solidFill>
                  <a:srgbClr val="000066"/>
                </a:solidFill>
              </a:rPr>
              <a:t>  </a:t>
            </a:r>
            <a:endParaRPr lang="sr-Latn-BA" sz="2900" dirty="0" smtClean="0">
              <a:solidFill>
                <a:srgbClr val="000066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hr-HR" sz="2900" dirty="0" smtClean="0">
              <a:solidFill>
                <a:srgbClr val="000066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hr-HR" sz="3200" dirty="0" smtClean="0">
                <a:solidFill>
                  <a:srgbClr val="000066"/>
                </a:solidFill>
              </a:rPr>
              <a:t>-  Osnovna ograničenja u radu HE i korištenja akumulacija su dozvoljeni opseg rada, protok vode kroz turbinu i ograničenje zapremine:</a:t>
            </a:r>
            <a:endParaRPr lang="sr-Latn-CS" sz="32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sr-Latn-CS" sz="24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sr-Latn-C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sr-Latn-C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sr-Latn-CS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sr-Latn-C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en-US" dirty="0" smtClean="0"/>
          </a:p>
        </p:txBody>
      </p:sp>
      <p:graphicFrame>
        <p:nvGraphicFramePr>
          <p:cNvPr id="1026" name="Object 13"/>
          <p:cNvGraphicFramePr>
            <a:graphicFrameLocks noChangeAspect="1"/>
          </p:cNvGraphicFramePr>
          <p:nvPr/>
        </p:nvGraphicFramePr>
        <p:xfrm>
          <a:off x="730250" y="5643563"/>
          <a:ext cx="2533650" cy="577850"/>
        </p:xfrm>
        <a:graphic>
          <a:graphicData uri="http://schemas.openxmlformats.org/presentationml/2006/ole">
            <p:oleObj spid="_x0000_s1026" name="Jednačina" r:id="rId3" imgW="1305395" imgH="256237" progId="Equation.3">
              <p:embed/>
            </p:oleObj>
          </a:graphicData>
        </a:graphic>
      </p:graphicFrame>
      <p:graphicFrame>
        <p:nvGraphicFramePr>
          <p:cNvPr id="1027" name="Object 14"/>
          <p:cNvGraphicFramePr>
            <a:graphicFrameLocks noChangeAspect="1"/>
          </p:cNvGraphicFramePr>
          <p:nvPr/>
        </p:nvGraphicFramePr>
        <p:xfrm>
          <a:off x="3644900" y="5600700"/>
          <a:ext cx="2614613" cy="619125"/>
        </p:xfrm>
        <a:graphic>
          <a:graphicData uri="http://schemas.openxmlformats.org/presentationml/2006/ole">
            <p:oleObj spid="_x0000_s1027" name="Jednačina" r:id="rId4" imgW="1269720" imgH="253800" progId="Equation.3">
              <p:embed/>
            </p:oleObj>
          </a:graphicData>
        </a:graphic>
      </p:graphicFrame>
      <p:graphicFrame>
        <p:nvGraphicFramePr>
          <p:cNvPr id="1028" name="Object 15"/>
          <p:cNvGraphicFramePr>
            <a:graphicFrameLocks noChangeAspect="1"/>
          </p:cNvGraphicFramePr>
          <p:nvPr/>
        </p:nvGraphicFramePr>
        <p:xfrm>
          <a:off x="6597650" y="5607050"/>
          <a:ext cx="2489200" cy="622300"/>
        </p:xfrm>
        <a:graphic>
          <a:graphicData uri="http://schemas.openxmlformats.org/presentationml/2006/ole">
            <p:oleObj spid="_x0000_s1028" name="Jednačina" r:id="rId5" imgW="1232693" imgH="256237" progId="Equation.3">
              <p:embed/>
            </p:oleObj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F33A9B91-368A-4B27-8F8E-828675ED251E}" type="slidenum">
              <a:rPr lang="en-US" smtClean="0"/>
              <a:pPr>
                <a:buFont typeface="Wingdings" pitchFamily="2" charset="2"/>
                <a:buNone/>
                <a:defRPr/>
              </a:pPr>
              <a:t>6</a:t>
            </a:fld>
            <a:endParaRPr lang="en-US" dirty="0"/>
          </a:p>
        </p:txBody>
      </p:sp>
      <p:graphicFrame>
        <p:nvGraphicFramePr>
          <p:cNvPr id="1029" name="Object 7"/>
          <p:cNvGraphicFramePr>
            <a:graphicFrameLocks noChangeAspect="1"/>
          </p:cNvGraphicFramePr>
          <p:nvPr/>
        </p:nvGraphicFramePr>
        <p:xfrm>
          <a:off x="730250" y="4087813"/>
          <a:ext cx="4000500" cy="565150"/>
        </p:xfrm>
        <a:graphic>
          <a:graphicData uri="http://schemas.openxmlformats.org/presentationml/2006/ole">
            <p:oleObj spid="_x0000_s1029" name="Jednačina" r:id="rId6" imgW="1650960" imgH="241200" progId="Equation.3">
              <p:embed/>
            </p:oleObj>
          </a:graphicData>
        </a:graphic>
      </p:graphicFrame>
      <p:graphicFrame>
        <p:nvGraphicFramePr>
          <p:cNvPr id="1030" name="Object 9"/>
          <p:cNvGraphicFramePr>
            <a:graphicFrameLocks noChangeAspect="1"/>
          </p:cNvGraphicFramePr>
          <p:nvPr/>
        </p:nvGraphicFramePr>
        <p:xfrm>
          <a:off x="774700" y="1687513"/>
          <a:ext cx="3771900" cy="977900"/>
        </p:xfrm>
        <a:graphic>
          <a:graphicData uri="http://schemas.openxmlformats.org/presentationml/2006/ole">
            <p:oleObj spid="_x0000_s1030" name="Jednačina" r:id="rId7" imgW="1848499" imgH="441318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9700"/>
            <a:ext cx="8934450" cy="488950"/>
          </a:xfrm>
        </p:spPr>
        <p:txBody>
          <a:bodyPr anchor="t"/>
          <a:lstStyle/>
          <a:p>
            <a:pPr algn="ctr">
              <a:buClr>
                <a:schemeClr val="accent1"/>
              </a:buClr>
              <a:buSzPct val="120000"/>
              <a:buFont typeface="Arial" pitchFamily="34" charset="0"/>
              <a:buChar char="•"/>
              <a:defRPr/>
            </a:pPr>
            <a:r>
              <a:rPr lang="sr-Latn-BA" sz="2000" b="1" dirty="0" smtClean="0">
                <a:solidFill>
                  <a:srgbClr val="000066"/>
                </a:solidFill>
                <a:latin typeface="+mn-lt"/>
              </a:rPr>
              <a:t>   </a:t>
            </a:r>
            <a:r>
              <a:rPr lang="sr-Latn-BA" sz="1600" b="1" dirty="0" smtClean="0">
                <a:solidFill>
                  <a:srgbClr val="000066"/>
                </a:solidFill>
                <a:latin typeface="+mn-lt"/>
              </a:rPr>
              <a:t>BILANS VODNOG POTENCIJALA U AKUMULACIJAMA</a:t>
            </a:r>
            <a:r>
              <a:rPr lang="en-US" sz="5400" b="1" dirty="0" smtClean="0">
                <a:solidFill>
                  <a:srgbClr val="000066"/>
                </a:solidFill>
              </a:rPr>
              <a:t/>
            </a:r>
            <a:br>
              <a:rPr lang="en-US" sz="5400" b="1" dirty="0" smtClean="0">
                <a:solidFill>
                  <a:srgbClr val="000066"/>
                </a:solidFill>
              </a:rPr>
            </a:br>
            <a:endParaRPr lang="sr-Cyrl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1300" y="584200"/>
            <a:ext cx="4400550" cy="5956300"/>
          </a:xfrm>
          <a:ln w="19050">
            <a:solidFill>
              <a:srgbClr val="3333CC"/>
            </a:solidFill>
          </a:ln>
        </p:spPr>
        <p:txBody>
          <a:bodyPr/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sr-Latn-BA" sz="1800" dirty="0" smtClean="0">
                <a:solidFill>
                  <a:srgbClr val="000066"/>
                </a:solidFill>
              </a:rPr>
              <a:t>          </a:t>
            </a:r>
            <a:r>
              <a:rPr lang="en-US" sz="1800" b="1" i="1" dirty="0" err="1" smtClean="0">
                <a:solidFill>
                  <a:srgbClr val="000066"/>
                </a:solidFill>
              </a:rPr>
              <a:t>Jedna</a:t>
            </a:r>
            <a:r>
              <a:rPr lang="en-US" sz="1800" b="1" i="1" dirty="0" smtClean="0">
                <a:solidFill>
                  <a:srgbClr val="000066"/>
                </a:solidFill>
              </a:rPr>
              <a:t> HE </a:t>
            </a:r>
            <a:r>
              <a:rPr lang="sr-Latn-BA" sz="1800" b="1" i="1" dirty="0" smtClean="0">
                <a:solidFill>
                  <a:srgbClr val="000066"/>
                </a:solidFill>
              </a:rPr>
              <a:t>na riječnom toku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Cyrl-BA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584200"/>
            <a:ext cx="4889500" cy="5956300"/>
          </a:xfrm>
          <a:ln w="19050">
            <a:solidFill>
              <a:srgbClr val="3333CC"/>
            </a:solidFill>
          </a:ln>
        </p:spPr>
        <p:txBody>
          <a:bodyPr/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sr-Latn-BA" sz="1800" dirty="0" smtClean="0">
                <a:solidFill>
                  <a:srgbClr val="000066"/>
                </a:solidFill>
              </a:rPr>
              <a:t>              </a:t>
            </a:r>
            <a:r>
              <a:rPr lang="sr-Latn-BA" sz="1800" b="1" i="1" dirty="0" smtClean="0">
                <a:solidFill>
                  <a:srgbClr val="000066"/>
                </a:solidFill>
              </a:rPr>
              <a:t>Dvije HE na riječnom toku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>
              <a:buFont typeface="Wingdings 2" pitchFamily="18" charset="2"/>
              <a:buNone/>
              <a:defRPr/>
            </a:pPr>
            <a:endParaRPr lang="sr-Cyrl-B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C9CCFEF3-2769-43B0-9F0E-FA63D37CDBD5}" type="slidenum">
              <a:rPr lang="en-US" smtClean="0"/>
              <a:pPr>
                <a:buFont typeface="Wingdings" pitchFamily="2" charset="2"/>
                <a:buNone/>
                <a:defRPr/>
              </a:pPr>
              <a:t>7</a:t>
            </a:fld>
            <a:endParaRPr lang="en-US" dirty="0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641350" y="1384300"/>
          <a:ext cx="2933700" cy="3600450"/>
        </p:xfrm>
        <a:graphic>
          <a:graphicData uri="http://schemas.openxmlformats.org/presentationml/2006/ole">
            <p:oleObj spid="_x0000_s2050" name="Visio" r:id="rId3" imgW="2106555" imgH="2440544" progId="Visio.Drawing.11">
              <p:embed/>
            </p:oleObj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5886450" y="939800"/>
          <a:ext cx="3111500" cy="4356100"/>
        </p:xfrm>
        <a:graphic>
          <a:graphicData uri="http://schemas.openxmlformats.org/presentationml/2006/ole">
            <p:oleObj spid="_x0000_s2051" name="Visio" r:id="rId4" imgW="2612949" imgH="4107705" progId="Visio.Drawing.11">
              <p:embed/>
            </p:oleObj>
          </a:graphicData>
        </a:graphic>
      </p:graphicFrame>
      <p:graphicFrame>
        <p:nvGraphicFramePr>
          <p:cNvPr id="2052" name="Object 11"/>
          <p:cNvGraphicFramePr>
            <a:graphicFrameLocks noChangeAspect="1"/>
          </p:cNvGraphicFramePr>
          <p:nvPr/>
        </p:nvGraphicFramePr>
        <p:xfrm>
          <a:off x="285750" y="5384800"/>
          <a:ext cx="4356100" cy="501650"/>
        </p:xfrm>
        <a:graphic>
          <a:graphicData uri="http://schemas.openxmlformats.org/presentationml/2006/ole">
            <p:oleObj spid="_x0000_s2052" name="Jednačina" r:id="rId5" imgW="2937948" imgH="235753" progId="Equation.3">
              <p:embed/>
            </p:oleObj>
          </a:graphicData>
        </a:graphic>
      </p:graphicFrame>
      <p:graphicFrame>
        <p:nvGraphicFramePr>
          <p:cNvPr id="2053" name="Object 12"/>
          <p:cNvGraphicFramePr>
            <a:graphicFrameLocks noChangeAspect="1"/>
          </p:cNvGraphicFramePr>
          <p:nvPr/>
        </p:nvGraphicFramePr>
        <p:xfrm>
          <a:off x="4819650" y="5429250"/>
          <a:ext cx="4748213" cy="1150938"/>
        </p:xfrm>
        <a:graphic>
          <a:graphicData uri="http://schemas.openxmlformats.org/presentationml/2006/ole">
            <p:oleObj spid="_x0000_s2053" name="Jednačina" r:id="rId6" imgW="2793960" imgH="60948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>
          <a:xfrm>
            <a:off x="200025" y="228600"/>
            <a:ext cx="9410700" cy="64404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800" dirty="0" smtClean="0"/>
          </a:p>
          <a:p>
            <a:pPr eaLnBrk="1" hangingPunct="1">
              <a:buClr>
                <a:schemeClr val="accent1"/>
              </a:buClr>
              <a:buSzPct val="85000"/>
            </a:pPr>
            <a:endParaRPr lang="en-US" sz="1800" b="1" dirty="0" smtClean="0">
              <a:solidFill>
                <a:srgbClr val="000066"/>
              </a:solidFill>
            </a:endParaRPr>
          </a:p>
          <a:p>
            <a:pPr eaLnBrk="1" hangingPunct="1">
              <a:buClr>
                <a:schemeClr val="accent1"/>
              </a:buClr>
              <a:buSzPct val="85000"/>
            </a:pPr>
            <a:r>
              <a:rPr lang="sr-Latn-BA" sz="1800" b="1" dirty="0" smtClean="0">
                <a:solidFill>
                  <a:srgbClr val="000066"/>
                </a:solidFill>
              </a:rPr>
              <a:t>TERMOELEKTRANE</a:t>
            </a:r>
            <a:endParaRPr lang="en-US" sz="1800" b="1" dirty="0" smtClean="0">
              <a:solidFill>
                <a:srgbClr val="000066"/>
              </a:solidFill>
            </a:endParaRPr>
          </a:p>
          <a:p>
            <a:pPr eaLnBrk="1" hangingPunct="1"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en-US" sz="800" b="1" dirty="0" smtClean="0">
              <a:solidFill>
                <a:srgbClr val="000066"/>
              </a:solidFill>
            </a:endParaRPr>
          </a:p>
          <a:p>
            <a:pPr algn="just" eaLnBrk="1" hangingPunct="1">
              <a:buClr>
                <a:schemeClr val="accent1"/>
              </a:buClr>
              <a:buSzPct val="85000"/>
              <a:buFontTx/>
              <a:buChar char="-"/>
            </a:pPr>
            <a:r>
              <a:rPr lang="en-US" sz="2000" dirty="0" smtClean="0">
                <a:solidFill>
                  <a:srgbClr val="000066"/>
                </a:solidFill>
              </a:rPr>
              <a:t>U</a:t>
            </a:r>
            <a:r>
              <a:rPr lang="sr-Latn-BA" sz="2000" dirty="0" smtClean="0">
                <a:solidFill>
                  <a:srgbClr val="000066"/>
                </a:solidFill>
              </a:rPr>
              <a:t> TE</a:t>
            </a:r>
            <a:r>
              <a:rPr lang="en-US" sz="2000" dirty="0" smtClean="0">
                <a:solidFill>
                  <a:srgbClr val="000066"/>
                </a:solidFill>
              </a:rPr>
              <a:t>, </a:t>
            </a:r>
            <a:r>
              <a:rPr lang="en-US" sz="2000" dirty="0" err="1" smtClean="0">
                <a:solidFill>
                  <a:srgbClr val="000066"/>
                </a:solidFill>
              </a:rPr>
              <a:t>pogonski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troškovi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rada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bazirani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na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troškovima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goriva</a:t>
            </a:r>
            <a:r>
              <a:rPr lang="en-US" sz="2000" dirty="0" smtClean="0">
                <a:solidFill>
                  <a:srgbClr val="000066"/>
                </a:solidFill>
              </a:rPr>
              <a:t>, </a:t>
            </a:r>
            <a:r>
              <a:rPr lang="en-US" sz="2000" dirty="0" err="1" smtClean="0">
                <a:solidFill>
                  <a:srgbClr val="000066"/>
                </a:solidFill>
              </a:rPr>
              <a:t>predstavljaju</a:t>
            </a:r>
            <a:r>
              <a:rPr lang="en-US" sz="2000" dirty="0" smtClean="0">
                <a:solidFill>
                  <a:srgbClr val="000066"/>
                </a:solidFill>
              </a:rPr>
              <a:t> se </a:t>
            </a:r>
            <a:r>
              <a:rPr lang="en-US" sz="2000" dirty="0" err="1" smtClean="0">
                <a:solidFill>
                  <a:srgbClr val="000066"/>
                </a:solidFill>
              </a:rPr>
              <a:t>kvadratnom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funkcijom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troškova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sr-Latn-BA" sz="2000" dirty="0" smtClean="0">
                <a:solidFill>
                  <a:srgbClr val="000066"/>
                </a:solidFill>
              </a:rPr>
              <a:t>u zavisnosti od snage na pragu: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endParaRPr lang="sr-Latn-BA" sz="2000" dirty="0" smtClean="0">
              <a:solidFill>
                <a:srgbClr val="000066"/>
              </a:solidFill>
            </a:endParaRPr>
          </a:p>
          <a:p>
            <a:pPr eaLnBrk="1" hangingPunct="1">
              <a:buClr>
                <a:schemeClr val="accent1"/>
              </a:buClr>
              <a:buSzPct val="85000"/>
              <a:buFont typeface="Monotype Sorts" pitchFamily="2" charset="2"/>
              <a:buNone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eaLnBrk="1" hangingPunct="1">
              <a:buClr>
                <a:schemeClr val="accent1"/>
              </a:buClr>
              <a:buSzPct val="85000"/>
              <a:buFont typeface="Constantia" pitchFamily="18" charset="0"/>
              <a:buChar char="–"/>
            </a:pPr>
            <a:endParaRPr lang="en-US" sz="2000" dirty="0" smtClean="0">
              <a:solidFill>
                <a:srgbClr val="000066"/>
              </a:solidFill>
            </a:endParaRPr>
          </a:p>
          <a:p>
            <a:pPr eaLnBrk="1" hangingPunct="1"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en-US" sz="2000" dirty="0" smtClean="0">
                <a:solidFill>
                  <a:srgbClr val="000066"/>
                </a:solidFill>
              </a:rPr>
              <a:t> -  </a:t>
            </a:r>
            <a:r>
              <a:rPr lang="en-US" sz="2000" dirty="0" err="1" smtClean="0">
                <a:solidFill>
                  <a:srgbClr val="000066"/>
                </a:solidFill>
              </a:rPr>
              <a:t>Osnovno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</a:rPr>
              <a:t>ograni</a:t>
            </a:r>
            <a:r>
              <a:rPr lang="sr-Latn-BA" sz="2000" dirty="0" smtClean="0">
                <a:solidFill>
                  <a:srgbClr val="000066"/>
                </a:solidFill>
              </a:rPr>
              <a:t>čenje u radu TE je dozvoljeni opseg rada:</a:t>
            </a:r>
          </a:p>
          <a:p>
            <a:pPr eaLnBrk="1" hangingPunct="1"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hr-HR" sz="2000" dirty="0" smtClean="0">
              <a:solidFill>
                <a:srgbClr val="000066"/>
              </a:solidFill>
            </a:endParaRPr>
          </a:p>
          <a:p>
            <a:pPr eaLnBrk="1" hangingPunct="1"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eaLnBrk="1" hangingPunct="1"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pl-PL" sz="1400" dirty="0" smtClean="0">
              <a:solidFill>
                <a:srgbClr val="000066"/>
              </a:solidFill>
            </a:endParaRPr>
          </a:p>
          <a:p>
            <a:pPr eaLnBrk="1" hangingPunct="1">
              <a:buClr>
                <a:schemeClr val="accent1"/>
              </a:buClr>
              <a:buSzPct val="85000"/>
            </a:pPr>
            <a:r>
              <a:rPr lang="pl-PL" sz="1800" b="1" dirty="0" smtClean="0">
                <a:solidFill>
                  <a:srgbClr val="000066"/>
                </a:solidFill>
              </a:rPr>
              <a:t>MATEMATIČKA FORMULACIJA PROBLEMA HTC:</a:t>
            </a:r>
          </a:p>
          <a:p>
            <a:pPr eaLnBrk="1" hangingPunct="1"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pl-PL" sz="2000" dirty="0" smtClean="0">
                <a:solidFill>
                  <a:srgbClr val="000066"/>
                </a:solidFill>
              </a:rPr>
              <a:t>     </a:t>
            </a:r>
            <a:endParaRPr lang="hr-HR" sz="2000" dirty="0" smtClean="0">
              <a:solidFill>
                <a:srgbClr val="000066"/>
              </a:solidFill>
            </a:endParaRPr>
          </a:p>
          <a:p>
            <a:pPr eaLnBrk="1" hangingPunct="1">
              <a:buClr>
                <a:schemeClr val="accent1"/>
              </a:buClr>
              <a:buSzPct val="85000"/>
              <a:buFont typeface="Monotype Sorts" pitchFamily="2" charset="2"/>
              <a:buNone/>
            </a:pPr>
            <a:r>
              <a:rPr lang="hr-HR" sz="2000" dirty="0" smtClean="0">
                <a:solidFill>
                  <a:srgbClr val="000066"/>
                </a:solidFill>
              </a:rPr>
              <a:t>    </a:t>
            </a:r>
          </a:p>
          <a:p>
            <a:pPr eaLnBrk="1" hangingPunct="1">
              <a:buClr>
                <a:schemeClr val="accent1"/>
              </a:buClr>
              <a:buSzPct val="85000"/>
              <a:buFont typeface="Monotype Sorts" pitchFamily="2" charset="2"/>
              <a:buNone/>
            </a:pPr>
            <a:r>
              <a:rPr lang="hr-HR" sz="800" dirty="0" smtClean="0">
                <a:solidFill>
                  <a:srgbClr val="000066"/>
                </a:solidFill>
              </a:rPr>
              <a:t>  </a:t>
            </a:r>
          </a:p>
          <a:p>
            <a:pPr eaLnBrk="1" hangingPunct="1">
              <a:buClr>
                <a:schemeClr val="accent1"/>
              </a:buClr>
              <a:buSzPct val="85000"/>
              <a:buFont typeface="Monotype Sorts" pitchFamily="2" charset="2"/>
              <a:buNone/>
            </a:pPr>
            <a:r>
              <a:rPr lang="hr-HR" sz="800" dirty="0" smtClean="0">
                <a:solidFill>
                  <a:srgbClr val="000066"/>
                </a:solidFill>
              </a:rPr>
              <a:t>   </a:t>
            </a:r>
            <a:endParaRPr lang="en-US" sz="800" dirty="0" smtClean="0">
              <a:solidFill>
                <a:srgbClr val="000066"/>
              </a:solidFill>
            </a:endParaRPr>
          </a:p>
          <a:p>
            <a:pPr eaLnBrk="1" hangingPunct="1">
              <a:buClr>
                <a:schemeClr val="accent1"/>
              </a:buClr>
              <a:buSzPct val="85000"/>
              <a:buFont typeface="Monotype Sorts" pitchFamily="2" charset="2"/>
              <a:buNone/>
            </a:pPr>
            <a:r>
              <a:rPr lang="en-US" sz="2000" dirty="0" smtClean="0">
                <a:solidFill>
                  <a:srgbClr val="000066"/>
                </a:solidFill>
              </a:rPr>
              <a:t>   </a:t>
            </a:r>
            <a:r>
              <a:rPr lang="hr-HR" sz="2000" dirty="0" smtClean="0">
                <a:solidFill>
                  <a:srgbClr val="000066"/>
                </a:solidFill>
              </a:rPr>
              <a:t> uz uvažavanje svih ograničenja i uslova u sistemu i iskorištenja zadatih količina vode u akumulacijama za proizvodnju u HE.</a:t>
            </a:r>
          </a:p>
          <a:p>
            <a:pPr eaLnBrk="1" hangingPunct="1">
              <a:buFont typeface="Monotype Sorts" pitchFamily="2" charset="2"/>
              <a:buNone/>
            </a:pPr>
            <a:endParaRPr lang="hr-HR" dirty="0" smtClean="0"/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641350" y="1917700"/>
          <a:ext cx="5867400" cy="660400"/>
        </p:xfrm>
        <a:graphic>
          <a:graphicData uri="http://schemas.openxmlformats.org/presentationml/2006/ole">
            <p:oleObj spid="_x0000_s3074" name="Document" r:id="rId3" imgW="2453509" imgH="267378" progId="Word.Document.12">
              <p:embed/>
            </p:oleObj>
          </a:graphicData>
        </a:graphic>
      </p:graphicFrame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730250" y="3028950"/>
          <a:ext cx="3333750" cy="1066800"/>
        </p:xfrm>
        <a:graphic>
          <a:graphicData uri="http://schemas.openxmlformats.org/presentationml/2006/ole">
            <p:oleObj spid="_x0000_s3075" name="Document" r:id="rId4" imgW="1140916" imgH="431255" progId="Word.Document.8">
              <p:link updateAutomatic="1"/>
            </p:oleObj>
          </a:graphicData>
        </a:graphic>
      </p:graphicFrame>
      <p:graphicFrame>
        <p:nvGraphicFramePr>
          <p:cNvPr id="3076" name="Object 5"/>
          <p:cNvGraphicFramePr>
            <a:graphicFrameLocks noChangeAspect="1"/>
          </p:cNvGraphicFramePr>
          <p:nvPr/>
        </p:nvGraphicFramePr>
        <p:xfrm>
          <a:off x="463550" y="4362450"/>
          <a:ext cx="5867400" cy="1030287"/>
        </p:xfrm>
        <a:graphic>
          <a:graphicData uri="http://schemas.openxmlformats.org/presentationml/2006/ole">
            <p:oleObj spid="_x0000_s3076" name="Jednačina" r:id="rId5" imgW="2019240" imgH="45720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706C4892-1DB6-45AB-B66F-80F494A0145C}" type="slidenum">
              <a:rPr lang="en-US" smtClean="0"/>
              <a:pPr>
                <a:buFont typeface="Wingdings" pitchFamily="2" charset="2"/>
                <a:buNone/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3550" y="139700"/>
            <a:ext cx="8750300" cy="666750"/>
          </a:xfrm>
        </p:spPr>
        <p:txBody>
          <a:bodyPr/>
          <a:lstStyle/>
          <a:p>
            <a:pPr algn="ctr" eaLnBrk="1" hangingPunct="1"/>
            <a:r>
              <a:rPr lang="sr-Latn-CS" sz="2200" b="1" dirty="0" smtClean="0"/>
              <a:t>Metodologija </a:t>
            </a:r>
            <a:r>
              <a:rPr lang="sr-Latn-BA" sz="2200" b="1" dirty="0" smtClean="0"/>
              <a:t>proračuna HTC složenih EES</a:t>
            </a:r>
            <a:endParaRPr lang="sr-Latn-CS" sz="2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74650" y="984250"/>
            <a:ext cx="9245600" cy="2578100"/>
          </a:xfrm>
        </p:spPr>
        <p:txBody>
          <a:bodyPr/>
          <a:lstStyle/>
          <a:p>
            <a:pPr algn="just" eaLnBrk="1" hangingPunct="1">
              <a:buClr>
                <a:schemeClr val="accent1"/>
              </a:buClr>
              <a:buSzPct val="115000"/>
              <a:buFont typeface="Arial" charset="0"/>
              <a:buChar char="•"/>
            </a:pPr>
            <a:r>
              <a:rPr lang="sr-Latn-CS" sz="2000" dirty="0" smtClean="0">
                <a:solidFill>
                  <a:srgbClr val="000066"/>
                </a:solidFill>
              </a:rPr>
              <a:t>P</a:t>
            </a:r>
            <a:r>
              <a:rPr lang="en-US" sz="2000" dirty="0" err="1" smtClean="0">
                <a:solidFill>
                  <a:srgbClr val="000066"/>
                </a:solidFill>
              </a:rPr>
              <a:t>rimjena</a:t>
            </a:r>
            <a:r>
              <a:rPr lang="en-US" sz="2000" dirty="0" smtClean="0">
                <a:solidFill>
                  <a:srgbClr val="000066"/>
                </a:solidFill>
              </a:rPr>
              <a:t> </a:t>
            </a:r>
            <a:r>
              <a:rPr lang="sr-Latn-CS" sz="2000" dirty="0" smtClean="0">
                <a:solidFill>
                  <a:srgbClr val="000066"/>
                </a:solidFill>
              </a:rPr>
              <a:t>iterativne tehnike </a:t>
            </a:r>
            <a:r>
              <a:rPr lang="sr-Latn-BA" sz="2000" dirty="0" smtClean="0">
                <a:solidFill>
                  <a:srgbClr val="000066"/>
                </a:solidFill>
              </a:rPr>
              <a:t>dinamičkog programiranja, sukcesivnih aproksimacija i gradijentne metode prvog reda za proračun HTC složenih EES</a:t>
            </a:r>
            <a:endParaRPr lang="sr-Latn-CS" sz="2000" dirty="0" smtClean="0">
              <a:solidFill>
                <a:srgbClr val="000066"/>
              </a:solidFill>
            </a:endParaRPr>
          </a:p>
          <a:p>
            <a:pPr algn="just" eaLnBrk="1" hangingPunct="1">
              <a:buClr>
                <a:schemeClr val="accent1"/>
              </a:buClr>
              <a:buSzPct val="115000"/>
              <a:buFont typeface="Arial" charset="0"/>
              <a:buChar char="•"/>
            </a:pPr>
            <a:r>
              <a:rPr lang="sr-Latn-CS" sz="2000" dirty="0" smtClean="0">
                <a:solidFill>
                  <a:srgbClr val="000066"/>
                </a:solidFill>
              </a:rPr>
              <a:t>Koraci u proceduri primjene DP :</a:t>
            </a:r>
            <a:endParaRPr lang="sr-Cyrl-BA" sz="2000" dirty="0" smtClean="0">
              <a:solidFill>
                <a:srgbClr val="000066"/>
              </a:solidFill>
            </a:endParaRPr>
          </a:p>
          <a:p>
            <a:pPr lvl="1" algn="just" eaLnBrk="1" hangingPunct="1">
              <a:buFont typeface="Wingdings" pitchFamily="2" charset="2"/>
              <a:buChar char="Ø"/>
            </a:pPr>
            <a:r>
              <a:rPr lang="sr-Latn-CS" sz="1800" dirty="0" smtClean="0">
                <a:solidFill>
                  <a:srgbClr val="000066"/>
                </a:solidFill>
              </a:rPr>
              <a:t>D</a:t>
            </a:r>
            <a:r>
              <a:rPr lang="en-GB" sz="1800" dirty="0" err="1" smtClean="0">
                <a:solidFill>
                  <a:srgbClr val="000066"/>
                </a:solidFill>
              </a:rPr>
              <a:t>iskretiz</a:t>
            </a:r>
            <a:r>
              <a:rPr lang="sr-Latn-CS" sz="1800" dirty="0" smtClean="0">
                <a:solidFill>
                  <a:srgbClr val="000066"/>
                </a:solidFill>
              </a:rPr>
              <a:t>acija z</a:t>
            </a:r>
            <a:r>
              <a:rPr lang="en-GB" sz="1800" dirty="0" err="1" smtClean="0">
                <a:solidFill>
                  <a:srgbClr val="000066"/>
                </a:solidFill>
              </a:rPr>
              <a:t>apremin</a:t>
            </a:r>
            <a:r>
              <a:rPr lang="sr-Latn-CS" sz="1800" dirty="0" smtClean="0">
                <a:solidFill>
                  <a:srgbClr val="000066"/>
                </a:solidFill>
              </a:rPr>
              <a:t>e</a:t>
            </a:r>
            <a:r>
              <a:rPr lang="en-GB" sz="1800" dirty="0" smtClean="0">
                <a:solidFill>
                  <a:srgbClr val="000066"/>
                </a:solidFill>
              </a:rPr>
              <a:t> </a:t>
            </a:r>
            <a:r>
              <a:rPr lang="en-GB" sz="1800" dirty="0" err="1" smtClean="0">
                <a:solidFill>
                  <a:srgbClr val="000066"/>
                </a:solidFill>
              </a:rPr>
              <a:t>akumulacije</a:t>
            </a:r>
            <a:r>
              <a:rPr lang="sr-Latn-CS" sz="1800" dirty="0" smtClean="0">
                <a:solidFill>
                  <a:srgbClr val="000066"/>
                </a:solidFill>
              </a:rPr>
              <a:t>.</a:t>
            </a:r>
            <a:endParaRPr lang="en-US" sz="1800" dirty="0" smtClean="0">
              <a:solidFill>
                <a:srgbClr val="000066"/>
              </a:solidFill>
            </a:endParaRPr>
          </a:p>
          <a:p>
            <a:pPr lvl="1" algn="just" eaLnBrk="1" hangingPunct="1">
              <a:buFont typeface="Wingdings" pitchFamily="2" charset="2"/>
              <a:buChar char="Ø"/>
            </a:pPr>
            <a:r>
              <a:rPr lang="sr-Latn-CS" sz="1800" dirty="0" smtClean="0">
                <a:solidFill>
                  <a:srgbClr val="000066"/>
                </a:solidFill>
              </a:rPr>
              <a:t>Pronalaženje stanja zapremine na kraju svakog vremenskog intervala kojima odgovaraju minimalni troškova rada TE</a:t>
            </a:r>
            <a:r>
              <a:rPr lang="en-US" sz="1800" dirty="0" smtClean="0">
                <a:solidFill>
                  <a:srgbClr val="000066"/>
                </a:solidFill>
              </a:rPr>
              <a:t>.</a:t>
            </a:r>
          </a:p>
          <a:p>
            <a:pPr lvl="1" algn="just" eaLnBrk="1" hangingPunct="1">
              <a:buFont typeface="Wingdings" pitchFamily="2" charset="2"/>
              <a:buChar char="Ø"/>
            </a:pPr>
            <a:r>
              <a:rPr lang="sr-Latn-CS" sz="1800" dirty="0" smtClean="0">
                <a:solidFill>
                  <a:srgbClr val="000066"/>
                </a:solidFill>
              </a:rPr>
              <a:t>Kretanje u svakom sljedećem vremenskom intervalu nastavlja se na optimalna rješenja iz prethodnog .</a:t>
            </a:r>
            <a:endParaRPr lang="en-GB" sz="2000" dirty="0" smtClean="0">
              <a:solidFill>
                <a:srgbClr val="000066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accent1"/>
              </a:buClr>
              <a:buSzPct val="85000"/>
            </a:pPr>
            <a:endParaRPr lang="sr-Latn-BA" sz="2000" dirty="0" smtClean="0">
              <a:solidFill>
                <a:srgbClr val="000066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Latn-BA" sz="1900" dirty="0" smtClean="0"/>
              <a:t>                                                                                                 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Latn-BA" sz="1900" dirty="0" smtClean="0"/>
              <a:t>                                                                                               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Latn-BA" sz="1900" dirty="0" smtClean="0"/>
              <a:t>                                                                                               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sr-Latn-BA" sz="1900" dirty="0" smtClean="0"/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sr-Latn-BA" sz="1900" dirty="0" smtClean="0"/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sr-Latn-BA" sz="1900" dirty="0" smtClean="0"/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sr-Latn-BA" sz="1900" dirty="0" smtClean="0"/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sr-Latn-BA" sz="1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B936DFE-2F36-4666-BA06-146DB043CAE5}" type="slidenum">
              <a:rPr lang="en-US" smtClean="0"/>
              <a:pPr>
                <a:buFont typeface="Wingdings" pitchFamily="2" charset="2"/>
                <a:buNone/>
                <a:defRPr/>
              </a:pPr>
              <a:t>9</a:t>
            </a:fld>
            <a:endParaRPr lang="en-US" dirty="0"/>
          </a:p>
        </p:txBody>
      </p:sp>
      <p:graphicFrame>
        <p:nvGraphicFramePr>
          <p:cNvPr id="27651" name="Object 26"/>
          <p:cNvGraphicFramePr>
            <a:graphicFrameLocks noChangeAspect="1"/>
          </p:cNvGraphicFramePr>
          <p:nvPr/>
        </p:nvGraphicFramePr>
        <p:xfrm>
          <a:off x="2686050" y="3784600"/>
          <a:ext cx="4711700" cy="2714541"/>
        </p:xfrm>
        <a:graphic>
          <a:graphicData uri="http://schemas.openxmlformats.org/presentationml/2006/ole">
            <p:oleObj spid="_x0000_s27651" name="Visio" r:id="rId3" imgW="4702050" imgH="2811403" progId="Visio.Drawing.11">
              <p:link updateAutomatic="1"/>
            </p:oleObj>
          </a:graphicData>
        </a:graphic>
      </p:graphicFrame>
      <p:sp>
        <p:nvSpPr>
          <p:cNvPr id="7" name="Content Placeholder 5"/>
          <p:cNvSpPr txBox="1">
            <a:spLocks/>
          </p:cNvSpPr>
          <p:nvPr/>
        </p:nvSpPr>
        <p:spPr>
          <a:xfrm>
            <a:off x="5353050" y="3295650"/>
            <a:ext cx="4133850" cy="3378200"/>
          </a:xfrm>
          <a:prstGeom prst="rect">
            <a:avLst/>
          </a:prstGeom>
        </p:spPr>
        <p:txBody>
          <a:bodyPr/>
          <a:lstStyle/>
          <a:p>
            <a:pPr marL="273050" marR="0" lvl="8" indent="-2730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Tx/>
              <a:buNone/>
              <a:tabLst/>
              <a:defRPr/>
            </a:pPr>
            <a:endParaRPr kumimoji="0" lang="sr-Latn-C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endParaRPr kumimoji="0" lang="sr-Cyrl-BA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29241</TotalTime>
  <Words>1656</Words>
  <Application>Microsoft PowerPoint</Application>
  <PresentationFormat>A4 Paper (210x297 mm)</PresentationFormat>
  <Paragraphs>334</Paragraphs>
  <Slides>19</Slides>
  <Notes>2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Links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Flow</vt:lpstr>
      <vt:lpstr>C:\Users\Tamara_b\Desktop\Teza\TEZA.doc!OLE_LINK1</vt:lpstr>
      <vt:lpstr>???</vt:lpstr>
      <vt:lpstr>C:\Users\Tamara_b\Desktop\Teza\Visio za tezu\sukcesivne aproksimacije, DP  i ED.vsd\Drawing\~Page-1\Sheet.291</vt:lpstr>
      <vt:lpstr>Document</vt:lpstr>
      <vt:lpstr>Jednačina</vt:lpstr>
      <vt:lpstr>Visio</vt:lpstr>
      <vt:lpstr>KRATKOROČNA HIDRO-TERMO KOORDINACIJA SA PRIMJENOM NA  EES REPUBLIKE SRPSKE</vt:lpstr>
      <vt:lpstr>Sadržaj</vt:lpstr>
      <vt:lpstr> Ciljevi i značaj hidro-termo koordinacije</vt:lpstr>
      <vt:lpstr>Slide 4</vt:lpstr>
      <vt:lpstr>Slide 5</vt:lpstr>
      <vt:lpstr>Matematičko modelovanje elemenata  hidro-termo sistema</vt:lpstr>
      <vt:lpstr>   BILANS VODNOG POTENCIJALA U AKUMULACIJAMA </vt:lpstr>
      <vt:lpstr>Slide 8</vt:lpstr>
      <vt:lpstr>Metodologija proračuna HTC složenih EES</vt:lpstr>
      <vt:lpstr>Slide 10</vt:lpstr>
      <vt:lpstr>Algoritam HTC za složene EES</vt:lpstr>
      <vt:lpstr>Testiranje proračuna na proizvodnim kapacitetima EES Republike Srpske </vt:lpstr>
      <vt:lpstr>Slide 13</vt:lpstr>
      <vt:lpstr>Ulazni podaci u proračunu HTC</vt:lpstr>
      <vt:lpstr>Rezultati proračuna</vt:lpstr>
      <vt:lpstr>Slide 16</vt:lpstr>
      <vt:lpstr>Slide 17</vt:lpstr>
      <vt:lpstr>ZAKLJUČAK</vt:lpstr>
      <vt:lpstr>Slide 19</vt:lpstr>
    </vt:vector>
  </TitlesOfParts>
  <Company>IRB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HTC</dc:title>
  <dc:creator>Tamara Bojic</dc:creator>
  <cp:lastModifiedBy>Tamara_b</cp:lastModifiedBy>
  <cp:revision>2</cp:revision>
  <cp:lastPrinted>1999-09-23T14:23:06Z</cp:lastPrinted>
  <dcterms:created xsi:type="dcterms:W3CDTF">1998-09-29T08:27:49Z</dcterms:created>
  <dcterms:modified xsi:type="dcterms:W3CDTF">2011-05-10T05:27:41Z</dcterms:modified>
</cp:coreProperties>
</file>