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5"/>
  </p:notesMasterIdLst>
  <p:sldIdLst>
    <p:sldId id="256" r:id="rId2"/>
    <p:sldId id="257" r:id="rId3"/>
    <p:sldId id="258" r:id="rId4"/>
    <p:sldId id="264" r:id="rId5"/>
    <p:sldId id="270" r:id="rId6"/>
    <p:sldId id="259" r:id="rId7"/>
    <p:sldId id="265" r:id="rId8"/>
    <p:sldId id="271" r:id="rId9"/>
    <p:sldId id="273" r:id="rId10"/>
    <p:sldId id="274" r:id="rId11"/>
    <p:sldId id="276" r:id="rId12"/>
    <p:sldId id="275" r:id="rId13"/>
    <p:sldId id="277" r:id="rId14"/>
    <p:sldId id="260" r:id="rId15"/>
    <p:sldId id="266" r:id="rId16"/>
    <p:sldId id="278" r:id="rId17"/>
    <p:sldId id="272" r:id="rId18"/>
    <p:sldId id="279" r:id="rId19"/>
    <p:sldId id="262" r:id="rId20"/>
    <p:sldId id="268" r:id="rId21"/>
    <p:sldId id="263" r:id="rId22"/>
    <p:sldId id="26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20" autoAdjust="0"/>
  </p:normalViewPr>
  <p:slideViewPr>
    <p:cSldViewPr>
      <p:cViewPr varScale="1">
        <p:scale>
          <a:sx n="108" d="100"/>
          <a:sy n="108" d="100"/>
        </p:scale>
        <p:origin x="-10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541B4-CD0A-4D59-AE59-2476C11529EF}" type="datetimeFigureOut">
              <a:rPr lang="en-US" smtClean="0"/>
              <a:t>5/3/2011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E234E-BE6D-4198-BF54-0BA0ACFD8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07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E234E-BE6D-4198-BF54-0BA0ACFD83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90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580E5-6060-4F26-9F4A-2D9133FC822A}" type="datetime1">
              <a:rPr lang="en-US" smtClean="0"/>
              <a:t>5/3/2011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CIGRÉ, Miločer, maj 2011.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8B23-D48C-4650-BC4F-E506532359CE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304800" y="1905000"/>
            <a:ext cx="8496301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5"/>
            <a:ext cx="8001003" cy="1600327"/>
          </a:xfrm>
          <a:ln w="19050">
            <a:noFill/>
          </a:ln>
        </p:spPr>
        <p:txBody>
          <a:bodyPr anchor="b">
            <a:normAutofit/>
          </a:bodyPr>
          <a:lstStyle>
            <a:lvl1pPr algn="ctr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733800"/>
            <a:ext cx="8001003" cy="1066800"/>
          </a:xfrm>
          <a:ln w="19050"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6" name="Rectangle 95"/>
          <p:cNvSpPr/>
          <p:nvPr userDrawn="1"/>
        </p:nvSpPr>
        <p:spPr>
          <a:xfrm>
            <a:off x="457202" y="2057400"/>
            <a:ext cx="8176259" cy="281940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72F52-88A5-4EB0-9587-299767474579}" type="datetime1">
              <a:rPr lang="en-US" smtClean="0"/>
              <a:t>5/3/2011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CIGRÉ, Miločer, maj 2011.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8B23-D48C-4650-BC4F-E506532359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7169-A37B-423B-916A-1E6F7561721C}" type="datetime1">
              <a:rPr lang="en-US" smtClean="0"/>
              <a:t>5/3/2011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CIGRÉ, Miločer, maj 2011.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8B23-D48C-4650-BC4F-E506532359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FDF0-605C-4A1C-AF4C-90109D524F4B}" type="datetime1">
              <a:rPr lang="en-US" smtClean="0"/>
              <a:t>5/3/2011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CIGRÉ, Miločer, maj 2011.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8B23-D48C-4650-BC4F-E506532359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0FDC-D994-49AF-9055-0D4A780DFFF2}" type="datetime1">
              <a:rPr lang="en-US" smtClean="0"/>
              <a:t>5/3/2011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CIGRÉ, Miločer, maj 2011.</a:t>
            </a:r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8B23-D48C-4650-BC4F-E506532359C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E6E2-DF75-433D-8CD3-80CCE323FDD4}" type="datetime1">
              <a:rPr lang="en-US" smtClean="0"/>
              <a:t>5/3/2011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CIGRÉ, Miločer, maj 2011.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8B23-D48C-4650-BC4F-E506532359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B719-734A-455A-808C-676F6F0BA2DB}" type="datetime1">
              <a:rPr lang="en-US" smtClean="0"/>
              <a:t>5/3/2011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CIGRÉ, Miločer, maj 2011.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8B23-D48C-4650-BC4F-E506532359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4D31-56C0-40F5-B5AB-611A6D4A52B7}" type="datetime1">
              <a:rPr lang="en-US" smtClean="0"/>
              <a:t>5/3/2011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CIGRÉ, Miločer, maj 2011.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8B23-D48C-4650-BC4F-E506532359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F123-9C0A-49BD-B25F-4F36B36459C7}" type="datetime1">
              <a:rPr lang="en-US" smtClean="0"/>
              <a:t>5/3/2011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CIGRÉ, Miločer, maj 2011.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8B23-D48C-4650-BC4F-E506532359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DB92-AFC0-43BF-BF64-E07F4AEAD623}" type="datetime1">
              <a:rPr lang="en-US" smtClean="0"/>
              <a:t>5/3/2011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CIGRÉ, Miločer, maj 2011.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8B23-D48C-4650-BC4F-E506532359CE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0974-9F82-4716-AC48-4E5F5ACCC55E}" type="datetime1">
              <a:rPr lang="en-US" smtClean="0"/>
              <a:t>5/3/2011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CIGRÉ, Miločer, maj 2011.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8B23-D48C-4650-BC4F-E506532359CE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AF361DE-33D4-4FC2-8A77-00CDF96EBF29}" type="datetime1">
              <a:rPr lang="en-US" smtClean="0"/>
              <a:t>5/3/2011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II Savjetovanje CG KO CIGRÉ, Miločer, maj 2011.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6068B23-D48C-4650-BC4F-E506532359C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SMART GRIDS – </a:t>
            </a:r>
            <a:r>
              <a:rPr lang="sr-Latn-CS" dirty="0" smtClean="0"/>
              <a:t/>
            </a:r>
            <a:br>
              <a:rPr lang="sr-Latn-CS" dirty="0" smtClean="0"/>
            </a:br>
            <a:r>
              <a:rPr lang="en-US" dirty="0" smtClean="0"/>
              <a:t>POGLED U BUDU</a:t>
            </a:r>
            <a:r>
              <a:rPr lang="sr-Latn-CS" dirty="0" smtClean="0"/>
              <a:t>Ć</a:t>
            </a:r>
            <a:r>
              <a:rPr lang="en-US" dirty="0" smtClean="0"/>
              <a:t>NOST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CS" dirty="0" smtClean="0"/>
          </a:p>
          <a:p>
            <a:r>
              <a:rPr lang="sr-Latn-CS" dirty="0" smtClean="0"/>
              <a:t>Mr Zoran Miljanić, Prof. dr Ilija Vujošević</a:t>
            </a:r>
            <a:endParaRPr lang="sr-Latn-C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1351374" cy="990600"/>
          </a:xfrm>
          <a:prstGeom prst="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11" name="Subtitle 6"/>
          <p:cNvSpPr txBox="1">
            <a:spLocks/>
          </p:cNvSpPr>
          <p:nvPr/>
        </p:nvSpPr>
        <p:spPr>
          <a:xfrm>
            <a:off x="1676400" y="190500"/>
            <a:ext cx="7086600" cy="106680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Latn-CS" dirty="0" smtClean="0"/>
          </a:p>
          <a:p>
            <a:r>
              <a:rPr lang="sr-Latn-CS" dirty="0" smtClean="0"/>
              <a:t>II Savjetovanje CG KO CIGRÉ, Miločer, maj 2011. </a:t>
            </a:r>
            <a:endParaRPr lang="sr-Latn-CS" dirty="0"/>
          </a:p>
        </p:txBody>
      </p:sp>
      <p:sp>
        <p:nvSpPr>
          <p:cNvPr id="12" name="Subtitle 6"/>
          <p:cNvSpPr txBox="1">
            <a:spLocks/>
          </p:cNvSpPr>
          <p:nvPr/>
        </p:nvSpPr>
        <p:spPr>
          <a:xfrm>
            <a:off x="1046574" y="5410200"/>
            <a:ext cx="7030626" cy="106680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Latn-CS" dirty="0" smtClean="0"/>
          </a:p>
          <a:p>
            <a:r>
              <a:rPr lang="sr-Latn-CS" dirty="0" smtClean="0"/>
              <a:t>CG KO CIGRÉ - STK C</a:t>
            </a:r>
            <a:r>
              <a:rPr lang="en-US" dirty="0" smtClean="0"/>
              <a:t>1</a:t>
            </a:r>
            <a:r>
              <a:rPr lang="sr-Latn-CS" dirty="0" smtClean="0"/>
              <a:t> 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24784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Buduće distributivne mreže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r>
              <a:rPr lang="sr-Latn-CS" dirty="0" smtClean="0"/>
              <a:t>Trenutno stanje:</a:t>
            </a:r>
          </a:p>
          <a:p>
            <a:pPr lvl="1"/>
            <a:r>
              <a:rPr lang="sr-Latn-CS" dirty="0" smtClean="0"/>
              <a:t>Pasivne distributivne mreže</a:t>
            </a:r>
          </a:p>
          <a:p>
            <a:pPr lvl="1"/>
            <a:r>
              <a:rPr lang="sr-Latn-CS" dirty="0" smtClean="0"/>
              <a:t>Upravljanje na višim distributivnim naponima</a:t>
            </a:r>
          </a:p>
          <a:p>
            <a:pPr lvl="1"/>
            <a:r>
              <a:rPr lang="sr-Latn-CS" dirty="0" smtClean="0"/>
              <a:t>Stroga kontrola rada distribuivnih izvora – često onemogućen ostrvski rad</a:t>
            </a:r>
          </a:p>
          <a:p>
            <a:pPr lvl="1"/>
            <a:r>
              <a:rPr lang="sr-Latn-CS" dirty="0" smtClean="0"/>
              <a:t>Nema značajnijeg rasterećivanja napojne tačke distributivne mreže</a:t>
            </a:r>
          </a:p>
          <a:p>
            <a:r>
              <a:rPr lang="sr-Latn-CS" dirty="0" smtClean="0"/>
              <a:t>Buduće mreže:</a:t>
            </a:r>
          </a:p>
          <a:p>
            <a:pPr lvl="1"/>
            <a:r>
              <a:rPr lang="sr-Latn-CS" dirty="0" smtClean="0"/>
              <a:t>Distribuirana proizvodnja – mikrogeneracije, aktivna mreža</a:t>
            </a:r>
          </a:p>
          <a:p>
            <a:pPr lvl="1"/>
            <a:r>
              <a:rPr lang="sr-Latn-CS" dirty="0" smtClean="0"/>
              <a:t>Uslovljenost vremenskim prilikama – raspoloživost proizvodnje</a:t>
            </a:r>
          </a:p>
          <a:p>
            <a:pPr lvl="1"/>
            <a:r>
              <a:rPr lang="sr-Latn-CS" dirty="0" smtClean="0"/>
              <a:t>Promjenljivi tokovi snaga – intenzitet i smjer</a:t>
            </a:r>
          </a:p>
          <a:p>
            <a:pPr lvl="1"/>
            <a:r>
              <a:rPr lang="sr-Latn-CS" dirty="0" smtClean="0"/>
              <a:t>Izražene varijacije tokova snaga – efikasnije upravljanje (smart)</a:t>
            </a:r>
          </a:p>
          <a:p>
            <a:pPr lvl="1"/>
            <a:r>
              <a:rPr lang="sr-Latn-CS" dirty="0" smtClean="0"/>
              <a:t>Akumuliranje energije – baterije</a:t>
            </a:r>
          </a:p>
          <a:p>
            <a:pPr lvl="1"/>
            <a:r>
              <a:rPr lang="sr-Latn-CS" dirty="0" smtClean="0"/>
              <a:t>Aktivniji operator distribucije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CIGRÉ, Miločer, maj 2011.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8B23-D48C-4650-BC4F-E506532359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84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CIGRÉ, Miločer, maj 2011.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8B23-D48C-4650-BC4F-E506532359CE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2" descr="SmartGrid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28600"/>
            <a:ext cx="4419601" cy="30480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SmartGrid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1"/>
          <a:stretch>
            <a:fillRect/>
          </a:stretch>
        </p:blipFill>
        <p:spPr bwMode="auto">
          <a:xfrm>
            <a:off x="304800" y="3276600"/>
            <a:ext cx="4419600" cy="3075193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4953000" y="228599"/>
            <a:ext cx="3733800" cy="6123193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CS" dirty="0" smtClean="0"/>
              <a:t>Pasivna mreža:</a:t>
            </a:r>
          </a:p>
          <a:p>
            <a:pPr lvl="1"/>
            <a:r>
              <a:rPr lang="sr-Latn-CS" dirty="0" smtClean="0"/>
              <a:t>Rigidno upravljanje</a:t>
            </a:r>
          </a:p>
          <a:p>
            <a:pPr lvl="1"/>
            <a:r>
              <a:rPr lang="sr-Latn-CS" dirty="0" smtClean="0"/>
              <a:t>Male varijacije u tokovima snaga</a:t>
            </a:r>
          </a:p>
          <a:p>
            <a:pPr lvl="1"/>
            <a:r>
              <a:rPr lang="sr-Latn-CS" dirty="0" smtClean="0"/>
              <a:t>Manji doprinos proizvodnji</a:t>
            </a:r>
          </a:p>
          <a:p>
            <a:pPr lvl="1"/>
            <a:r>
              <a:rPr lang="sr-Latn-CS" dirty="0" smtClean="0"/>
              <a:t>Odsustvo mikrogeneracija</a:t>
            </a:r>
          </a:p>
          <a:p>
            <a:endParaRPr lang="sr-Latn-CS" dirty="0" smtClean="0"/>
          </a:p>
          <a:p>
            <a:endParaRPr lang="sr-Latn-CS" dirty="0"/>
          </a:p>
          <a:p>
            <a:r>
              <a:rPr lang="sr-Latn-CS" dirty="0" smtClean="0"/>
              <a:t>Aktivna mreža</a:t>
            </a:r>
            <a:endParaRPr lang="sr-Latn-CS" dirty="0"/>
          </a:p>
          <a:p>
            <a:pPr lvl="1"/>
            <a:r>
              <a:rPr lang="sr-Latn-CS" dirty="0" smtClean="0"/>
              <a:t>Mikrogeneracije</a:t>
            </a:r>
          </a:p>
          <a:p>
            <a:pPr lvl="1"/>
            <a:r>
              <a:rPr lang="sr-Latn-CS" dirty="0" smtClean="0"/>
              <a:t>Velike varijacije raspoloživosti proizvodnje</a:t>
            </a:r>
          </a:p>
          <a:p>
            <a:pPr lvl="1"/>
            <a:r>
              <a:rPr lang="sr-Latn-CS" dirty="0" smtClean="0"/>
              <a:t>Varijacije tokova snaga</a:t>
            </a:r>
          </a:p>
          <a:p>
            <a:pPr lvl="1"/>
            <a:r>
              <a:rPr lang="sr-Latn-CS" dirty="0" smtClean="0"/>
              <a:t>Fleksibilno upravljanje</a:t>
            </a:r>
            <a:r>
              <a:rPr lang="sr-Latn-CS" dirty="0"/>
              <a:t> </a:t>
            </a:r>
            <a:r>
              <a:rPr lang="sr-Latn-CS" dirty="0" smtClean="0"/>
              <a:t>proizvodnjom</a:t>
            </a:r>
          </a:p>
          <a:p>
            <a:pPr lvl="1"/>
            <a:r>
              <a:rPr lang="sr-Latn-CS" dirty="0" smtClean="0"/>
              <a:t>Veći doprinos proizvodnji</a:t>
            </a:r>
          </a:p>
        </p:txBody>
      </p:sp>
    </p:spTree>
    <p:extLst>
      <p:ext uri="{BB962C8B-B14F-4D97-AF65-F5344CB8AC3E}">
        <p14:creationId xmlns:p14="http://schemas.microsoft.com/office/powerpoint/2010/main" val="499201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Komunikacija potrošač – operator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Aktivni potrošač</a:t>
            </a:r>
          </a:p>
          <a:p>
            <a:pPr lvl="1"/>
            <a:r>
              <a:rPr lang="sr-Latn-CS" dirty="0" smtClean="0"/>
              <a:t>Proizvodnja – mikrogeneracije</a:t>
            </a:r>
          </a:p>
          <a:p>
            <a:pPr lvl="1"/>
            <a:r>
              <a:rPr lang="sr-Latn-CS" dirty="0" smtClean="0"/>
              <a:t>Upravljanje potrošnjom/proizvodnjom – ekonomske povoljnosti</a:t>
            </a:r>
          </a:p>
          <a:p>
            <a:pPr lvl="1"/>
            <a:r>
              <a:rPr lang="sr-Latn-CS" dirty="0" smtClean="0"/>
              <a:t>Komunikacija sa operatorom distribucije, snabdjevačem</a:t>
            </a:r>
          </a:p>
          <a:p>
            <a:r>
              <a:rPr lang="sr-Latn-CS" dirty="0" smtClean="0"/>
              <a:t>Razmjena informacija</a:t>
            </a:r>
          </a:p>
          <a:p>
            <a:pPr lvl="1"/>
            <a:r>
              <a:rPr lang="sr-Latn-CS" dirty="0" smtClean="0"/>
              <a:t>Profil opterećenja</a:t>
            </a:r>
          </a:p>
          <a:p>
            <a:pPr lvl="1"/>
            <a:r>
              <a:rPr lang="sr-Latn-CS" dirty="0" smtClean="0"/>
              <a:t>Kontrolabolnost pojedinih potrošača – vremenski nezavisnih</a:t>
            </a:r>
          </a:p>
          <a:p>
            <a:pPr lvl="1"/>
            <a:r>
              <a:rPr lang="sr-Latn-CS" dirty="0" smtClean="0"/>
              <a:t>Proizvodnja</a:t>
            </a:r>
          </a:p>
          <a:p>
            <a:pPr lvl="1"/>
            <a:r>
              <a:rPr lang="sr-Latn-CS" dirty="0" smtClean="0"/>
              <a:t>Akumuliranje energije – baterije</a:t>
            </a:r>
          </a:p>
          <a:p>
            <a:pPr lvl="1"/>
            <a:r>
              <a:rPr lang="sr-Latn-CS" dirty="0" smtClean="0"/>
              <a:t>Mikro mreža – upravljanje razmjenom energije sa sistemom (EMS)</a:t>
            </a:r>
          </a:p>
          <a:p>
            <a:pPr lvl="1"/>
            <a:r>
              <a:rPr lang="sr-Latn-CS" dirty="0" smtClean="0"/>
              <a:t>Dinamičke tarife – signali cijena električne energije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CIGRÉ, Miločer, maj 2011.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8B23-D48C-4650-BC4F-E506532359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29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CIGRÉ, Miločer, maj 2011.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8B23-D48C-4650-BC4F-E506532359CE}" type="slidenum">
              <a:rPr lang="en-US" smtClean="0"/>
              <a:t>13</a:t>
            </a:fld>
            <a:endParaRPr lang="en-US"/>
          </a:p>
        </p:txBody>
      </p:sp>
      <p:pic>
        <p:nvPicPr>
          <p:cNvPr id="3074" name="Picture 2" descr="SmartGrid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68466" cy="5486400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893527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REALIZACIJA PAMETNIH MREŽA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CIGRÉ, Miločer, maj 2011.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8B23-D48C-4650-BC4F-E506532359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7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Uloga pojedinih učesnika u razvoju ...</a:t>
            </a:r>
            <a:endParaRPr lang="pl-PL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Potrošači</a:t>
            </a:r>
          </a:p>
          <a:p>
            <a:pPr lvl="1"/>
            <a:r>
              <a:rPr lang="sr-Latn-CS" dirty="0" smtClean="0"/>
              <a:t>Podizanje nivoa usluga – potrošnja prema potrebi, garantovana pouzdanost, prodaja proizvedene energije, tarife u realnom vremenu, mogućnost odabira snabdjevača</a:t>
            </a:r>
          </a:p>
          <a:p>
            <a:r>
              <a:rPr lang="sr-Latn-CS" dirty="0" smtClean="0"/>
              <a:t>Elektroprivredne kompanije</a:t>
            </a:r>
          </a:p>
          <a:p>
            <a:pPr lvl="1"/>
            <a:r>
              <a:rPr lang="sr-Latn-CS" dirty="0" smtClean="0"/>
              <a:t>Garancija nivoa sigurnosti i kvaliteta snabdijevanja kroz investiranje</a:t>
            </a:r>
          </a:p>
          <a:p>
            <a:r>
              <a:rPr lang="sr-Latn-CS" dirty="0" smtClean="0"/>
              <a:t>Snabdjevači električnom energijom</a:t>
            </a:r>
          </a:p>
          <a:p>
            <a:pPr lvl="1"/>
            <a:r>
              <a:rPr lang="sr-Latn-CS" dirty="0" smtClean="0"/>
              <a:t>Provajderi naprednih usluga – povoljne cijene, automatizacija komunikacije sa potrošačima, fleksibilnost</a:t>
            </a:r>
          </a:p>
          <a:p>
            <a:r>
              <a:rPr lang="sr-Latn-CS" dirty="0"/>
              <a:t>Proizvođači tehnologija</a:t>
            </a:r>
          </a:p>
          <a:p>
            <a:pPr lvl="1"/>
            <a:r>
              <a:rPr lang="sr-Latn-CS" dirty="0" smtClean="0"/>
              <a:t>Vodeća uloga – inovativna riješenja (elementi mreža, upravljanje), saradnja sa elektroprivrednim kompanijama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CIGRÉ, Miločer, maj 2011.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8B23-D48C-4650-BC4F-E506532359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69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Uloga </a:t>
            </a:r>
            <a:r>
              <a:rPr lang="pl-PL" dirty="0"/>
              <a:t>pojedinih učesnika u </a:t>
            </a:r>
            <a:r>
              <a:rPr lang="pl-PL" dirty="0" smtClean="0"/>
              <a:t>razvoju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sr-Latn-CS" dirty="0" smtClean="0"/>
              <a:t>Istraživači</a:t>
            </a:r>
          </a:p>
          <a:p>
            <a:pPr lvl="1"/>
            <a:r>
              <a:rPr lang="sr-Latn-CS" dirty="0" smtClean="0"/>
              <a:t>Saradnja univerziteta, privrednih subjekata, proizvođača, regulatora i države – važan preduslov</a:t>
            </a:r>
            <a:endParaRPr lang="sr-Latn-CS" dirty="0"/>
          </a:p>
          <a:p>
            <a:r>
              <a:rPr lang="sr-Latn-CS" dirty="0" smtClean="0"/>
              <a:t>Trgovina električnom energijom</a:t>
            </a:r>
          </a:p>
          <a:p>
            <a:pPr lvl="1"/>
            <a:r>
              <a:rPr lang="sr-Latn-CS" dirty="0" smtClean="0"/>
              <a:t>Otvaranje tržišta, harmonizacija zakona, transparentne procedure – integrisano evropsko tržište</a:t>
            </a:r>
            <a:endParaRPr lang="sr-Latn-CS" dirty="0"/>
          </a:p>
          <a:p>
            <a:r>
              <a:rPr lang="sr-Latn-CS" dirty="0" smtClean="0"/>
              <a:t>Proizvođači</a:t>
            </a:r>
          </a:p>
          <a:p>
            <a:pPr lvl="1"/>
            <a:r>
              <a:rPr lang="sr-Latn-CS" dirty="0" smtClean="0"/>
              <a:t>Saradnja sa ostalim proizvođačima, operatorima i potrošačima</a:t>
            </a:r>
            <a:endParaRPr lang="sr-Latn-CS" dirty="0"/>
          </a:p>
          <a:p>
            <a:r>
              <a:rPr lang="sr-Latn-CS" dirty="0" smtClean="0"/>
              <a:t>Regulatori</a:t>
            </a:r>
          </a:p>
          <a:p>
            <a:pPr lvl="1"/>
            <a:r>
              <a:rPr lang="sr-Latn-CS" dirty="0" smtClean="0"/>
              <a:t>Harmonizacija, subvencije i nagrade inovativnih tehnologija</a:t>
            </a:r>
            <a:endParaRPr lang="sr-Latn-CS" dirty="0"/>
          </a:p>
          <a:p>
            <a:r>
              <a:rPr lang="sr-Latn-CS" dirty="0"/>
              <a:t>Država</a:t>
            </a:r>
            <a:endParaRPr lang="en-US" dirty="0"/>
          </a:p>
          <a:p>
            <a:pPr lvl="1"/>
            <a:r>
              <a:rPr lang="sr-Latn-CS" dirty="0" smtClean="0"/>
              <a:t>Koordinacija oprečnih zahtjeva tržišta i potrošača kroz legislativu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CIGRÉ, Miločer, maj 2011.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8B23-D48C-4650-BC4F-E506532359C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69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Faktori dinamike razvoja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Ograničenost fosilnih goriva</a:t>
            </a:r>
          </a:p>
          <a:p>
            <a:pPr lvl="1"/>
            <a:r>
              <a:rPr lang="sr-Latn-CS" dirty="0" smtClean="0"/>
              <a:t>Klimatske promjene i sigurnost snabdijevanja</a:t>
            </a:r>
          </a:p>
          <a:p>
            <a:r>
              <a:rPr lang="sr-Latn-CS" dirty="0" smtClean="0"/>
              <a:t>Razvoj tržišta el. Energije</a:t>
            </a:r>
          </a:p>
          <a:p>
            <a:pPr lvl="1"/>
            <a:r>
              <a:rPr lang="sr-Latn-CS" dirty="0" smtClean="0"/>
              <a:t>porast kompetitivnosti – ekonomski rast, tehnološke inovacije</a:t>
            </a:r>
          </a:p>
          <a:p>
            <a:r>
              <a:rPr lang="sr-Latn-CS" dirty="0" smtClean="0"/>
              <a:t>Podizanje nivoa sigurnosti i kvaliteta snabdijevanja</a:t>
            </a:r>
          </a:p>
          <a:p>
            <a:pPr lvl="1"/>
            <a:r>
              <a:rPr lang="sr-Latn-CS" dirty="0" smtClean="0"/>
              <a:t>Porast potrošnje, starenje opreme – investiranje u infrastrukturu</a:t>
            </a:r>
          </a:p>
          <a:p>
            <a:r>
              <a:rPr lang="sr-Latn-CS" dirty="0" smtClean="0"/>
              <a:t>Zaštota životne sredine</a:t>
            </a:r>
          </a:p>
          <a:p>
            <a:pPr lvl="1"/>
            <a:r>
              <a:rPr lang="sr-Latn-CS" dirty="0" smtClean="0"/>
              <a:t>Emisije CO</a:t>
            </a:r>
            <a:r>
              <a:rPr lang="sr-Latn-CS" baseline="-25000" dirty="0" smtClean="0"/>
              <a:t>2</a:t>
            </a:r>
            <a:r>
              <a:rPr lang="sr-Latn-CS" dirty="0"/>
              <a:t> </a:t>
            </a:r>
            <a:r>
              <a:rPr lang="sr-Latn-CS" dirty="0" smtClean="0"/>
              <a:t>prepoznate kao problem – subvencije „zelenih“ tehnologija</a:t>
            </a:r>
          </a:p>
          <a:p>
            <a:r>
              <a:rPr lang="sr-Latn-CS" dirty="0" smtClean="0"/>
              <a:t>Promjene tehnologija proizvodnje</a:t>
            </a:r>
          </a:p>
          <a:p>
            <a:pPr lvl="1"/>
            <a:r>
              <a:rPr lang="sr-Latn-CS" dirty="0" smtClean="0"/>
              <a:t>Nedovoljan stepen efikasnosti – smanjena isplativost a time i konkurentnost na savremenom tržištu električne energije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CIGRÉ, Miločer, maj 2011.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8B23-D48C-4650-BC4F-E506532359C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4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Moguće barijere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Nesigurnost strukture primarnog energetskog miksa</a:t>
            </a:r>
          </a:p>
          <a:p>
            <a:pPr lvl="1"/>
            <a:r>
              <a:rPr lang="sr-Latn-CS" dirty="0" smtClean="0"/>
              <a:t>Direktan efekat na strukturu distribuirane proizvodnje</a:t>
            </a:r>
          </a:p>
          <a:p>
            <a:r>
              <a:rPr lang="sr-Latn-CS" dirty="0" smtClean="0"/>
              <a:t>Način harmonizacije nacionalnih regulativa</a:t>
            </a:r>
          </a:p>
          <a:p>
            <a:pPr lvl="1"/>
            <a:r>
              <a:rPr lang="sr-Latn-CS" dirty="0" smtClean="0"/>
              <a:t>Razmjena električne energije, integrisano evropsko tržište</a:t>
            </a:r>
          </a:p>
          <a:p>
            <a:r>
              <a:rPr lang="sr-Latn-CS" dirty="0" smtClean="0"/>
              <a:t>Najpovoljniji način regulacije mikrogeneracija</a:t>
            </a:r>
          </a:p>
          <a:p>
            <a:pPr lvl="1"/>
            <a:r>
              <a:rPr lang="sr-Latn-CS" dirty="0" smtClean="0"/>
              <a:t>Smanjeni udio fosilnih goriva – smanjen pozitivni efekat na stabilnost </a:t>
            </a:r>
          </a:p>
          <a:p>
            <a:r>
              <a:rPr lang="sr-Latn-CS" dirty="0" smtClean="0"/>
              <a:t>Odgovarajući regulatorni okvir i investiranje </a:t>
            </a:r>
            <a:r>
              <a:rPr lang="sr-Latn-CS" dirty="0"/>
              <a:t>u </a:t>
            </a:r>
            <a:r>
              <a:rPr lang="sr-Latn-CS" dirty="0" smtClean="0"/>
              <a:t>inovacije</a:t>
            </a:r>
          </a:p>
          <a:p>
            <a:pPr lvl="1"/>
            <a:r>
              <a:rPr lang="sr-Latn-CS" dirty="0" smtClean="0"/>
              <a:t>Koordinacija velikog broja subjekata</a:t>
            </a:r>
          </a:p>
          <a:p>
            <a:r>
              <a:rPr lang="sr-Latn-CS" dirty="0" smtClean="0"/>
              <a:t>Moguća riješenja</a:t>
            </a:r>
          </a:p>
          <a:p>
            <a:pPr lvl="1"/>
            <a:r>
              <a:rPr lang="sr-Latn-CS" dirty="0" smtClean="0"/>
              <a:t>Izgradnja fleksibilne i robustne mreže</a:t>
            </a:r>
          </a:p>
          <a:p>
            <a:pPr lvl="1"/>
            <a:r>
              <a:rPr lang="sr-Latn-CS" dirty="0" smtClean="0"/>
              <a:t>Koordinacija na regionalnom, nacionalnom i evropskom nivou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CIGRÉ, Miločer, maj 2011.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8B23-D48C-4650-BC4F-E506532359C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08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ZAKLJUČAK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CIGRÉ, Miločer, maj 2011.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8B23-D48C-4650-BC4F-E506532359C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3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SADRŽAJ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UVOD</a:t>
            </a:r>
          </a:p>
          <a:p>
            <a:r>
              <a:rPr lang="sr-Latn-CS" dirty="0" smtClean="0"/>
              <a:t>NOVA GENERACIJA ELEKTRIČNIH MREŽA</a:t>
            </a:r>
          </a:p>
          <a:p>
            <a:pPr lvl="1"/>
            <a:r>
              <a:rPr lang="sr-Latn-CS" dirty="0" smtClean="0"/>
              <a:t>IZAZOVI ELEKTROENERGETSKOG SEKTORA</a:t>
            </a:r>
          </a:p>
          <a:p>
            <a:pPr lvl="1"/>
            <a:r>
              <a:rPr lang="sr-Latn-CS" dirty="0" smtClean="0"/>
              <a:t>STRUKTURA MREŽA</a:t>
            </a:r>
          </a:p>
          <a:p>
            <a:r>
              <a:rPr lang="sr-Latn-CS" dirty="0" smtClean="0"/>
              <a:t>REALIZACIJA PAMETNIH MREŽA</a:t>
            </a:r>
          </a:p>
          <a:p>
            <a:pPr lvl="1"/>
            <a:r>
              <a:rPr lang="sr-Latn-CS" dirty="0" smtClean="0"/>
              <a:t>ULOGA POJEDINIH UČESNIKA U RAZVOJU</a:t>
            </a:r>
          </a:p>
          <a:p>
            <a:pPr lvl="1"/>
            <a:r>
              <a:rPr lang="sr-Latn-CS" dirty="0" smtClean="0"/>
              <a:t>FAKTORI DINAMIKE RAZVOJA</a:t>
            </a:r>
          </a:p>
          <a:p>
            <a:r>
              <a:rPr lang="sr-Latn-CS" dirty="0" smtClean="0"/>
              <a:t>ZAKLJUČAK</a:t>
            </a:r>
          </a:p>
          <a:p>
            <a:r>
              <a:rPr lang="sr-Latn-CS" dirty="0" smtClean="0"/>
              <a:t>PITANJA RECENZENATA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CIGRÉ, Miločer, maj 2011.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8B23-D48C-4650-BC4F-E506532359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8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dirty="0" smtClean="0"/>
              <a:t>Realizacija pametnih mreža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Koordinacija svih subjekata u energetskom sektoru</a:t>
            </a:r>
          </a:p>
          <a:p>
            <a:r>
              <a:rPr lang="sr-Latn-CS" dirty="0" smtClean="0"/>
              <a:t>Riješenje za energetsku nesigurnost</a:t>
            </a:r>
          </a:p>
          <a:p>
            <a:pPr lvl="1"/>
            <a:r>
              <a:rPr lang="sr-Latn-CS" dirty="0" smtClean="0"/>
              <a:t>Visok nivo fleksibilnosti</a:t>
            </a:r>
          </a:p>
          <a:p>
            <a:pPr lvl="1"/>
            <a:r>
              <a:rPr lang="sr-Latn-CS" dirty="0" smtClean="0"/>
              <a:t>Izraženija međupovezanost – panevropski EES</a:t>
            </a:r>
          </a:p>
          <a:p>
            <a:pPr lvl="1"/>
            <a:r>
              <a:rPr lang="sr-Latn-CS" dirty="0" smtClean="0"/>
              <a:t>Integrisano evropsko tržište električne energije</a:t>
            </a:r>
          </a:p>
          <a:p>
            <a:pPr lvl="1"/>
            <a:r>
              <a:rPr lang="sr-Latn-CS" dirty="0" smtClean="0"/>
              <a:t>Aktivne distributivne mreže</a:t>
            </a:r>
          </a:p>
          <a:p>
            <a:pPr lvl="1"/>
            <a:r>
              <a:rPr lang="sr-Latn-CS" dirty="0" smtClean="0"/>
              <a:t>Aktivan potrošač</a:t>
            </a:r>
          </a:p>
          <a:p>
            <a:pPr lvl="1"/>
            <a:r>
              <a:rPr lang="sr-Latn-CS" dirty="0" smtClean="0"/>
              <a:t>Koordinacija distribuirane proizvodnje – virtuelna elektrana</a:t>
            </a:r>
          </a:p>
          <a:p>
            <a:pPr lvl="1"/>
            <a:r>
              <a:rPr lang="sr-Latn-CS" dirty="0" smtClean="0"/>
              <a:t>Visok stepen iskorišćenja postojećih energetskih resursa</a:t>
            </a:r>
          </a:p>
          <a:p>
            <a:pPr lvl="1"/>
            <a:r>
              <a:rPr lang="sr-Latn-CS" dirty="0" smtClean="0"/>
              <a:t>Zaštita životne sredine</a:t>
            </a:r>
          </a:p>
          <a:p>
            <a:r>
              <a:rPr lang="sr-Latn-CS" dirty="0" smtClean="0"/>
              <a:t>Podizanje nivoa kvaliteta usluga za potrošače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CIGRÉ, Miločer, maj 2011.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8B23-D48C-4650-BC4F-E506532359C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3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PITANJA </a:t>
            </a:r>
            <a:r>
              <a:rPr lang="sr-Latn-CS" dirty="0" smtClean="0"/>
              <a:t>RECENZENATA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CIGRÉ, Miločer, maj 2011.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8B23-D48C-4650-BC4F-E506532359C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9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Da li je i </a:t>
            </a:r>
            <a:r>
              <a:rPr lang="en-US" dirty="0" err="1"/>
              <a:t>gdje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sr-Latn-RS" dirty="0"/>
              <a:t>ć </a:t>
            </a:r>
            <a:r>
              <a:rPr lang="en-US" dirty="0" err="1"/>
              <a:t>počela</a:t>
            </a:r>
            <a:r>
              <a:rPr lang="en-US" dirty="0"/>
              <a:t> </a:t>
            </a:r>
            <a:r>
              <a:rPr lang="en-US" dirty="0" err="1"/>
              <a:t>implementacija</a:t>
            </a:r>
            <a:r>
              <a:rPr lang="en-US" dirty="0"/>
              <a:t> </a:t>
            </a:r>
            <a:r>
              <a:rPr lang="en-US" dirty="0" err="1"/>
              <a:t>pametnih</a:t>
            </a:r>
            <a:r>
              <a:rPr lang="en-US" dirty="0"/>
              <a:t> </a:t>
            </a:r>
            <a:r>
              <a:rPr lang="en-US" dirty="0" err="1" smtClean="0"/>
              <a:t>mreža</a:t>
            </a:r>
            <a:r>
              <a:rPr lang="sr-Latn-CS" dirty="0" smtClean="0"/>
              <a:t>?</a:t>
            </a:r>
          </a:p>
          <a:p>
            <a:pPr marL="0" indent="0">
              <a:buNone/>
            </a:pPr>
            <a:endParaRPr lang="sr-Latn-CS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US" dirty="0"/>
              <a:t>Da li se </a:t>
            </a:r>
            <a:r>
              <a:rPr lang="en-US" dirty="0" err="1"/>
              <a:t>pripremaju</a:t>
            </a:r>
            <a:r>
              <a:rPr lang="en-US" dirty="0"/>
              <a:t> </a:t>
            </a:r>
            <a:r>
              <a:rPr lang="en-US" dirty="0" err="1"/>
              <a:t>standardi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pametne</a:t>
            </a:r>
            <a:r>
              <a:rPr lang="en-US" dirty="0"/>
              <a:t> </a:t>
            </a:r>
            <a:r>
              <a:rPr lang="en-US" dirty="0" err="1"/>
              <a:t>mreže</a:t>
            </a:r>
            <a:r>
              <a:rPr lang="en-US" dirty="0"/>
              <a:t>. Da li </a:t>
            </a:r>
            <a:r>
              <a:rPr lang="en-US" dirty="0" err="1"/>
              <a:t>standardi</a:t>
            </a:r>
            <a:r>
              <a:rPr lang="en-US" dirty="0"/>
              <a:t>: IEC 61970 </a:t>
            </a:r>
            <a:r>
              <a:rPr lang="en-US" dirty="0" err="1"/>
              <a:t>za</a:t>
            </a:r>
            <a:r>
              <a:rPr lang="en-US" dirty="0"/>
              <a:t> Energy Management System and Common information Model, IEC 61850 </a:t>
            </a:r>
            <a:r>
              <a:rPr lang="en-US" dirty="0" err="1"/>
              <a:t>za</a:t>
            </a:r>
            <a:r>
              <a:rPr lang="en-US" dirty="0"/>
              <a:t> Substation Automation i IEC 61968 </a:t>
            </a:r>
            <a:r>
              <a:rPr lang="en-US" dirty="0" err="1"/>
              <a:t>za</a:t>
            </a:r>
            <a:r>
              <a:rPr lang="en-US" dirty="0"/>
              <a:t> Distribution </a:t>
            </a:r>
            <a:r>
              <a:rPr lang="en-US" dirty="0" err="1"/>
              <a:t>Managment</a:t>
            </a:r>
            <a:r>
              <a:rPr lang="en-US" dirty="0"/>
              <a:t> System </a:t>
            </a:r>
            <a:r>
              <a:rPr lang="en-US" dirty="0" err="1"/>
              <a:t>predstavljaju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polazni</a:t>
            </a:r>
            <a:r>
              <a:rPr lang="en-US" dirty="0"/>
              <a:t> </a:t>
            </a:r>
            <a:r>
              <a:rPr lang="en-US" dirty="0" err="1" smtClean="0"/>
              <a:t>okvir</a:t>
            </a:r>
            <a:r>
              <a:rPr lang="sr-Latn-CS" dirty="0" smtClean="0"/>
              <a:t>?</a:t>
            </a:r>
          </a:p>
          <a:p>
            <a:pPr marL="0" indent="0">
              <a:buNone/>
            </a:pPr>
            <a:endParaRPr lang="sr-Latn-CS" dirty="0" smtClean="0"/>
          </a:p>
          <a:p>
            <a:pPr marL="457200" indent="-457200">
              <a:buFont typeface="+mj-lt"/>
              <a:buAutoNum type="arabicPeriod" startAt="3"/>
            </a:pP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ulogu</a:t>
            </a:r>
            <a:r>
              <a:rPr lang="en-US" dirty="0"/>
              <a:t> </a:t>
            </a:r>
            <a:r>
              <a:rPr lang="en-US" dirty="0" err="1"/>
              <a:t>imati</a:t>
            </a:r>
            <a:r>
              <a:rPr lang="en-US" dirty="0"/>
              <a:t> </a:t>
            </a:r>
            <a:r>
              <a:rPr lang="en-US" dirty="0" err="1"/>
              <a:t>mEMS</a:t>
            </a:r>
            <a:r>
              <a:rPr lang="en-US" dirty="0"/>
              <a:t> (Micro Energy Management System</a:t>
            </a:r>
            <a:r>
              <a:rPr lang="en-US" dirty="0" smtClean="0"/>
              <a:t>)</a:t>
            </a:r>
            <a:r>
              <a:rPr lang="sr-Latn-CS" dirty="0" smtClean="0"/>
              <a:t>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CIGRÉ, Miločer, maj 2011.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8B23-D48C-4650-BC4F-E506532359C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2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CIGRÉ, Miločer, maj 2011.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8B23-D48C-4650-BC4F-E506532359CE}" type="slidenum">
              <a:rPr lang="en-US" smtClean="0"/>
              <a:t>23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45179" y="2967335"/>
            <a:ext cx="6053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C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CCCCFF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HVALA NA PAŽNJI !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5400000" scaled="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320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dirty="0" smtClean="0"/>
              <a:t>UVOD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CIGRÉ, Miločer, maj 2011.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8B23-D48C-4650-BC4F-E506532359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9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Trenutno stanje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r>
              <a:rPr lang="sr-Latn-CS" dirty="0" smtClean="0"/>
              <a:t>Globalni problemi energetskog sektora</a:t>
            </a:r>
          </a:p>
          <a:p>
            <a:pPr lvl="1"/>
            <a:r>
              <a:rPr lang="en-US" dirty="0" err="1" smtClean="0"/>
              <a:t>Energetska</a:t>
            </a:r>
            <a:r>
              <a:rPr lang="en-US" dirty="0" smtClean="0"/>
              <a:t> </a:t>
            </a:r>
            <a:r>
              <a:rPr lang="en-US" dirty="0" err="1" smtClean="0"/>
              <a:t>odr</a:t>
            </a:r>
            <a:r>
              <a:rPr lang="sr-Latn-CS" dirty="0" smtClean="0"/>
              <a:t>živost</a:t>
            </a:r>
          </a:p>
          <a:p>
            <a:pPr lvl="2"/>
            <a:r>
              <a:rPr lang="sr-Latn-CS" dirty="0" smtClean="0"/>
              <a:t>Porast potrošnje – utrostručenje do 2050. godine</a:t>
            </a:r>
          </a:p>
          <a:p>
            <a:pPr lvl="2"/>
            <a:r>
              <a:rPr lang="sr-Latn-CS" dirty="0" smtClean="0"/>
              <a:t>Ograničenost fosilnih izvora energije</a:t>
            </a:r>
          </a:p>
          <a:p>
            <a:pPr lvl="2"/>
            <a:r>
              <a:rPr lang="sr-Latn-CS" dirty="0" smtClean="0"/>
              <a:t>Klimatske promjene</a:t>
            </a:r>
          </a:p>
          <a:p>
            <a:pPr lvl="1"/>
            <a:r>
              <a:rPr lang="sr-Latn-CS" dirty="0" smtClean="0"/>
              <a:t>Energetska nezavisnost</a:t>
            </a:r>
          </a:p>
          <a:p>
            <a:pPr lvl="2"/>
            <a:r>
              <a:rPr lang="sr-Latn-CS" dirty="0" smtClean="0"/>
              <a:t>Ekonomska stabilnost</a:t>
            </a:r>
          </a:p>
          <a:p>
            <a:r>
              <a:rPr lang="sr-Latn-CS" dirty="0" smtClean="0"/>
              <a:t>Elektroenergetski sektor – moguća riješenja</a:t>
            </a:r>
          </a:p>
          <a:p>
            <a:pPr lvl="1"/>
            <a:r>
              <a:rPr lang="sr-Latn-CS" dirty="0" smtClean="0"/>
              <a:t>Energetski efikasnija tehnologija</a:t>
            </a:r>
          </a:p>
          <a:p>
            <a:pPr lvl="1"/>
            <a:r>
              <a:rPr lang="sr-Latn-CS" dirty="0" smtClean="0"/>
              <a:t>Obnovljivi izvori energije – distribuirana proizvodnja</a:t>
            </a:r>
          </a:p>
          <a:p>
            <a:pPr lvl="1"/>
            <a:r>
              <a:rPr lang="sr-Latn-CS" dirty="0" smtClean="0"/>
              <a:t>Efikasnije upravljanje sistemom – primjena novih ICT riješenja</a:t>
            </a:r>
          </a:p>
          <a:p>
            <a:pPr lvl="1"/>
            <a:r>
              <a:rPr lang="sr-Latn-CS" dirty="0" smtClean="0"/>
              <a:t>Upravljanje potrošnjom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CIGRÉ, Miločer, maj 2011.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8B23-D48C-4650-BC4F-E506532359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Izazovi budućih električnih mreža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Fleksibilnost – prilagodljivost novim uslovima na tržištu</a:t>
            </a:r>
          </a:p>
          <a:p>
            <a:r>
              <a:rPr lang="sr-Latn-CS" dirty="0" smtClean="0"/>
              <a:t>Pristupačnost – za sve buduće korisnike</a:t>
            </a:r>
          </a:p>
          <a:p>
            <a:r>
              <a:rPr lang="sr-Latn-CS" dirty="0" smtClean="0"/>
              <a:t>Pouzdanost – novi, napredniji, stroži standardi</a:t>
            </a:r>
          </a:p>
          <a:p>
            <a:r>
              <a:rPr lang="sr-Latn-CS" dirty="0" smtClean="0"/>
              <a:t>Ekonomičnost – inovacijama i efikasnošću do profita</a:t>
            </a:r>
          </a:p>
          <a:p>
            <a:r>
              <a:rPr lang="sr-Latn-CS" dirty="0" smtClean="0"/>
              <a:t>Tehničko – tehnološki napredak</a:t>
            </a:r>
          </a:p>
          <a:p>
            <a:pPr lvl="1"/>
            <a:r>
              <a:rPr lang="sr-Latn-CS" dirty="0" smtClean="0"/>
              <a:t>Efikasniji elementi mreža</a:t>
            </a:r>
          </a:p>
          <a:p>
            <a:pPr lvl="1"/>
            <a:r>
              <a:rPr lang="sr-Latn-CS" dirty="0" smtClean="0"/>
              <a:t>Energetska elektronika – unaprijeđenje kvaliteta snabdijevanja</a:t>
            </a:r>
          </a:p>
          <a:p>
            <a:pPr lvl="1"/>
            <a:r>
              <a:rPr lang="sr-Latn-CS" dirty="0" smtClean="0"/>
              <a:t>Simulacije rada sistema – ubrzavanje testiranja novih tehnologija</a:t>
            </a:r>
          </a:p>
          <a:p>
            <a:pPr lvl="1"/>
            <a:r>
              <a:rPr lang="sr-Latn-CS" dirty="0" smtClean="0"/>
              <a:t>ICT – obezbjeđivanje efikasnijeg upravljanja u novim radnim uslovima</a:t>
            </a:r>
          </a:p>
          <a:p>
            <a:pPr lvl="1"/>
            <a:r>
              <a:rPr lang="sr-Latn-CS" dirty="0" smtClean="0"/>
              <a:t>Poslovni sistemi – bolja i sadržajnija usluga potrošača</a:t>
            </a:r>
          </a:p>
          <a:p>
            <a:r>
              <a:rPr lang="sr-Latn-CS" dirty="0" smtClean="0"/>
              <a:t>Buduće električne mreže = SMART GRIDS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CIGRÉ, Miločer, maj 2011.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8B23-D48C-4650-BC4F-E506532359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5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/>
              <a:t>NOVA GENERACIJA ELEKTRIČNIH MREŽA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CIGRÉ, Miločer, maj 2011.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8B23-D48C-4650-BC4F-E506532359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8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Izazovi elektroenergetskog sektora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Centralna uloga potrošača</a:t>
            </a:r>
          </a:p>
          <a:p>
            <a:r>
              <a:rPr lang="sr-Latn-CS" dirty="0" smtClean="0"/>
              <a:t>Modernizacija mreža – upravljanje, automatizacija, održavanje</a:t>
            </a:r>
          </a:p>
          <a:p>
            <a:r>
              <a:rPr lang="sr-Latn-CS" dirty="0" smtClean="0"/>
              <a:t>Sigurnost snabdijevanja – kapaciteti, pouzdanost, kvalitet</a:t>
            </a:r>
          </a:p>
          <a:p>
            <a:r>
              <a:rPr lang="sr-Latn-CS" dirty="0" smtClean="0"/>
              <a:t>Liberalno tržište – nivo usluga, dinamičke tarife, aktivno tržište</a:t>
            </a:r>
          </a:p>
          <a:p>
            <a:r>
              <a:rPr lang="sr-Latn-CS" dirty="0" smtClean="0"/>
              <a:t>Interoperabilnost – prekogranične razmjene, koordinacija proiz.</a:t>
            </a:r>
          </a:p>
          <a:p>
            <a:r>
              <a:rPr lang="sr-Latn-CS" dirty="0" smtClean="0"/>
              <a:t>Distribuirana proizvodnja – obnovljivi izvori, male kogeneracije</a:t>
            </a:r>
          </a:p>
          <a:p>
            <a:r>
              <a:rPr lang="sr-Latn-CS" dirty="0" smtClean="0"/>
              <a:t>Zaštita životne sredine – akcenat na smanjenju gubitaka</a:t>
            </a:r>
          </a:p>
          <a:p>
            <a:r>
              <a:rPr lang="sr-Latn-CS" dirty="0" smtClean="0"/>
              <a:t>Upravljanje na strani potrošnje </a:t>
            </a:r>
          </a:p>
          <a:p>
            <a:pPr lvl="1"/>
            <a:r>
              <a:rPr lang="sr-Latn-CS" dirty="0" smtClean="0"/>
              <a:t>Lokalne strategije, pametna brojila, automatizovani mjerni centri </a:t>
            </a:r>
          </a:p>
          <a:p>
            <a:r>
              <a:rPr lang="sr-Latn-CS" dirty="0" smtClean="0"/>
              <a:t>Regulatorni okvir – harmonizacija nacionalnih propisa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CIGRÉ, Miločer, maj 2011.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8B23-D48C-4650-BC4F-E506532359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2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Struktura mreža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sr-Latn-CS" dirty="0" smtClean="0"/>
              <a:t>Klasična struktura EES:</a:t>
            </a:r>
          </a:p>
          <a:p>
            <a:pPr lvl="1"/>
            <a:r>
              <a:rPr lang="sr-Latn-CS" dirty="0" smtClean="0"/>
              <a:t>Veliki izvori</a:t>
            </a:r>
          </a:p>
          <a:p>
            <a:pPr lvl="1"/>
            <a:r>
              <a:rPr lang="sr-Latn-CS" dirty="0" smtClean="0"/>
              <a:t>Optimizacija mreža na nacionalnom nivou</a:t>
            </a:r>
          </a:p>
          <a:p>
            <a:pPr lvl="1"/>
            <a:r>
              <a:rPr lang="sr-Latn-CS" dirty="0" smtClean="0"/>
              <a:t>Različiti regulatorni okviri</a:t>
            </a:r>
          </a:p>
          <a:p>
            <a:pPr lvl="1"/>
            <a:r>
              <a:rPr lang="sr-Latn-CS" dirty="0" smtClean="0"/>
              <a:t>Sporiji tehnološki razvoj</a:t>
            </a:r>
          </a:p>
          <a:p>
            <a:pPr lvl="1"/>
            <a:r>
              <a:rPr lang="sr-Latn-CS" dirty="0" smtClean="0"/>
              <a:t>Centralizovano upravljanje</a:t>
            </a:r>
          </a:p>
          <a:p>
            <a:pPr lvl="1"/>
            <a:r>
              <a:rPr lang="sr-Latn-CS" dirty="0" smtClean="0"/>
              <a:t>Nizak nivo prekogranične međupovezanosti (havarijska ispomoć)</a:t>
            </a:r>
          </a:p>
          <a:p>
            <a:r>
              <a:rPr lang="sr-Latn-CS" dirty="0" smtClean="0"/>
              <a:t>Struktura modernih EES:</a:t>
            </a:r>
          </a:p>
          <a:p>
            <a:pPr lvl="1"/>
            <a:r>
              <a:rPr lang="sr-Latn-CS" dirty="0" smtClean="0"/>
              <a:t>Integracija distribuirane i centralne proizvodnje</a:t>
            </a:r>
          </a:p>
          <a:p>
            <a:pPr lvl="1"/>
            <a:r>
              <a:rPr lang="sr-Latn-CS" dirty="0" smtClean="0"/>
              <a:t>Harmonizacija regulative na internacionalnom nivou</a:t>
            </a:r>
          </a:p>
          <a:p>
            <a:pPr lvl="1"/>
            <a:r>
              <a:rPr lang="sr-Latn-CS" dirty="0" smtClean="0"/>
              <a:t>Fleksibilnost – upravljanje, potrošnja, eksploatacija, razvoj</a:t>
            </a:r>
          </a:p>
          <a:p>
            <a:pPr lvl="1"/>
            <a:r>
              <a:rPr lang="sr-Latn-CS" dirty="0" smtClean="0"/>
              <a:t>Aktivni porošač – upravljanje potrošnjom i proizvodnja el. energije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CIGRÉ, Miločer, maj 2011.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8B23-D48C-4650-BC4F-E506532359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7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CIGRÉ, Miločer, maj 2011.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8B23-D48C-4650-BC4F-E506532359CE}" type="slidenum">
              <a:rPr lang="en-US" smtClean="0"/>
              <a:t>9</a:t>
            </a:fld>
            <a:endParaRPr lang="en-US"/>
          </a:p>
        </p:txBody>
      </p:sp>
      <p:pic>
        <p:nvPicPr>
          <p:cNvPr id="1026" name="Picture 2" descr="SmartGri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28600"/>
            <a:ext cx="8701451" cy="5638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273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577</TotalTime>
  <Words>1141</Words>
  <Application>Microsoft Office PowerPoint</Application>
  <PresentationFormat>On-screen Show (4:3)</PresentationFormat>
  <Paragraphs>215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Thatch</vt:lpstr>
      <vt:lpstr>SMART GRIDS –  POGLED U BUDUĆNOST</vt:lpstr>
      <vt:lpstr>SADRŽAJ</vt:lpstr>
      <vt:lpstr>UVOD</vt:lpstr>
      <vt:lpstr>Trenutno stanje</vt:lpstr>
      <vt:lpstr>Izazovi budućih električnih mreža</vt:lpstr>
      <vt:lpstr>NOVA GENERACIJA ELEKTRIČNIH MREŽA</vt:lpstr>
      <vt:lpstr>Izazovi elektroenergetskog sektora</vt:lpstr>
      <vt:lpstr>Struktura mreža</vt:lpstr>
      <vt:lpstr>PowerPoint Presentation</vt:lpstr>
      <vt:lpstr>Buduće distributivne mreže</vt:lpstr>
      <vt:lpstr>PowerPoint Presentation</vt:lpstr>
      <vt:lpstr>Komunikacija potrošač – operator</vt:lpstr>
      <vt:lpstr>PowerPoint Presentation</vt:lpstr>
      <vt:lpstr>REALIZACIJA PAMETNIH MREŽA</vt:lpstr>
      <vt:lpstr>Uloga pojedinih učesnika u razvoju ...</vt:lpstr>
      <vt:lpstr>Uloga pojedinih učesnika u razvoju</vt:lpstr>
      <vt:lpstr>Faktori dinamike razvoja</vt:lpstr>
      <vt:lpstr>Moguće barijere</vt:lpstr>
      <vt:lpstr>ZAKLJUČAK</vt:lpstr>
      <vt:lpstr>Realizacija pametnih mreža</vt:lpstr>
      <vt:lpstr>PITANJA RECENZENATA</vt:lpstr>
      <vt:lpstr>PowerPoint Presentation</vt:lpstr>
      <vt:lpstr>PowerPoint Presentation</vt:lpstr>
    </vt:vector>
  </TitlesOfParts>
  <Company>ETF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AEES</dc:creator>
  <cp:lastModifiedBy>AEES</cp:lastModifiedBy>
  <cp:revision>53</cp:revision>
  <dcterms:created xsi:type="dcterms:W3CDTF">2011-04-26T18:52:01Z</dcterms:created>
  <dcterms:modified xsi:type="dcterms:W3CDTF">2011-05-03T18:22:16Z</dcterms:modified>
</cp:coreProperties>
</file>