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59" r:id="rId6"/>
    <p:sldId id="265" r:id="rId7"/>
    <p:sldId id="273" r:id="rId8"/>
    <p:sldId id="274" r:id="rId9"/>
    <p:sldId id="275" r:id="rId10"/>
    <p:sldId id="271" r:id="rId11"/>
    <p:sldId id="260" r:id="rId12"/>
    <p:sldId id="266" r:id="rId13"/>
    <p:sldId id="276" r:id="rId14"/>
    <p:sldId id="272" r:id="rId15"/>
    <p:sldId id="278" r:id="rId16"/>
    <p:sldId id="279" r:id="rId17"/>
    <p:sldId id="280" r:id="rId18"/>
    <p:sldId id="281" r:id="rId19"/>
    <p:sldId id="283" r:id="rId20"/>
    <p:sldId id="282" r:id="rId21"/>
    <p:sldId id="262" r:id="rId22"/>
    <p:sldId id="268" r:id="rId23"/>
    <p:sldId id="263" r:id="rId24"/>
    <p:sldId id="269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41B4-CD0A-4D59-AE59-2476C11529EF}" type="datetimeFigureOut">
              <a:rPr lang="en-US" smtClean="0"/>
              <a:t>5/14/2011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234E-BE6D-4198-BF54-0BA0ACFD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234E-BE6D-4198-BF54-0BA0ACFD8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80E5-6060-4F26-9F4A-2D9133FC822A}" type="datetime1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04800" y="1905000"/>
            <a:ext cx="8496301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01003" cy="1600327"/>
          </a:xfrm>
          <a:ln w="19050">
            <a:noFill/>
          </a:ln>
        </p:spPr>
        <p:txBody>
          <a:bodyPr anchor="b">
            <a:normAutofit/>
          </a:bodyPr>
          <a:lstStyle>
            <a:lvl1pPr algn="ctr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01003" cy="1066800"/>
          </a:xfrm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457202" y="2057400"/>
            <a:ext cx="8176259" cy="281940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2F52-88A5-4EB0-9587-299767474579}" type="datetime1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7169-A37B-423B-916A-1E6F7561721C}" type="datetime1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FDF0-605C-4A1C-AF4C-90109D524F4B}" type="datetime1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FDC-D994-49AF-9055-0D4A780DFFF2}" type="datetime1">
              <a:rPr lang="en-US" smtClean="0"/>
              <a:t>5/14/2011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E6E2-DF75-433D-8CD3-80CCE323FDD4}" type="datetime1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B719-734A-455A-808C-676F6F0BA2DB}" type="datetime1">
              <a:rPr lang="en-US" smtClean="0"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4D31-56C0-40F5-B5AB-611A6D4A52B7}" type="datetime1">
              <a:rPr lang="en-US" smtClean="0"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F123-9C0A-49BD-B25F-4F36B36459C7}" type="datetime1">
              <a:rPr lang="en-US" smtClean="0"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DB92-AFC0-43BF-BF64-E07F4AEAD623}" type="datetime1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0974-9F82-4716-AC48-4E5F5ACCC55E}" type="datetime1">
              <a:rPr lang="en-US" smtClean="0"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F361DE-33D4-4FC2-8A77-00CDF96EBF29}" type="datetime1">
              <a:rPr lang="en-US" smtClean="0"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068B23-D48C-4650-BC4F-E506532359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NEKI IZAZOVI BUDUĆIH EES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/>
              <a:t>Prof. dr Ilija Vujošević</a:t>
            </a:r>
            <a:r>
              <a:rPr lang="sr-Latn-CS" dirty="0" smtClean="0"/>
              <a:t>, </a:t>
            </a:r>
            <a:r>
              <a:rPr lang="sr-Latn-CS" dirty="0"/>
              <a:t>Mr Zoran </a:t>
            </a:r>
            <a:r>
              <a:rPr lang="sr-Latn-CS" dirty="0" smtClean="0"/>
              <a:t>Miljanić</a:t>
            </a:r>
            <a:endParaRPr lang="sr-Latn-C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351374" cy="990600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Subtitle 6"/>
          <p:cNvSpPr txBox="1">
            <a:spLocks/>
          </p:cNvSpPr>
          <p:nvPr/>
        </p:nvSpPr>
        <p:spPr>
          <a:xfrm>
            <a:off x="1676400" y="190500"/>
            <a:ext cx="7086600" cy="10668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dirty="0" smtClean="0"/>
          </a:p>
          <a:p>
            <a:r>
              <a:rPr lang="sr-Latn-CS" dirty="0" smtClean="0"/>
              <a:t>II Savjetovanje CG KO CIGRÉ, Miločer, maj 2011. </a:t>
            </a:r>
            <a:endParaRPr lang="sr-Latn-CS" dirty="0"/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1046574" y="5410200"/>
            <a:ext cx="7030626" cy="10668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CS" dirty="0" smtClean="0"/>
          </a:p>
          <a:p>
            <a:r>
              <a:rPr lang="sr-Latn-CS" dirty="0" smtClean="0"/>
              <a:t>CG KO CIGRÉ - STK C</a:t>
            </a:r>
            <a:r>
              <a:rPr lang="en-US" dirty="0" smtClean="0"/>
              <a:t>1</a:t>
            </a:r>
            <a:r>
              <a:rPr lang="sr-Latn-CS" dirty="0" smtClean="0"/>
              <a:t>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784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Troškovi proizvodnje električne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sr-Latn-CS" dirty="0" smtClean="0"/>
              <a:t>Značajne investicije u sektoru proizvodnje u sljedećih 40 godina</a:t>
            </a:r>
            <a:endParaRPr lang="sr-Latn-CS" dirty="0"/>
          </a:p>
          <a:p>
            <a:r>
              <a:rPr lang="sr-Latn-CS" dirty="0" smtClean="0"/>
              <a:t>Baseline scenario – ukupne investicije 23.5 biliona US$</a:t>
            </a:r>
          </a:p>
          <a:p>
            <a:r>
              <a:rPr lang="sr-Latn-CS" dirty="0" smtClean="0"/>
              <a:t>Bluemap scenario – 40% više nego baseline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38862"/>
              </p:ext>
            </p:extLst>
          </p:nvPr>
        </p:nvGraphicFramePr>
        <p:xfrm>
          <a:off x="609600" y="3200400"/>
          <a:ext cx="7620002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830"/>
                <a:gridCol w="1523830"/>
                <a:gridCol w="1523830"/>
                <a:gridCol w="1523830"/>
                <a:gridCol w="1524682"/>
              </a:tblGrid>
              <a:tr h="468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Investicioni troškovi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US$/kW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Troškovi rada i održavanja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US$/kW/god.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2010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2050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2050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Biomasa 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2500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1950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90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Geotermalna 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2400-5500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2150-3600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220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136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Velike HE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2000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2000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Male HE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Solarne PV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3500-5600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1000-1600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Solarna CSP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4500-7000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1950-3000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Okean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3000-5000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2000-2450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Vjetar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1450-2200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1200-1600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51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Vjetar off-shore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3000-3700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2100-2600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68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NE gen. III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3000-3700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2700-3300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90-111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81-99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KRATAK OSVRT NA NEKE TEHNOLOŠKE PRODORE U BUDUĆE 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Superprovodni generator...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Visokotemperaturna superprovodnost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87871"/>
              </p:ext>
            </p:extLst>
          </p:nvPr>
        </p:nvGraphicFramePr>
        <p:xfrm>
          <a:off x="2339502" y="2362200"/>
          <a:ext cx="446499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Visio" r:id="rId3" imgW="3968981" imgH="3042613" progId="Visio.Drawing.11">
                  <p:embed/>
                </p:oleObj>
              </mc:Choice>
              <mc:Fallback>
                <p:oleObj name="Visio" r:id="rId3" imgW="3968981" imgH="304261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502" y="2362200"/>
                        <a:ext cx="4464996" cy="3429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6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Superprovodni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00200"/>
          </a:xfrm>
        </p:spPr>
        <p:txBody>
          <a:bodyPr/>
          <a:lstStyle/>
          <a:p>
            <a:pPr lvl="1"/>
            <a:r>
              <a:rPr lang="sr-Latn-CS" dirty="0" smtClean="0"/>
              <a:t>Manji kapitalni i operativni troškovi</a:t>
            </a:r>
          </a:p>
          <a:p>
            <a:pPr lvl="1"/>
            <a:r>
              <a:rPr lang="sr-Latn-CS" dirty="0" smtClean="0"/>
              <a:t>Rad na visokim naponima isključuje potrebu za transformatorom</a:t>
            </a:r>
          </a:p>
          <a:p>
            <a:pPr lvl="1"/>
            <a:r>
              <a:rPr lang="sr-Latn-CS" dirty="0" smtClean="0"/>
              <a:t>Smanjenje sinhrone reaktanse – bolja stabilnost</a:t>
            </a:r>
          </a:p>
          <a:p>
            <a:pPr lvl="1"/>
            <a:r>
              <a:rPr lang="sr-Latn-CS" dirty="0" smtClean="0"/>
              <a:t>Mogućnost proizvodnje reaktivne energije kao statički kondenzatori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699626"/>
              </p:ext>
            </p:extLst>
          </p:nvPr>
        </p:nvGraphicFramePr>
        <p:xfrm>
          <a:off x="533400" y="1524000"/>
          <a:ext cx="8153400" cy="316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3591"/>
                <a:gridCol w="2442423"/>
                <a:gridCol w="2297386"/>
              </a:tblGrid>
              <a:tr h="422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Svojstvo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Superprovodni generator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Konvencionalni generator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Međufazni napon (kV)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26-500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Struja (kA)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27-1,4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Aktivna dužina (m)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2,5-3,5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6-7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Ukupna dužina (m)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10-12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17-20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Spoljašnji prečnik statora (m)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2,7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Prečnik rotora (m)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Dužina rotora (m)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8-10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Snaga pobudnice (kW)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5 000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Težina generatora (t)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160-300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600-700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 dirty="0">
                          <a:effectLst/>
                        </a:rPr>
                        <a:t>Ukupni gubici (MW)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5-7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>
                          <a:solidFill>
                            <a:schemeClr val="bg1"/>
                          </a:solidFill>
                          <a:effectLst/>
                        </a:rPr>
                        <a:t>10-15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ME" sz="1600">
                          <a:effectLst/>
                        </a:rPr>
                        <a:t>Magnetska indukcija  (T)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ME" sz="1600" b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Prenos električne energije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Latn-CS" dirty="0" smtClean="0"/>
              <a:t>Elektronski mlaz – Electron Beam Delivery (EBD)</a:t>
            </a:r>
          </a:p>
          <a:p>
            <a:pPr lvl="1">
              <a:lnSpc>
                <a:spcPct val="150000"/>
              </a:lnSpc>
            </a:pPr>
            <a:r>
              <a:rPr lang="sr-Latn-CS" dirty="0" smtClean="0"/>
              <a:t>Magnetski fokusiran mlaz elektrona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Mikrotalasni prenos – Microwave Delivery (MWD)</a:t>
            </a:r>
          </a:p>
          <a:p>
            <a:pPr lvl="1">
              <a:lnSpc>
                <a:spcPct val="150000"/>
              </a:lnSpc>
            </a:pPr>
            <a:r>
              <a:rPr lang="sr-Latn-CS" dirty="0" smtClean="0"/>
              <a:t>Nikola Tesla, patent iz 1897. godine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Laserska isporuka – Laser Beam Delivery (LBD)</a:t>
            </a:r>
          </a:p>
          <a:p>
            <a:pPr lvl="1">
              <a:lnSpc>
                <a:spcPct val="150000"/>
              </a:lnSpc>
            </a:pPr>
            <a:r>
              <a:rPr lang="sr-Latn-CS" dirty="0" smtClean="0"/>
              <a:t>Konverzija električne energije u svjetlost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BILANSIRANJE I INTEGRACIJA DIE U 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Planiranje proizvodnje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Veliki broj uticajnih faktora – istorija bilansa, vremenske prilike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16</a:t>
            </a:fld>
            <a:endParaRPr lang="en-US"/>
          </a:p>
        </p:txBody>
      </p:sp>
      <p:pic>
        <p:nvPicPr>
          <p:cNvPr id="10242" name="Picture 2" descr="te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5814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te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1"/>
            <a:ext cx="4153316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te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50802"/>
            <a:ext cx="3581400" cy="18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4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Distributivna mreža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Aktivna distributivna mreža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/>
        </p:blipFill>
        <p:spPr bwMode="auto">
          <a:xfrm>
            <a:off x="914399" y="2057400"/>
            <a:ext cx="7315201" cy="422181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2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Koncept virtuelne elektrane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Globalna sistemska koordinacija svih DIE = Virtuelna Elektrana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867510" cy="419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705600" cy="603257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5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SADRŽAJ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Latn-CS" dirty="0" smtClean="0"/>
              <a:t>UVOD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GLOBALNE POTREBE ZA ELEKTRI</a:t>
            </a:r>
            <a:r>
              <a:rPr lang="sr-Latn-CS" dirty="0" smtClean="0"/>
              <a:t>ČNOM ENERGIJOM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KRATAK OSVRT NA NEKE TEHNOLOŠKE PRODORE U BUDUĆE EES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BILANSIRANJE I INTEGRACIJA DIE U EES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ZAKLJUČAK</a:t>
            </a:r>
          </a:p>
          <a:p>
            <a:pPr>
              <a:lnSpc>
                <a:spcPct val="150000"/>
              </a:lnSpc>
            </a:pPr>
            <a:r>
              <a:rPr lang="sr-Latn-CS" dirty="0" smtClean="0"/>
              <a:t>PITANJA RECENZENATA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Problemi integracije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Ograničenje </a:t>
            </a:r>
            <a:r>
              <a:rPr lang="sr-Latn-ME" dirty="0"/>
              <a:t>tokova snaga u stacionarnom stanju i pri kratkim </a:t>
            </a:r>
            <a:r>
              <a:rPr lang="sr-Latn-ME" dirty="0" smtClean="0"/>
              <a:t>spojevima</a:t>
            </a:r>
          </a:p>
          <a:p>
            <a:r>
              <a:rPr lang="sr-Latn-ME" dirty="0" smtClean="0"/>
              <a:t>Kvalitet </a:t>
            </a:r>
            <a:r>
              <a:rPr lang="sr-Latn-ME" dirty="0"/>
              <a:t>električne </a:t>
            </a:r>
            <a:r>
              <a:rPr lang="sr-Latn-ME" dirty="0" smtClean="0"/>
              <a:t>energije</a:t>
            </a:r>
          </a:p>
          <a:p>
            <a:r>
              <a:rPr lang="sr-Latn-ME" dirty="0" smtClean="0"/>
              <a:t>Reaktivno-naponska kontrola</a:t>
            </a:r>
          </a:p>
          <a:p>
            <a:r>
              <a:rPr lang="sr-Latn-ME" dirty="0" smtClean="0"/>
              <a:t>Stabilnost </a:t>
            </a:r>
            <a:r>
              <a:rPr lang="sr-Latn-ME" dirty="0"/>
              <a:t>i </a:t>
            </a:r>
            <a:r>
              <a:rPr lang="sr-Latn-ME" dirty="0" smtClean="0"/>
              <a:t>sposobnost </a:t>
            </a:r>
            <a:r>
              <a:rPr lang="sr-Latn-ME" dirty="0"/>
              <a:t>DIE da </a:t>
            </a:r>
            <a:r>
              <a:rPr lang="sr-Latn-ME" dirty="0" smtClean="0"/>
              <a:t>podnese poremećaje</a:t>
            </a:r>
          </a:p>
          <a:p>
            <a:r>
              <a:rPr lang="sr-Latn-ME" dirty="0" smtClean="0"/>
              <a:t>Zaštita sistema</a:t>
            </a:r>
          </a:p>
          <a:p>
            <a:r>
              <a:rPr lang="sr-Latn-ME" dirty="0" smtClean="0"/>
              <a:t>Ostrvski pogon</a:t>
            </a:r>
          </a:p>
          <a:p>
            <a:r>
              <a:rPr lang="sr-Latn-ME" dirty="0" smtClean="0"/>
              <a:t>Riješenje</a:t>
            </a:r>
          </a:p>
          <a:p>
            <a:pPr lvl="1"/>
            <a:r>
              <a:rPr lang="sr-Latn-ME" dirty="0" smtClean="0"/>
              <a:t>Naprednije upravljanje – ICT, FACTS, nove tehnologije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9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ZAKLJUČAK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Budući EES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1.5-2% stopa rasta potreba uz značajne regionalne razlike</a:t>
            </a:r>
          </a:p>
          <a:p>
            <a:r>
              <a:rPr lang="sr-Latn-CS" dirty="0" smtClean="0"/>
              <a:t>Dekarbonizacija proizvodnje</a:t>
            </a:r>
          </a:p>
          <a:p>
            <a:r>
              <a:rPr lang="sr-Latn-CS" dirty="0" smtClean="0"/>
              <a:t>Tehnološki prodori u proizvodnji i prenosu energije</a:t>
            </a:r>
          </a:p>
          <a:p>
            <a:r>
              <a:rPr lang="sr-Latn-CS" dirty="0" smtClean="0"/>
              <a:t>DIE i OIE dobijaju istaknutu ulogu u bilansiranju</a:t>
            </a:r>
          </a:p>
          <a:p>
            <a:r>
              <a:rPr lang="sr-Latn-CS" dirty="0" smtClean="0"/>
              <a:t>Ekonomski benefiti od „zelenih“ i efikasnih tehnologija</a:t>
            </a:r>
          </a:p>
          <a:p>
            <a:r>
              <a:rPr lang="sr-Latn-CS" dirty="0" smtClean="0"/>
              <a:t>Značajno investiranje u tehnološke inovacije (superprovodnost, novi načini prenosa energije, ICT tehnologije, napredno upravljanje, efikasniji elementi ... )</a:t>
            </a:r>
          </a:p>
          <a:p>
            <a:r>
              <a:rPr lang="sr-Latn-CS" dirty="0" smtClean="0"/>
              <a:t>EU projekti</a:t>
            </a:r>
          </a:p>
          <a:p>
            <a:r>
              <a:rPr lang="sr-Latn-CS" dirty="0" smtClean="0"/>
              <a:t>Crna Gora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PITANJA </a:t>
            </a:r>
            <a:r>
              <a:rPr lang="sr-Latn-CS" dirty="0" smtClean="0"/>
              <a:t>RECENZENATA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 li je </a:t>
            </a:r>
            <a:r>
              <a:rPr lang="en-US" dirty="0" err="1"/>
              <a:t>upoređivanje</a:t>
            </a:r>
            <a:r>
              <a:rPr lang="en-US" dirty="0"/>
              <a:t> </a:t>
            </a:r>
            <a:r>
              <a:rPr lang="en-US" dirty="0" err="1"/>
              <a:t>superprovodnog</a:t>
            </a:r>
            <a:r>
              <a:rPr lang="en-US" dirty="0"/>
              <a:t> </a:t>
            </a:r>
            <a:r>
              <a:rPr lang="en-US" dirty="0" err="1"/>
              <a:t>generatora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standardnim</a:t>
            </a:r>
            <a:r>
              <a:rPr lang="en-US" dirty="0"/>
              <a:t> </a:t>
            </a:r>
            <a:r>
              <a:rPr lang="en-US" dirty="0" err="1"/>
              <a:t>izvršeno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superprovodnog</a:t>
            </a:r>
            <a:r>
              <a:rPr lang="en-US" dirty="0"/>
              <a:t> </a:t>
            </a:r>
            <a:r>
              <a:rPr lang="en-US" dirty="0" err="1"/>
              <a:t>generatora</a:t>
            </a:r>
            <a:r>
              <a:rPr lang="en-US" dirty="0"/>
              <a:t> i </a:t>
            </a:r>
            <a:r>
              <a:rPr lang="en-US" dirty="0" err="1"/>
              <a:t>stvarne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od 1200 </a:t>
            </a:r>
            <a:r>
              <a:rPr lang="en-US" dirty="0" smtClean="0"/>
              <a:t>MVA</a:t>
            </a:r>
            <a:r>
              <a:rPr lang="sr-Latn-CS" dirty="0" smtClean="0"/>
              <a:t>?</a:t>
            </a:r>
          </a:p>
          <a:p>
            <a:pPr marL="0" indent="0">
              <a:buNone/>
            </a:pPr>
            <a:endParaRPr lang="sr-Latn-C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U </a:t>
            </a:r>
            <a:r>
              <a:rPr lang="en-US" dirty="0" err="1"/>
              <a:t>referatu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navedene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superprovodnih</a:t>
            </a:r>
            <a:r>
              <a:rPr lang="en-US" dirty="0"/>
              <a:t> </a:t>
            </a:r>
            <a:r>
              <a:rPr lang="en-US" dirty="0" err="1"/>
              <a:t>generatora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standardnim</a:t>
            </a:r>
            <a:r>
              <a:rPr lang="en-US" dirty="0"/>
              <a:t>. </a:t>
            </a:r>
            <a:r>
              <a:rPr lang="en-US" dirty="0" err="1"/>
              <a:t>Šta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nedostacima</a:t>
            </a:r>
            <a:r>
              <a:rPr lang="en-US" dirty="0"/>
              <a:t> </a:t>
            </a:r>
            <a:r>
              <a:rPr lang="en-US" dirty="0" err="1"/>
              <a:t>superprovodnih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prednostima</a:t>
            </a:r>
            <a:r>
              <a:rPr lang="en-US" dirty="0"/>
              <a:t> </a:t>
            </a:r>
            <a:r>
              <a:rPr lang="en-US" dirty="0" err="1"/>
              <a:t>standardnih</a:t>
            </a:r>
            <a:r>
              <a:rPr lang="en-US" dirty="0" smtClean="0"/>
              <a:t>?</a:t>
            </a:r>
            <a:endParaRPr lang="sr-Latn-CS" dirty="0" smtClean="0"/>
          </a:p>
          <a:p>
            <a:pPr marL="0" indent="0">
              <a:buNone/>
            </a:pPr>
            <a:endParaRPr lang="sr-Latn-C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Da li se </a:t>
            </a:r>
            <a:r>
              <a:rPr lang="en-US" dirty="0" err="1"/>
              <a:t>superprovodni</a:t>
            </a:r>
            <a:r>
              <a:rPr lang="en-US" dirty="0"/>
              <a:t> </a:t>
            </a:r>
            <a:r>
              <a:rPr lang="en-US" dirty="0" err="1"/>
              <a:t>generatori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u </a:t>
            </a:r>
            <a:r>
              <a:rPr lang="en-US" dirty="0" err="1"/>
              <a:t>komercijalnoj</a:t>
            </a:r>
            <a:r>
              <a:rPr lang="en-US" dirty="0"/>
              <a:t> </a:t>
            </a:r>
            <a:r>
              <a:rPr lang="en-US" dirty="0" err="1"/>
              <a:t>upotrebi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5179" y="2967335"/>
            <a:ext cx="605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HVALA NA PAŽNJI 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2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UVOD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Klasični i budući EES, faktori razvoja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Osnova razvoja – EES</a:t>
            </a:r>
          </a:p>
          <a:p>
            <a:r>
              <a:rPr lang="sr-Latn-CS" dirty="0" smtClean="0"/>
              <a:t>EES je najsloženiji tehnički sistem</a:t>
            </a:r>
          </a:p>
          <a:p>
            <a:r>
              <a:rPr lang="sr-Latn-CS" dirty="0" smtClean="0"/>
              <a:t>Klasični EES – Nemogućnost skladištenja energije</a:t>
            </a:r>
          </a:p>
          <a:p>
            <a:r>
              <a:rPr lang="sr-Latn-CS" dirty="0" smtClean="0"/>
              <a:t>Budući EES</a:t>
            </a:r>
          </a:p>
          <a:p>
            <a:pPr lvl="1"/>
            <a:r>
              <a:rPr lang="sr-Latn-CS" dirty="0" smtClean="0"/>
              <a:t>Skladištenje energije</a:t>
            </a:r>
          </a:p>
          <a:p>
            <a:pPr lvl="1"/>
            <a:r>
              <a:rPr lang="sr-Latn-CS" dirty="0" smtClean="0"/>
              <a:t>DIE, OIE</a:t>
            </a:r>
          </a:p>
          <a:p>
            <a:pPr lvl="1"/>
            <a:r>
              <a:rPr lang="sr-Latn-CS" dirty="0" smtClean="0"/>
              <a:t>GHG emisije</a:t>
            </a:r>
          </a:p>
          <a:p>
            <a:r>
              <a:rPr lang="sr-Latn-CS" dirty="0" smtClean="0"/>
              <a:t>Cijena primarne energije – faktor razvoja EES</a:t>
            </a:r>
          </a:p>
          <a:p>
            <a:r>
              <a:rPr lang="sr-Latn-CS" dirty="0" smtClean="0"/>
              <a:t>Napredniji standardi pouydanosti i kvaliteta rada EES</a:t>
            </a:r>
          </a:p>
          <a:p>
            <a:r>
              <a:rPr lang="sr-Latn-CS" dirty="0" smtClean="0"/>
              <a:t>Tehnološka platforma – smart grid</a:t>
            </a:r>
          </a:p>
          <a:p>
            <a:endParaRPr lang="sr-Latn-C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GLOBALNE POTREBE ZA ELEKTRIČNOM ENERGIJOM</a:t>
            </a:r>
            <a:endParaRPr lang="sr-Latn-C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Projekcije proizvodnje potreba </a:t>
            </a:r>
            <a:r>
              <a:rPr lang="sr-Latn-CS" dirty="0" smtClean="0"/>
              <a:t>za električnom energijom...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Fosilna goriva </a:t>
            </a:r>
          </a:p>
          <a:p>
            <a:pPr lvl="1"/>
            <a:r>
              <a:rPr lang="sr-Latn-CS" dirty="0" smtClean="0"/>
              <a:t> SADA - 32% proizvodnje el. energije i 41% GHG</a:t>
            </a:r>
          </a:p>
          <a:p>
            <a:pPr lvl="1"/>
            <a:r>
              <a:rPr lang="sr-Latn-CS" dirty="0" smtClean="0"/>
              <a:t>2050. – udio OIE u proizvodnji el. energije 75%</a:t>
            </a:r>
            <a:endParaRPr lang="sr-Latn-C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8058521" cy="2971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133600" y="3276600"/>
            <a:ext cx="35052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33600" y="3657600"/>
            <a:ext cx="5029200" cy="9906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3505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0000"/>
                </a:solidFill>
              </a:rPr>
              <a:t>2%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52278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B0F0"/>
                </a:solidFill>
              </a:rPr>
              <a:t>1.8%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Projekcije proizvodnje potreba za električnom energijom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BLUE MAP scenariji</a:t>
            </a:r>
          </a:p>
          <a:p>
            <a:pPr lvl="1"/>
            <a:r>
              <a:rPr lang="en-US" dirty="0" smtClean="0"/>
              <a:t>BLUE </a:t>
            </a:r>
            <a:r>
              <a:rPr lang="en-US" dirty="0"/>
              <a:t>hi </a:t>
            </a:r>
            <a:r>
              <a:rPr lang="en-US" dirty="0" smtClean="0"/>
              <a:t>NUC</a:t>
            </a:r>
            <a:r>
              <a:rPr lang="sr-Latn-CS" dirty="0" smtClean="0"/>
              <a:t> – 2000 GW kapacitet nuklearki</a:t>
            </a:r>
          </a:p>
          <a:p>
            <a:pPr lvl="1"/>
            <a:r>
              <a:rPr lang="en-US" dirty="0" smtClean="0"/>
              <a:t>BLUE </a:t>
            </a:r>
            <a:r>
              <a:rPr lang="en-US" dirty="0"/>
              <a:t>no </a:t>
            </a:r>
            <a:r>
              <a:rPr lang="en-US" dirty="0" smtClean="0"/>
              <a:t>CCS</a:t>
            </a:r>
            <a:r>
              <a:rPr lang="sr-Latn-CS" dirty="0" smtClean="0"/>
              <a:t> – nema komercijalizacije CCS </a:t>
            </a:r>
          </a:p>
          <a:p>
            <a:pPr lvl="1"/>
            <a:r>
              <a:rPr lang="en-US" dirty="0" smtClean="0"/>
              <a:t>BLUE </a:t>
            </a:r>
            <a:r>
              <a:rPr lang="en-US" dirty="0"/>
              <a:t>hi </a:t>
            </a:r>
            <a:r>
              <a:rPr lang="en-US" dirty="0" smtClean="0"/>
              <a:t>REN</a:t>
            </a:r>
            <a:r>
              <a:rPr lang="sr-Latn-CS" dirty="0" smtClean="0"/>
              <a:t> – 75% energije iz OIE do 2050.</a:t>
            </a:r>
          </a:p>
          <a:p>
            <a:pPr lvl="1"/>
            <a:r>
              <a:rPr lang="en-US" dirty="0" smtClean="0"/>
              <a:t>BLUE </a:t>
            </a:r>
            <a:r>
              <a:rPr lang="en-US" dirty="0"/>
              <a:t>3% </a:t>
            </a:r>
            <a:r>
              <a:rPr lang="sr-Latn-CS" dirty="0"/>
              <a:t>–</a:t>
            </a:r>
            <a:r>
              <a:rPr lang="sr-Latn-CS" dirty="0" smtClean="0"/>
              <a:t> diskontna stopa od 3% za sve proizvodne tehnologije</a:t>
            </a:r>
          </a:p>
          <a:p>
            <a:r>
              <a:rPr lang="sr-Latn-CS" dirty="0" smtClean="0"/>
              <a:t>Baseline scenario – 2/3 udio fosilnih goriva i udvostručenje emisija</a:t>
            </a:r>
          </a:p>
          <a:p>
            <a:r>
              <a:rPr lang="sr-Latn-CS" dirty="0" smtClean="0"/>
              <a:t>BLUE MAP – dekarbonizacija energetskog sektora</a:t>
            </a:r>
          </a:p>
          <a:p>
            <a:r>
              <a:rPr lang="sr-Latn-CS" dirty="0" smtClean="0"/>
              <a:t>Novi obnovljivi izvori (NOI)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9"/>
            <a:ext cx="8458200" cy="4668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 Savjetovanje CG KO CIGRÉ, Miločer, maj 2011.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8B23-D48C-4650-BC4F-E506532359CE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/>
          <a:stretch/>
        </p:blipFill>
        <p:spPr bwMode="auto">
          <a:xfrm>
            <a:off x="304800" y="990600"/>
            <a:ext cx="8525152" cy="3429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103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248</TotalTime>
  <Words>985</Words>
  <Application>Microsoft Office PowerPoint</Application>
  <PresentationFormat>On-screen Show (4:3)</PresentationFormat>
  <Paragraphs>239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Thatch</vt:lpstr>
      <vt:lpstr>Visio</vt:lpstr>
      <vt:lpstr>NEKI IZAZOVI BUDUĆIH EES</vt:lpstr>
      <vt:lpstr>SADRŽAJ</vt:lpstr>
      <vt:lpstr>UVOD</vt:lpstr>
      <vt:lpstr>Klasični i budući EES, faktori razvoja</vt:lpstr>
      <vt:lpstr>GLOBALNE POTREBE ZA ELEKTRIČNOM ENERGIJOM</vt:lpstr>
      <vt:lpstr>Projekcije proizvodnje potreba za električnom energijom...</vt:lpstr>
      <vt:lpstr>Projekcije proizvodnje potreba za električnom energijom</vt:lpstr>
      <vt:lpstr>PowerPoint Presentation</vt:lpstr>
      <vt:lpstr>PowerPoint Presentation</vt:lpstr>
      <vt:lpstr>Troškovi proizvodnje električne energije</vt:lpstr>
      <vt:lpstr>KRATAK OSVRT NA NEKE TEHNOLOŠKE PRODORE U BUDUĆE EES</vt:lpstr>
      <vt:lpstr>Superprovodni generator...</vt:lpstr>
      <vt:lpstr>Superprovodni generator</vt:lpstr>
      <vt:lpstr>Prenos električne energije</vt:lpstr>
      <vt:lpstr>BILANSIRANJE I INTEGRACIJA DIE U EES</vt:lpstr>
      <vt:lpstr>Planiranje proizvodnje</vt:lpstr>
      <vt:lpstr>Distributivna mreža</vt:lpstr>
      <vt:lpstr>Koncept virtuelne elektrane</vt:lpstr>
      <vt:lpstr>PowerPoint Presentation</vt:lpstr>
      <vt:lpstr>Problemi integracije DIE</vt:lpstr>
      <vt:lpstr>ZAKLJUČAK</vt:lpstr>
      <vt:lpstr>Budući EES</vt:lpstr>
      <vt:lpstr>PITANJA RECENZENATA</vt:lpstr>
      <vt:lpstr>PowerPoint Presentation</vt:lpstr>
      <vt:lpstr>PowerPoint Presentation</vt:lpstr>
    </vt:vector>
  </TitlesOfParts>
  <Company>ETF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AEES</dc:creator>
  <cp:lastModifiedBy>AEES</cp:lastModifiedBy>
  <cp:revision>46</cp:revision>
  <dcterms:created xsi:type="dcterms:W3CDTF">2011-04-26T18:52:01Z</dcterms:created>
  <dcterms:modified xsi:type="dcterms:W3CDTF">2011-05-14T06:13:32Z</dcterms:modified>
</cp:coreProperties>
</file>