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A3811C-B2F1-40DD-AE15-E9AFA3960C8E}" type="datetimeFigureOut">
              <a:rPr lang="en-US" smtClean="0"/>
              <a:pPr/>
              <a:t>5/14/2011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B0ED1F-76AD-4410-B903-DAE8191D7B5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85E06CA-C008-445D-9BA7-1232050009F1}" type="datetime1">
              <a:rPr lang="en-US" smtClean="0"/>
              <a:pPr/>
              <a:t>5/14/2011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3083EF8-B824-4EA1-91CE-D7139D844537}"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EF90A9-416D-40D7-956C-E428DFEE697C}" type="datetime1">
              <a:rPr lang="en-US" smtClean="0"/>
              <a:pPr/>
              <a:t>5/14/2011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3083EF8-B824-4EA1-91CE-D7139D8445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688A71-8374-499D-9926-1F2E4A61D397}" type="datetime1">
              <a:rPr lang="en-US" smtClean="0"/>
              <a:pPr/>
              <a:t>5/14/2011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3083EF8-B824-4EA1-91CE-D7139D8445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5567F3-199E-48D6-8F37-C22A8E6F7455}" type="datetime1">
              <a:rPr lang="en-US" smtClean="0"/>
              <a:pPr/>
              <a:t>5/14/2011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3083EF8-B824-4EA1-91CE-D7139D8445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7A4312A-0F54-4A57-B4F2-487FFF6F5A3D}" type="datetime1">
              <a:rPr lang="en-US" smtClean="0"/>
              <a:pPr/>
              <a:t>5/14/2011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3083EF8-B824-4EA1-91CE-D7139D844537}"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F8E49E-3392-454C-83B4-0229262A2967}" type="datetime1">
              <a:rPr lang="en-US" smtClean="0"/>
              <a:pPr/>
              <a:t>5/14/2011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3083EF8-B824-4EA1-91CE-D7139D8445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591178E-59AE-4011-8001-D4CB98DA4DF2}" type="datetime1">
              <a:rPr lang="en-US" smtClean="0"/>
              <a:pPr/>
              <a:t>5/14/2011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3083EF8-B824-4EA1-91CE-D7139D8445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058E9BA-4A46-46D1-9E41-05697DE241EC}" type="datetime1">
              <a:rPr lang="en-US" smtClean="0"/>
              <a:pPr/>
              <a:t>5/14/2011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3083EF8-B824-4EA1-91CE-D7139D8445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D4F61E6-0167-4D70-AA4D-7C2D081BC6FB}" type="datetime1">
              <a:rPr lang="en-US" smtClean="0"/>
              <a:pPr/>
              <a:t>5/14/2011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3083EF8-B824-4EA1-91CE-D7139D844537}"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99D0A27-42DF-4CEA-8C76-AD69DD64597C}" type="datetime1">
              <a:rPr lang="en-US" smtClean="0"/>
              <a:pPr/>
              <a:t>5/14/2011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3083EF8-B824-4EA1-91CE-D7139D8445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2FADF92-1F26-43FC-8493-BBA4EEBFC009}" type="datetime1">
              <a:rPr lang="en-US" smtClean="0"/>
              <a:pPr/>
              <a:t>5/14/2011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3083EF8-B824-4EA1-91CE-D7139D844537}"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48A3B7F-981E-4A50-BDF5-265C067465D4}" type="datetime1">
              <a:rPr lang="en-US" smtClean="0"/>
              <a:pPr/>
              <a:t>5/14/2011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3083EF8-B824-4EA1-91CE-D7139D844537}"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ambur.amer@epcgtep.com" TargetMode="External"/><Relationship Id="rId2" Type="http://schemas.openxmlformats.org/officeDocument/2006/relationships/hyperlink" Target="mailto:zoran_sljukic@yahoo.com" TargetMode="Externa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2.png"/><Relationship Id="rId4" Type="http://schemas.openxmlformats.org/officeDocument/2006/relationships/hyperlink" Target="mailto:zoran.savic@tek.r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636912"/>
            <a:ext cx="7848872" cy="1512168"/>
          </a:xfrm>
        </p:spPr>
        <p:txBody>
          <a:bodyPr>
            <a:noAutofit/>
          </a:bodyPr>
          <a:lstStyle/>
          <a:p>
            <a:pPr algn="ctr"/>
            <a:r>
              <a:rPr lang="en-US" sz="3200" dirty="0" smtClean="0"/>
              <a:t>REKONSTRUKCIJA SISTEMA </a:t>
            </a:r>
            <a:r>
              <a:rPr lang="sr-Latn-ME" sz="3200" dirty="0" smtClean="0"/>
              <a:t/>
            </a:r>
            <a:br>
              <a:rPr lang="sr-Latn-ME" sz="3200" dirty="0" smtClean="0"/>
            </a:br>
            <a:r>
              <a:rPr lang="en-US" sz="3200" dirty="0" smtClean="0"/>
              <a:t>ZA</a:t>
            </a:r>
            <a:r>
              <a:rPr lang="sr-Latn-ME" sz="3200" dirty="0" smtClean="0"/>
              <a:t> </a:t>
            </a:r>
            <a:r>
              <a:rPr lang="en-US" sz="3200" dirty="0" smtClean="0"/>
              <a:t>KONTROLU</a:t>
            </a:r>
            <a:r>
              <a:rPr lang="sr-Latn-ME" sz="3200" dirty="0" smtClean="0"/>
              <a:t> </a:t>
            </a:r>
            <a:r>
              <a:rPr lang="en-US" sz="3200" dirty="0" smtClean="0"/>
              <a:t>I</a:t>
            </a:r>
            <a:r>
              <a:rPr lang="sr-Latn-ME" sz="3200" dirty="0" smtClean="0"/>
              <a:t> </a:t>
            </a:r>
            <a:r>
              <a:rPr lang="en-US" sz="3200" dirty="0" smtClean="0"/>
              <a:t>UPRAVLJANJE</a:t>
            </a:r>
            <a:r>
              <a:rPr lang="sr-Latn-ME" sz="3200" dirty="0" smtClean="0"/>
              <a:t> </a:t>
            </a:r>
            <a:r>
              <a:rPr lang="en-US" sz="3200" dirty="0" smtClean="0"/>
              <a:t>U</a:t>
            </a:r>
            <a:r>
              <a:rPr lang="sr-Latn-ME" sz="3200" dirty="0" smtClean="0"/>
              <a:t> </a:t>
            </a:r>
            <a:br>
              <a:rPr lang="sr-Latn-ME" sz="3200" dirty="0" smtClean="0"/>
            </a:br>
            <a:r>
              <a:rPr lang="en-US" sz="3200" dirty="0" smtClean="0"/>
              <a:t>TE</a:t>
            </a:r>
            <a:r>
              <a:rPr lang="sr-Latn-ME" sz="3200" dirty="0" smtClean="0"/>
              <a:t> </a:t>
            </a:r>
            <a:r>
              <a:rPr lang="en-US" sz="3200" dirty="0" smtClean="0"/>
              <a:t>''PLJEVLJA''</a:t>
            </a:r>
            <a:endParaRPr lang="en-US" sz="3200" dirty="0"/>
          </a:p>
        </p:txBody>
      </p:sp>
      <p:sp>
        <p:nvSpPr>
          <p:cNvPr id="3" name="Subtitle 2"/>
          <p:cNvSpPr>
            <a:spLocks noGrp="1"/>
          </p:cNvSpPr>
          <p:nvPr>
            <p:ph type="subTitle" idx="1"/>
          </p:nvPr>
        </p:nvSpPr>
        <p:spPr>
          <a:xfrm>
            <a:off x="1187624" y="4941168"/>
            <a:ext cx="7406640" cy="1752600"/>
          </a:xfrm>
        </p:spPr>
        <p:txBody>
          <a:bodyPr>
            <a:normAutofit fontScale="55000" lnSpcReduction="20000"/>
          </a:bodyPr>
          <a:lstStyle/>
          <a:p>
            <a:r>
              <a:rPr lang="sr-Latn-ME" dirty="0" smtClean="0"/>
              <a:t>Zoran Šljukić , dipl.el.ing.                                                             Amer Bambur , dipl.maš.ing.                                                                          </a:t>
            </a:r>
          </a:p>
          <a:p>
            <a:r>
              <a:rPr lang="sr-Latn-ME" u="sng" dirty="0" smtClean="0">
                <a:hlinkClick r:id="rId2"/>
              </a:rPr>
              <a:t>zoran_sljukic@yahoo.com</a:t>
            </a:r>
            <a:r>
              <a:rPr lang="sr-Latn-ME" dirty="0" smtClean="0"/>
              <a:t>                                                          </a:t>
            </a:r>
            <a:r>
              <a:rPr lang="sr-Latn-ME" u="sng" dirty="0" smtClean="0">
                <a:hlinkClick r:id="rId3"/>
              </a:rPr>
              <a:t>bambur.amer@epcgtep.com</a:t>
            </a:r>
            <a:r>
              <a:rPr lang="sr-Latn-ME" dirty="0" smtClean="0"/>
              <a:t>          </a:t>
            </a:r>
          </a:p>
          <a:p>
            <a:r>
              <a:rPr lang="sr-Latn-ME" dirty="0" smtClean="0"/>
              <a:t>EPCG, TE ‘’Pljevlja’’                                                                     EPCG, TE ‘’Pljevlja’’</a:t>
            </a:r>
          </a:p>
          <a:p>
            <a:r>
              <a:rPr lang="sr-Latn-ME" dirty="0" smtClean="0"/>
              <a:t>                </a:t>
            </a:r>
          </a:p>
          <a:p>
            <a:r>
              <a:rPr lang="sr-Latn-ME" dirty="0" smtClean="0"/>
              <a:t>Zoran Savić , dipl.el.ing.</a:t>
            </a:r>
          </a:p>
          <a:p>
            <a:r>
              <a:rPr lang="sr-Latn-ME" dirty="0" smtClean="0">
                <a:hlinkClick r:id="rId4"/>
              </a:rPr>
              <a:t>zoran.savic@tek.rs</a:t>
            </a:r>
            <a:r>
              <a:rPr lang="sr-Latn-ME" dirty="0" smtClean="0"/>
              <a:t> </a:t>
            </a:r>
          </a:p>
          <a:p>
            <a:r>
              <a:rPr lang="sr-Latn-ME" dirty="0" smtClean="0"/>
              <a:t>EPS, TE ‘’Kolubara’’</a:t>
            </a:r>
          </a:p>
        </p:txBody>
      </p:sp>
      <p:pic>
        <p:nvPicPr>
          <p:cNvPr id="4" name="Picture 3" descr="Description: logo CG KO CIGRE"/>
          <p:cNvPicPr/>
          <p:nvPr/>
        </p:nvPicPr>
        <p:blipFill>
          <a:blip r:embed="rId5" cstate="print"/>
          <a:srcRect/>
          <a:stretch>
            <a:fillRect/>
          </a:stretch>
        </p:blipFill>
        <p:spPr bwMode="auto">
          <a:xfrm>
            <a:off x="1187624" y="260649"/>
            <a:ext cx="2016224" cy="864095"/>
          </a:xfrm>
          <a:prstGeom prst="rect">
            <a:avLst/>
          </a:prstGeom>
          <a:noFill/>
          <a:ln w="9525">
            <a:noFill/>
            <a:miter lim="800000"/>
            <a:headEnd/>
            <a:tailEnd/>
          </a:ln>
        </p:spPr>
      </p:pic>
      <p:pic>
        <p:nvPicPr>
          <p:cNvPr id="5" name="Picture 4" descr="C:\Users\Zoran\Desktop\t_logo_epcg.gif"/>
          <p:cNvPicPr/>
          <p:nvPr/>
        </p:nvPicPr>
        <p:blipFill>
          <a:blip r:embed="rId6" cstate="print"/>
          <a:srcRect/>
          <a:stretch>
            <a:fillRect/>
          </a:stretch>
        </p:blipFill>
        <p:spPr bwMode="auto">
          <a:xfrm>
            <a:off x="6012160" y="332655"/>
            <a:ext cx="2736304" cy="792089"/>
          </a:xfrm>
          <a:prstGeom prst="rect">
            <a:avLst/>
          </a:prstGeom>
          <a:noFill/>
          <a:ln w="9525">
            <a:noFill/>
            <a:miter lim="800000"/>
            <a:headEnd/>
            <a:tailEnd/>
          </a:ln>
        </p:spPr>
      </p:pic>
      <p:sp>
        <p:nvSpPr>
          <p:cNvPr id="6" name="TextBox 5"/>
          <p:cNvSpPr txBox="1"/>
          <p:nvPr/>
        </p:nvSpPr>
        <p:spPr>
          <a:xfrm>
            <a:off x="1043608" y="1547500"/>
            <a:ext cx="4212435" cy="369332"/>
          </a:xfrm>
          <a:prstGeom prst="rect">
            <a:avLst/>
          </a:prstGeom>
          <a:noFill/>
        </p:spPr>
        <p:txBody>
          <a:bodyPr wrap="none" rtlCol="0">
            <a:spAutoFit/>
          </a:bodyPr>
          <a:lstStyle/>
          <a:p>
            <a:r>
              <a:rPr lang="pl-PL" b="1" dirty="0" smtClean="0"/>
              <a:t>Grupa </a:t>
            </a:r>
            <a:r>
              <a:rPr lang="pl-PL" b="1" dirty="0"/>
              <a:t>B5 – Zaštita i automatizacija </a:t>
            </a:r>
            <a:endParaRPr lang="en-US" dirty="0"/>
          </a:p>
        </p:txBody>
      </p:sp>
      <p:sp>
        <p:nvSpPr>
          <p:cNvPr id="7" name="Slide Number Placeholder 6"/>
          <p:cNvSpPr>
            <a:spLocks noGrp="1"/>
          </p:cNvSpPr>
          <p:nvPr>
            <p:ph type="sldNum" sz="quarter" idx="12"/>
          </p:nvPr>
        </p:nvSpPr>
        <p:spPr/>
        <p:txBody>
          <a:bodyPr/>
          <a:lstStyle/>
          <a:p>
            <a:fld id="{B3083EF8-B824-4EA1-91CE-D7139D844537}"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1268760"/>
            <a:ext cx="7498080" cy="4800600"/>
          </a:xfrm>
        </p:spPr>
        <p:txBody>
          <a:bodyPr>
            <a:normAutofit/>
          </a:bodyPr>
          <a:lstStyle/>
          <a:p>
            <a:pPr lvl="1" algn="just"/>
            <a:r>
              <a:rPr lang="sr-Latn-ME" sz="1800" dirty="0" smtClean="0"/>
              <a:t>Platformska nezavisnost</a:t>
            </a:r>
            <a:endParaRPr lang="en-US" sz="1800" dirty="0" smtClean="0"/>
          </a:p>
          <a:p>
            <a:pPr lvl="1" algn="just">
              <a:buNone/>
            </a:pPr>
            <a:r>
              <a:rPr lang="sr-Latn-ME" sz="1600" dirty="0" smtClean="0"/>
              <a:t> </a:t>
            </a:r>
            <a:endParaRPr lang="en-US" sz="1600" dirty="0" smtClean="0"/>
          </a:p>
          <a:p>
            <a:pPr lvl="2" algn="just"/>
            <a:r>
              <a:rPr lang="sr-Latn-ME" sz="1600" dirty="0" smtClean="0"/>
              <a:t>Zahvaljujući masovnosti i fleksibilnosti upotrebljenih tehnologija, korisnik nije vezan za softver na klijentskoj strani. Sav softver sistema je pouzdan i jeftin, dakle standardan, i sa te strane se smanjuju troškovi poslovanja u budućnosti;</a:t>
            </a:r>
            <a:endParaRPr lang="en-US" sz="1600" dirty="0" smtClean="0"/>
          </a:p>
          <a:p>
            <a:pPr lvl="1" algn="just">
              <a:buNone/>
            </a:pPr>
            <a:endParaRPr lang="en-US" sz="1800" dirty="0" smtClean="0"/>
          </a:p>
          <a:p>
            <a:pPr lvl="1" algn="just"/>
            <a:r>
              <a:rPr lang="sr-Latn-ME" sz="1800" dirty="0" smtClean="0"/>
              <a:t>Otvorena arhitektura</a:t>
            </a:r>
            <a:endParaRPr lang="en-US" sz="1800" dirty="0" smtClean="0"/>
          </a:p>
          <a:p>
            <a:pPr lvl="1" algn="just">
              <a:buNone/>
            </a:pPr>
            <a:endParaRPr lang="en-US" sz="1600" dirty="0" smtClean="0"/>
          </a:p>
          <a:p>
            <a:pPr lvl="2" algn="just"/>
            <a:r>
              <a:rPr lang="sr-Latn-ME" sz="1600" dirty="0" smtClean="0"/>
              <a:t>Jednostavna integracija proizvoda drugih proizvođača;</a:t>
            </a:r>
            <a:endParaRPr lang="en-US" sz="1600" dirty="0" smtClean="0"/>
          </a:p>
          <a:p>
            <a:pPr lvl="2" algn="just"/>
            <a:r>
              <a:rPr lang="sr-Latn-ME" sz="1600" dirty="0" smtClean="0"/>
              <a:t>Fleksibilno uključivanje opreme u polju u sistem;</a:t>
            </a:r>
            <a:endParaRPr lang="en-US" sz="1600" dirty="0" smtClean="0"/>
          </a:p>
          <a:p>
            <a:pPr lvl="2" algn="just"/>
            <a:r>
              <a:rPr lang="sr-Latn-ME" sz="1600" dirty="0" smtClean="0"/>
              <a:t>Znatno olakšana administracija jer se ona u potpunosti obavlja na samom serveru;</a:t>
            </a:r>
            <a:endParaRPr lang="en-US" sz="1600" dirty="0" smtClean="0"/>
          </a:p>
          <a:p>
            <a:pPr lvl="2" algn="just"/>
            <a:r>
              <a:rPr lang="sr-Latn-ME" sz="1600" dirty="0" smtClean="0"/>
              <a:t>Jednostavno ažuriranje i nadogradnja sistema;</a:t>
            </a:r>
            <a:endParaRPr lang="en-US" sz="1600" dirty="0" smtClean="0"/>
          </a:p>
          <a:p>
            <a:pPr lvl="2" algn="just"/>
            <a:r>
              <a:rPr lang="sr-Latn-ME" sz="1600" dirty="0" smtClean="0"/>
              <a:t>XML protokol za implementaciju unutar i van sistema.</a:t>
            </a:r>
            <a:endParaRPr lang="en-US" sz="16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1148680"/>
            <a:ext cx="7498080" cy="5448672"/>
          </a:xfrm>
        </p:spPr>
        <p:txBody>
          <a:bodyPr>
            <a:normAutofit lnSpcReduction="10000"/>
          </a:bodyPr>
          <a:lstStyle/>
          <a:p>
            <a:pPr algn="just"/>
            <a:r>
              <a:rPr lang="sr-Latn-ME" sz="1800" dirty="0" smtClean="0"/>
              <a:t>U postrojenjima elektrana često postoje pomoćna postrojenja koja ispunjavaju određeni zadatak, zovu se i </a:t>
            </a:r>
            <a:r>
              <a:rPr lang="sr-Latn-ME" sz="1800" i="1" dirty="0" smtClean="0"/>
              <a:t>Blackbox</a:t>
            </a:r>
            <a:r>
              <a:rPr lang="sr-Latn-ME" sz="1800" dirty="0" smtClean="0"/>
              <a:t>-sistemi. To su npr. kompresorski agregati, uređaji za izduvavanje čađi itd., koje najčešće proizvođač isporučuje kompletno sa tehnikom vođenja.</a:t>
            </a:r>
            <a:endParaRPr lang="en-US" sz="1800" dirty="0" smtClean="0"/>
          </a:p>
          <a:p>
            <a:pPr algn="just">
              <a:buNone/>
            </a:pPr>
            <a:r>
              <a:rPr lang="sr-Latn-ME" sz="1800" dirty="0" smtClean="0"/>
              <a:t> </a:t>
            </a:r>
            <a:endParaRPr lang="en-US" sz="1800" dirty="0" smtClean="0"/>
          </a:p>
          <a:p>
            <a:pPr algn="just"/>
            <a:r>
              <a:rPr lang="sr-Latn-ME" sz="1800" dirty="0" smtClean="0"/>
              <a:t>Sledeći podaci se razmijenjuju u  komunikaciji sa pomoćnim postrojenjem:</a:t>
            </a:r>
            <a:endParaRPr lang="en-US" sz="1800" dirty="0" smtClean="0"/>
          </a:p>
          <a:p>
            <a:pPr lvl="2" algn="just"/>
            <a:r>
              <a:rPr lang="sr-Latn-ME" sz="1600" dirty="0" smtClean="0"/>
              <a:t>Binarne vrijednosti;</a:t>
            </a:r>
            <a:endParaRPr lang="en-US" sz="1600" dirty="0" smtClean="0"/>
          </a:p>
          <a:p>
            <a:pPr lvl="2" algn="just"/>
            <a:r>
              <a:rPr lang="sr-Latn-ME" sz="1600" dirty="0" smtClean="0"/>
              <a:t>Analogne vrijednosti;</a:t>
            </a:r>
            <a:endParaRPr lang="en-US" sz="1600" dirty="0" smtClean="0"/>
          </a:p>
          <a:p>
            <a:pPr lvl="2" algn="just"/>
            <a:r>
              <a:rPr lang="sr-Latn-ME" sz="1600" dirty="0" smtClean="0"/>
              <a:t>Stanja i upravljanje pogonima (motor, magnetni ventil ili pogon izvršnog elementa). </a:t>
            </a:r>
            <a:endParaRPr lang="en-US" sz="1600" dirty="0" smtClean="0"/>
          </a:p>
          <a:p>
            <a:pPr algn="just">
              <a:buNone/>
            </a:pPr>
            <a:endParaRPr lang="en-US" sz="1800" dirty="0" smtClean="0"/>
          </a:p>
          <a:p>
            <a:pPr algn="just"/>
            <a:r>
              <a:rPr lang="sr-Latn-ME" sz="1800" dirty="0" smtClean="0"/>
              <a:t>Razmjenom podataka sa sistemom vođenja procesa SPPA-T3000 je moguće, upravljati komponentama pomoćnog postrojenja i obrađivati njihova povratna javljanja, tj. binarne i analogne signale, a sve to preko standardnih prikaza na operaterskim stanicama.</a:t>
            </a:r>
          </a:p>
          <a:p>
            <a:pPr algn="just">
              <a:buNone/>
            </a:pPr>
            <a:endParaRPr lang="sr-Latn-ME" sz="1800" dirty="0" smtClean="0"/>
          </a:p>
          <a:p>
            <a:pPr algn="just"/>
            <a:r>
              <a:rPr lang="sr-Latn-ME" sz="1800" dirty="0" smtClean="0"/>
              <a:t>Za razmjenu podataka od ili do pomoćnih postrojenja drugih proizvođača se koriste komunikacioni moduli CM 104, uz korišćenje različitih protokola za pretvaranje u standardne formate za komunikaciju sa SPPA-T3000</a:t>
            </a:r>
            <a:endParaRPr lang="en-US" sz="1800" dirty="0" smtClean="0"/>
          </a:p>
          <a:p>
            <a:pPr algn="just"/>
            <a:endParaRPr lang="en-US"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11</a:t>
            </a:fld>
            <a:endParaRPr lang="en-US"/>
          </a:p>
        </p:txBody>
      </p:sp>
      <p:sp>
        <p:nvSpPr>
          <p:cNvPr id="5" name="TextBox 4"/>
          <p:cNvSpPr txBox="1"/>
          <p:nvPr/>
        </p:nvSpPr>
        <p:spPr>
          <a:xfrm>
            <a:off x="1403648" y="333817"/>
            <a:ext cx="4933274" cy="430887"/>
          </a:xfrm>
          <a:prstGeom prst="rect">
            <a:avLst/>
          </a:prstGeom>
          <a:noFill/>
        </p:spPr>
        <p:txBody>
          <a:bodyPr wrap="none" rtlCol="0">
            <a:spAutoFit/>
          </a:bodyPr>
          <a:lstStyle/>
          <a:p>
            <a:r>
              <a:rPr lang="sr-Latn-ME" sz="2200" u="sng" dirty="0" smtClean="0"/>
              <a:t>Komunikacija sa pomoćnim postrojenjima</a:t>
            </a:r>
            <a:endParaRPr lang="en-US" sz="2200" u="sn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ME" sz="3000" dirty="0" smtClean="0"/>
              <a:t>FUNKCIJE SISTEMA</a:t>
            </a:r>
            <a:endParaRPr lang="en-US" sz="3000" dirty="0"/>
          </a:p>
        </p:txBody>
      </p:sp>
      <p:sp>
        <p:nvSpPr>
          <p:cNvPr id="3" name="Content Placeholder 2"/>
          <p:cNvSpPr>
            <a:spLocks noGrp="1"/>
          </p:cNvSpPr>
          <p:nvPr>
            <p:ph idx="1"/>
          </p:nvPr>
        </p:nvSpPr>
        <p:spPr>
          <a:xfrm>
            <a:off x="1331640" y="1447800"/>
            <a:ext cx="7570088" cy="4800600"/>
          </a:xfrm>
        </p:spPr>
        <p:txBody>
          <a:bodyPr>
            <a:noAutofit/>
          </a:bodyPr>
          <a:lstStyle/>
          <a:p>
            <a:pPr algn="just"/>
            <a:r>
              <a:rPr lang="sr-Latn-ME" sz="1800" dirty="0" smtClean="0"/>
              <a:t>SPPA-T3000 je moderan distribuiran kontrolni sistem koji omogućava jednostavno i efikasno upravljanje i kontrolu procesa u elektranama. </a:t>
            </a:r>
          </a:p>
          <a:p>
            <a:pPr algn="just">
              <a:buNone/>
            </a:pPr>
            <a:endParaRPr lang="sr-Latn-ME" sz="1800" dirty="0" smtClean="0"/>
          </a:p>
          <a:p>
            <a:pPr algn="just"/>
            <a:r>
              <a:rPr lang="sr-Latn-ME" sz="1800" dirty="0" smtClean="0"/>
              <a:t>Visoka fleksibilnost sistema, funkcionalnost sistema, arhitektura ugrađenih softverskih komponenti (</a:t>
            </a:r>
            <a:r>
              <a:rPr lang="sr-Latn-ME" sz="1800" i="1" dirty="0" smtClean="0"/>
              <a:t>ECS - Embedded Component Services</a:t>
            </a:r>
            <a:r>
              <a:rPr lang="sr-Latn-ME" sz="1800" dirty="0" smtClean="0"/>
              <a:t>), standardizovana komunikacija i standardizovane komponente garantuju ispunjavanje zahtjeva vođenja i upravljanja procesima u elektrani. </a:t>
            </a:r>
          </a:p>
          <a:p>
            <a:pPr algn="just">
              <a:buNone/>
            </a:pPr>
            <a:endParaRPr lang="sr-Latn-ME" sz="1800" dirty="0" smtClean="0"/>
          </a:p>
          <a:p>
            <a:pPr algn="just"/>
            <a:r>
              <a:rPr lang="sr-Latn-ME" sz="1800" dirty="0" smtClean="0"/>
              <a:t>Glavna svojstva sistema su:</a:t>
            </a:r>
            <a:endParaRPr lang="en-US" sz="1800" dirty="0" smtClean="0"/>
          </a:p>
          <a:p>
            <a:pPr algn="just">
              <a:buNone/>
            </a:pPr>
            <a:endParaRPr lang="en-US" sz="1800" dirty="0" smtClean="0"/>
          </a:p>
          <a:p>
            <a:pPr lvl="2" algn="just"/>
            <a:r>
              <a:rPr lang="sr-Latn-ME" sz="1800" dirty="0" smtClean="0"/>
              <a:t>Jednostavno i pouzdano vođenje i upravljanje procesima;</a:t>
            </a:r>
            <a:endParaRPr lang="en-US" sz="1800" dirty="0" smtClean="0"/>
          </a:p>
          <a:p>
            <a:pPr lvl="2" algn="just"/>
            <a:r>
              <a:rPr lang="sr-Latn-ME" sz="1800" dirty="0" smtClean="0"/>
              <a:t>Uniformni grafički prikaz koji objedinjuje cio spektar funkcija (posluživanje nadziranog procesa, inženjering, dijagnostika kvara, održavanje, servis, itd.) na jednom mjestu;</a:t>
            </a:r>
          </a:p>
          <a:p>
            <a:pPr lvl="2" algn="just"/>
            <a:r>
              <a:rPr lang="sr-Latn-ME" sz="1800" dirty="0" smtClean="0"/>
              <a:t>Inženjering je brz i sa mnogo funkcija na svim nivoima sistema;</a:t>
            </a:r>
            <a:endParaRPr lang="en-US" sz="1800" dirty="0" smtClean="0"/>
          </a:p>
          <a:p>
            <a:pPr lvl="2" algn="just"/>
            <a:endParaRPr lang="en-US" sz="1800" dirty="0" smtClean="0"/>
          </a:p>
          <a:p>
            <a:pPr lvl="2" algn="just"/>
            <a:endParaRPr lang="en-US" sz="1800" dirty="0" smtClean="0"/>
          </a:p>
        </p:txBody>
      </p:sp>
      <p:sp>
        <p:nvSpPr>
          <p:cNvPr id="4" name="Slide Number Placeholder 3"/>
          <p:cNvSpPr>
            <a:spLocks noGrp="1"/>
          </p:cNvSpPr>
          <p:nvPr>
            <p:ph type="sldNum" sz="quarter" idx="12"/>
          </p:nvPr>
        </p:nvSpPr>
        <p:spPr/>
        <p:txBody>
          <a:bodyPr/>
          <a:lstStyle/>
          <a:p>
            <a:fld id="{B3083EF8-B824-4EA1-91CE-D7139D844537}"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332656"/>
            <a:ext cx="7642096" cy="2016224"/>
          </a:xfrm>
        </p:spPr>
        <p:txBody>
          <a:bodyPr/>
          <a:lstStyle/>
          <a:p>
            <a:pPr lvl="2" algn="just"/>
            <a:r>
              <a:rPr lang="sr-Latn-ME" sz="1800" dirty="0" smtClean="0"/>
              <a:t>Podržava veliku biblioteku softverskih modula za sve funkcije upravljanja i vođenja procesa u elektranama;</a:t>
            </a:r>
            <a:endParaRPr lang="en-US" sz="1800" dirty="0" smtClean="0"/>
          </a:p>
          <a:p>
            <a:pPr lvl="2" algn="just"/>
            <a:r>
              <a:rPr lang="sr-Latn-ME" sz="1800" dirty="0" smtClean="0"/>
              <a:t>Otvorena arhitektura sistema na svim nivoima;</a:t>
            </a:r>
            <a:endParaRPr lang="en-US" sz="1800" dirty="0" smtClean="0"/>
          </a:p>
          <a:p>
            <a:pPr lvl="2" algn="just"/>
            <a:r>
              <a:rPr lang="sr-Latn-ME" sz="1800" dirty="0" smtClean="0"/>
              <a:t>Fleksibilnost sistema na prilagođavanje veličini postrojenja i uvođenja dodatnih funkcionalnosti prema zahtjevima;</a:t>
            </a:r>
            <a:endParaRPr lang="en-US" sz="1800" dirty="0" smtClean="0"/>
          </a:p>
          <a:p>
            <a:pPr lvl="2" algn="just"/>
            <a:r>
              <a:rPr lang="sr-Latn-ME" sz="1800" dirty="0" smtClean="0"/>
              <a:t>Direktna mogućnost povezivanja na IT sisteme</a:t>
            </a:r>
          </a:p>
          <a:p>
            <a:pPr lvl="2" algn="just"/>
            <a:endParaRPr lang="sr-Latn-ME" dirty="0" smtClean="0"/>
          </a:p>
        </p:txBody>
      </p:sp>
      <p:sp>
        <p:nvSpPr>
          <p:cNvPr id="4" name="Slide Number Placeholder 3"/>
          <p:cNvSpPr>
            <a:spLocks noGrp="1"/>
          </p:cNvSpPr>
          <p:nvPr>
            <p:ph type="sldNum" sz="quarter" idx="12"/>
          </p:nvPr>
        </p:nvSpPr>
        <p:spPr/>
        <p:txBody>
          <a:bodyPr/>
          <a:lstStyle/>
          <a:p>
            <a:fld id="{B3083EF8-B824-4EA1-91CE-D7139D844537}" type="slidenum">
              <a:rPr lang="en-US" smtClean="0"/>
              <a:pPr/>
              <a:t>13</a:t>
            </a:fld>
            <a:endParaRPr lang="en-US"/>
          </a:p>
        </p:txBody>
      </p:sp>
      <p:sp>
        <p:nvSpPr>
          <p:cNvPr id="5" name="Content Placeholder 2"/>
          <p:cNvSpPr txBox="1">
            <a:spLocks/>
          </p:cNvSpPr>
          <p:nvPr/>
        </p:nvSpPr>
        <p:spPr>
          <a:xfrm>
            <a:off x="1394400" y="2636912"/>
            <a:ext cx="7282056" cy="3816424"/>
          </a:xfrm>
          <a:prstGeom prst="rect">
            <a:avLst/>
          </a:prstGeom>
        </p:spPr>
        <p:txBody>
          <a:bodyPr>
            <a:noAutofit/>
          </a:bodyPr>
          <a:lstStyle/>
          <a:p>
            <a:pPr algn="just"/>
            <a:r>
              <a:rPr lang="sr-Latn-ME" dirty="0" smtClean="0"/>
              <a:t>SPPA-T3000 </a:t>
            </a:r>
            <a:r>
              <a:rPr lang="sr-Latn-ME" dirty="0"/>
              <a:t>pruža cio niz različitih sistemskih servisa kojima postiže funkcionalnost distribuiranog kontrolnog sistema (</a:t>
            </a:r>
            <a:r>
              <a:rPr lang="sr-Latn-ME" i="1" dirty="0"/>
              <a:t>DCS – Distributed Control System</a:t>
            </a:r>
            <a:r>
              <a:rPr lang="sr-Latn-ME" dirty="0"/>
              <a:t>). Sve funkcije i servisi koje pruža sistem rade na modularan način nezavisno jedna od druge. </a:t>
            </a:r>
            <a:endParaRPr lang="sr-Latn-ME" dirty="0" smtClean="0"/>
          </a:p>
          <a:p>
            <a:pPr algn="just"/>
            <a:endParaRPr lang="sr-Latn-ME" dirty="0"/>
          </a:p>
          <a:p>
            <a:pPr algn="just"/>
            <a:r>
              <a:rPr lang="sr-Latn-ME" dirty="0" smtClean="0"/>
              <a:t>Korisnički </a:t>
            </a:r>
            <a:r>
              <a:rPr lang="sr-Latn-ME" dirty="0"/>
              <a:t>prikaz zvani </a:t>
            </a:r>
            <a:r>
              <a:rPr lang="sr-Latn-ME" i="1" dirty="0"/>
              <a:t>Workbench</a:t>
            </a:r>
            <a:r>
              <a:rPr lang="sr-Latn-ME" dirty="0"/>
              <a:t> je centralna interakcijska tačka kojom operater ili inženjer pristupaju svim informacijama, upravljaju elektranom, rade konfiguracije sistema, mijenjaju parametre i izvršavaju razne inženjerske zadatke. Različiti korisnički prikazi individualizovani su zavisno od datog korisničkog prava (</a:t>
            </a:r>
            <a:r>
              <a:rPr lang="sr-Latn-ME" i="1" dirty="0"/>
              <a:t>User Role</a:t>
            </a:r>
            <a:r>
              <a:rPr lang="sr-Latn-ME" dirty="0"/>
              <a:t>) koje daje administrator sistema. </a:t>
            </a:r>
            <a:endParaRPr lang="sr-Latn-ME" dirty="0" smtClean="0"/>
          </a:p>
          <a:p>
            <a:pPr algn="just"/>
            <a:endParaRPr lang="sr-Latn-ME" dirty="0"/>
          </a:p>
          <a:p>
            <a:pPr algn="just"/>
            <a:r>
              <a:rPr lang="sr-Latn-ME" dirty="0" smtClean="0"/>
              <a:t>Svi </a:t>
            </a:r>
            <a:r>
              <a:rPr lang="sr-Latn-ME" dirty="0"/>
              <a:t>korisnički prikazi prikazuju se u prozorima (</a:t>
            </a:r>
            <a:r>
              <a:rPr lang="sr-Latn-ME" i="1" dirty="0"/>
              <a:t>Windows</a:t>
            </a:r>
            <a:r>
              <a:rPr lang="sr-Latn-ME" dirty="0"/>
              <a:t>), a moguće je istovremeno prikazati nekoliko prozora na istom </a:t>
            </a:r>
            <a:r>
              <a:rPr lang="sr-Latn-ME" i="1" dirty="0"/>
              <a:t>Workbench</a:t>
            </a:r>
            <a:r>
              <a:rPr lang="sr-Latn-ME" dirty="0"/>
              <a:t>u</a:t>
            </a:r>
            <a:r>
              <a:rPr lang="sr-Latn-ME"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788640"/>
            <a:ext cx="7570088" cy="5088632"/>
          </a:xfrm>
        </p:spPr>
        <p:txBody>
          <a:bodyPr>
            <a:normAutofit/>
          </a:bodyPr>
          <a:lstStyle/>
          <a:p>
            <a:pPr algn="just"/>
            <a:r>
              <a:rPr lang="sr-Latn-ME" sz="1800" dirty="0" smtClean="0"/>
              <a:t>Funkcije i korisnički prikazi pripremljeni za izvršavanje različitih zadataka kao što su vođenje, upravljanje, inženjersko dizajniranje i ostale funkcije mogu se namjestiti individualno u zavisnosti od korisničkih prava i samim podešavanjima pojedinog korisnika, ali istovremeno sve interakcije upravljaju se preko jedinstvenog korisničkog prikaza (</a:t>
            </a:r>
            <a:r>
              <a:rPr lang="sr-Latn-ME" sz="1800" i="1" dirty="0" smtClean="0"/>
              <a:t>Single User Interface</a:t>
            </a:r>
            <a:r>
              <a:rPr lang="sr-Latn-ME" sz="1800" dirty="0" smtClean="0"/>
              <a:t>) </a:t>
            </a:r>
            <a:r>
              <a:rPr lang="sr-Latn-ME" sz="1800" i="1" dirty="0" smtClean="0"/>
              <a:t>Workbench</a:t>
            </a:r>
            <a:r>
              <a:rPr lang="sr-Latn-ME" sz="1800" dirty="0" smtClean="0"/>
              <a:t>a. </a:t>
            </a:r>
          </a:p>
          <a:p>
            <a:pPr algn="just">
              <a:buNone/>
            </a:pPr>
            <a:endParaRPr lang="sr-Latn-ME" sz="1800" dirty="0" smtClean="0"/>
          </a:p>
          <a:p>
            <a:pPr algn="just"/>
            <a:r>
              <a:rPr lang="sr-Latn-ME" sz="1800" dirty="0" smtClean="0"/>
              <a:t>Prednosti takvog pristupa su:</a:t>
            </a:r>
            <a:endParaRPr lang="en-US" sz="1800" dirty="0" smtClean="0"/>
          </a:p>
          <a:p>
            <a:pPr algn="just">
              <a:buNone/>
            </a:pPr>
            <a:endParaRPr lang="en-US" sz="1800" dirty="0" smtClean="0"/>
          </a:p>
          <a:p>
            <a:pPr lvl="2" algn="just"/>
            <a:r>
              <a:rPr lang="sr-Latn-ME" sz="1800" dirty="0" smtClean="0"/>
              <a:t>Dostupnost svih informacija s istog mjesta;</a:t>
            </a:r>
            <a:endParaRPr lang="en-US" sz="1800" dirty="0" smtClean="0"/>
          </a:p>
          <a:p>
            <a:pPr lvl="2" algn="just"/>
            <a:r>
              <a:rPr lang="sr-Latn-ME" sz="1800" dirty="0" smtClean="0"/>
              <a:t>Nema potrebe za promjenom korisničke radne stanice ili aplikacije jer se sve nalazi na jednom mjestu;</a:t>
            </a:r>
            <a:endParaRPr lang="en-US" sz="1800" dirty="0" smtClean="0"/>
          </a:p>
          <a:p>
            <a:pPr lvl="2" algn="just"/>
            <a:r>
              <a:rPr lang="sr-Latn-ME" sz="1800" dirty="0" smtClean="0"/>
              <a:t>Jednostavna navigacija između raznih korisničkih prikaza;</a:t>
            </a:r>
            <a:endParaRPr lang="en-US" sz="1800" dirty="0" smtClean="0"/>
          </a:p>
          <a:p>
            <a:pPr lvl="2" algn="just"/>
            <a:r>
              <a:rPr lang="sr-Latn-ME" sz="1800" dirty="0" smtClean="0"/>
              <a:t>Jednostavno prilagođavanje korisniku, individualna podešavanja za pojedinog korisnika vezana za korisničko ime;</a:t>
            </a:r>
            <a:endParaRPr lang="en-US" sz="1800" dirty="0" smtClean="0"/>
          </a:p>
          <a:p>
            <a:pPr lvl="2" algn="just"/>
            <a:r>
              <a:rPr lang="sr-Latn-ME" sz="1800" dirty="0" smtClean="0"/>
              <a:t>Korišćenje drugih programa (MS Office, itd) na istom računaru gdje se nalazi i SPPA-T3000.</a:t>
            </a:r>
            <a:endParaRPr lang="en-US" sz="1800" dirty="0" smtClean="0"/>
          </a:p>
          <a:p>
            <a:pPr algn="just"/>
            <a:endParaRPr lang="en-US"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1364704"/>
            <a:ext cx="7570088" cy="4800600"/>
          </a:xfrm>
        </p:spPr>
        <p:txBody>
          <a:bodyPr>
            <a:normAutofit fontScale="55000" lnSpcReduction="20000"/>
          </a:bodyPr>
          <a:lstStyle/>
          <a:p>
            <a:pPr algn="just"/>
            <a:r>
              <a:rPr lang="sr-Latn-ME" dirty="0" smtClean="0"/>
              <a:t>Moderno upravljanje i ekonomična proizvodnja u termoelektranama postižu se automatizacijskim metodama i alatima koji zadovoljavaju visoke zahtjeve sigurnosti, kompleksnost i fleksibilnost prema korisniku. . Koncept upravljanja sistema SPPA-T3000 potpuno je softverski orijentisan i nezavisan od hardvera. Zahtjevi za raspoloživost i performanse sistema definišu tip hardvera sistema SPPA-T3000. </a:t>
            </a:r>
          </a:p>
          <a:p>
            <a:pPr algn="just"/>
            <a:endParaRPr lang="sr-Latn-ME" dirty="0" smtClean="0"/>
          </a:p>
          <a:p>
            <a:pPr algn="just"/>
            <a:r>
              <a:rPr lang="sr-Latn-ME" dirty="0" smtClean="0"/>
              <a:t>Osnovne karakteristike sistema SPPA-T3000 su:</a:t>
            </a:r>
          </a:p>
          <a:p>
            <a:pPr algn="just"/>
            <a:endParaRPr lang="sr-Latn-ME" dirty="0" smtClean="0"/>
          </a:p>
          <a:p>
            <a:pPr lvl="2" algn="just"/>
            <a:r>
              <a:rPr lang="sr-Latn-ME" sz="3300" dirty="0" smtClean="0"/>
              <a:t>Plug &amp; Play – jednostavno puštanje komponenata u pogon;</a:t>
            </a:r>
          </a:p>
          <a:p>
            <a:pPr lvl="2" algn="just"/>
            <a:r>
              <a:rPr lang="sr-Latn-ME" sz="3300" dirty="0" smtClean="0"/>
              <a:t>Fleksibilna i adaptivna HW/SW arhitektura;</a:t>
            </a:r>
          </a:p>
          <a:p>
            <a:pPr lvl="2" algn="just"/>
            <a:r>
              <a:rPr lang="sr-Latn-ME" sz="3300" dirty="0" smtClean="0"/>
              <a:t>Proširivost i nadogradnja HW/SW komponenti tokom rada;</a:t>
            </a:r>
          </a:p>
          <a:p>
            <a:pPr lvl="2" algn="just"/>
            <a:r>
              <a:rPr lang="sr-Latn-ME" sz="3300" dirty="0" smtClean="0"/>
              <a:t>Mogućnost izmjena komponenti u radu;</a:t>
            </a:r>
          </a:p>
          <a:p>
            <a:pPr lvl="2" algn="just"/>
            <a:r>
              <a:rPr lang="sr-Latn-ME" sz="3300" dirty="0" smtClean="0"/>
              <a:t>Funkcionalnost prilagodiva korisniku;</a:t>
            </a:r>
          </a:p>
          <a:p>
            <a:pPr lvl="2" algn="just"/>
            <a:r>
              <a:rPr lang="sr-Latn-ME" sz="3300" dirty="0" smtClean="0"/>
              <a:t>Integrisani brzi turbinski regulator i fail-safe upravljanje;</a:t>
            </a:r>
          </a:p>
          <a:p>
            <a:pPr lvl="2" algn="just"/>
            <a:r>
              <a:rPr lang="sr-Latn-ME" sz="3300" dirty="0" smtClean="0"/>
              <a:t>Homogena struktura za sve tipove aplikacija u termoelektrani;</a:t>
            </a:r>
          </a:p>
          <a:p>
            <a:pPr lvl="2" algn="just"/>
            <a:r>
              <a:rPr lang="sr-Latn-ME" sz="3300" dirty="0" smtClean="0"/>
              <a:t>Objektno orijentisana arhitektura HW pripremljena za napredne alate.</a:t>
            </a:r>
          </a:p>
          <a:p>
            <a:pPr algn="just"/>
            <a:endParaRPr lang="sr-Latn-ME"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15</a:t>
            </a:fld>
            <a:endParaRPr lang="en-US"/>
          </a:p>
        </p:txBody>
      </p:sp>
      <p:sp>
        <p:nvSpPr>
          <p:cNvPr id="6" name="TextBox 5"/>
          <p:cNvSpPr txBox="1"/>
          <p:nvPr/>
        </p:nvSpPr>
        <p:spPr>
          <a:xfrm>
            <a:off x="1547664" y="477833"/>
            <a:ext cx="2635337" cy="430887"/>
          </a:xfrm>
          <a:prstGeom prst="rect">
            <a:avLst/>
          </a:prstGeom>
          <a:noFill/>
        </p:spPr>
        <p:txBody>
          <a:bodyPr wrap="none" rtlCol="0">
            <a:spAutoFit/>
          </a:bodyPr>
          <a:lstStyle/>
          <a:p>
            <a:r>
              <a:rPr lang="sr-Latn-ME" sz="2200" u="sng" dirty="0" smtClean="0"/>
              <a:t>Upravljanje sistemom</a:t>
            </a:r>
            <a:endParaRPr lang="en-US" sz="2200" u="sng"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980728"/>
            <a:ext cx="7818072" cy="5760640"/>
          </a:xfrm>
        </p:spPr>
        <p:txBody>
          <a:bodyPr>
            <a:noAutofit/>
          </a:bodyPr>
          <a:lstStyle/>
          <a:p>
            <a:pPr algn="just"/>
            <a:r>
              <a:rPr lang="sr-Latn-ME" sz="1800" dirty="0" smtClean="0"/>
              <a:t>Sistem posjeduje (</a:t>
            </a:r>
            <a:r>
              <a:rPr lang="sr-Latn-ME" sz="1800" i="1" dirty="0" smtClean="0"/>
              <a:t>AF - Automation Function</a:t>
            </a:r>
            <a:r>
              <a:rPr lang="sr-Latn-ME" sz="1800" dirty="0" smtClean="0"/>
              <a:t>) automatizacijske funkcije kojima je moguće konstruisati algoritme od jednostavnih upravljanja u otvorenom krugu (</a:t>
            </a:r>
            <a:r>
              <a:rPr lang="sr-Latn-ME" sz="1800" i="1" dirty="0" smtClean="0"/>
              <a:t>open loop control</a:t>
            </a:r>
            <a:r>
              <a:rPr lang="sr-Latn-ME" sz="1800" dirty="0" smtClean="0"/>
              <a:t>) pa sve do složenog vođenja bloka.</a:t>
            </a:r>
          </a:p>
          <a:p>
            <a:pPr algn="just"/>
            <a:endParaRPr lang="sr-Latn-ME" sz="1800" dirty="0" smtClean="0"/>
          </a:p>
          <a:p>
            <a:pPr algn="just"/>
            <a:r>
              <a:rPr lang="sr-Latn-ME" sz="1800" dirty="0" smtClean="0"/>
              <a:t> Upotrebom slijedećih osnovnih komponenata osigurava se funkcionalnost sistema:</a:t>
            </a:r>
          </a:p>
          <a:p>
            <a:pPr algn="just">
              <a:buNone/>
            </a:pPr>
            <a:r>
              <a:rPr lang="sr-Latn-ME" sz="1800" dirty="0" smtClean="0"/>
              <a:t> </a:t>
            </a:r>
          </a:p>
          <a:p>
            <a:pPr lvl="2" algn="just"/>
            <a:r>
              <a:rPr lang="sr-Latn-ME" sz="1800" i="1" dirty="0" smtClean="0"/>
              <a:t>HP – Hardware Proxies</a:t>
            </a:r>
            <a:r>
              <a:rPr lang="sr-Latn-ME" sz="1800" dirty="0" smtClean="0"/>
              <a:t> je softwarski modul koji upravlja pristupom prema procesu u polju, prihvatom signala i upravljanjem izlazima preko odgovarajućih U/I modula i može se smatrati kao specijalizovani softverski modul odgovoran za određeni odgovarajući hardverski modul;</a:t>
            </a:r>
          </a:p>
          <a:p>
            <a:pPr lvl="2" algn="just"/>
            <a:r>
              <a:rPr lang="sr-Latn-ME" sz="1800" dirty="0" smtClean="0"/>
              <a:t>Upravljanja u otvorenom i zatvorenom krugu definišu se upotrebom AF automatizacijskih funkcija i njihovim međusobnim povezivanjem;</a:t>
            </a:r>
          </a:p>
          <a:p>
            <a:pPr lvl="2" algn="just"/>
            <a:r>
              <a:rPr lang="sr-Latn-ME" sz="1800" i="1" dirty="0" smtClean="0"/>
              <a:t>MP – Management Proxies</a:t>
            </a:r>
            <a:r>
              <a:rPr lang="sr-Latn-ME" sz="1800" dirty="0" smtClean="0"/>
              <a:t> je softwarski modul koji se brine za nadgledanje i upravljanje internim procesima sistema;</a:t>
            </a:r>
          </a:p>
          <a:p>
            <a:pPr lvl="2" algn="just"/>
            <a:r>
              <a:rPr lang="sr-Latn-ME" sz="1800" dirty="0" smtClean="0"/>
              <a:t>Upravljačke i dijagnostičke informacije su konzistentno dostupne operateru;</a:t>
            </a:r>
          </a:p>
          <a:p>
            <a:pPr lvl="2" algn="just"/>
            <a:r>
              <a:rPr lang="sr-Latn-ME" sz="1800" dirty="0" smtClean="0"/>
              <a:t>Sve promjene signala i komande zadate od operatera mogu se arhivirati.</a:t>
            </a:r>
          </a:p>
          <a:p>
            <a:pPr lvl="2" algn="just"/>
            <a:endParaRPr lang="sr-Latn-ME"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16</a:t>
            </a:fld>
            <a:endParaRPr lang="en-US"/>
          </a:p>
        </p:txBody>
      </p:sp>
      <p:sp>
        <p:nvSpPr>
          <p:cNvPr id="5" name="TextBox 4"/>
          <p:cNvSpPr txBox="1"/>
          <p:nvPr/>
        </p:nvSpPr>
        <p:spPr>
          <a:xfrm>
            <a:off x="1416828" y="260648"/>
            <a:ext cx="2291076" cy="430887"/>
          </a:xfrm>
          <a:prstGeom prst="rect">
            <a:avLst/>
          </a:prstGeom>
          <a:noFill/>
        </p:spPr>
        <p:txBody>
          <a:bodyPr wrap="none" rtlCol="0">
            <a:spAutoFit/>
          </a:bodyPr>
          <a:lstStyle/>
          <a:p>
            <a:r>
              <a:rPr lang="sr-Latn-ME" sz="2200" u="sng" dirty="0" smtClean="0"/>
              <a:t>Kontrolne funkcije</a:t>
            </a:r>
            <a:endParaRPr lang="en-US" sz="2200" u="sng"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908720"/>
            <a:ext cx="7632848" cy="2232248"/>
          </a:xfrm>
        </p:spPr>
        <p:txBody>
          <a:bodyPr>
            <a:normAutofit/>
          </a:bodyPr>
          <a:lstStyle/>
          <a:p>
            <a:pPr algn="just"/>
            <a:r>
              <a:rPr lang="sr-Latn-ME" sz="1800" dirty="0" smtClean="0"/>
              <a:t>Kod realizacije </a:t>
            </a:r>
            <a:r>
              <a:rPr lang="sr-Latn-ME" sz="1800" i="1" dirty="0" smtClean="0"/>
              <a:t>fail safe</a:t>
            </a:r>
            <a:r>
              <a:rPr lang="sr-Latn-ME" sz="1800" dirty="0" smtClean="0"/>
              <a:t> sigurnosnog kontrolnog sistema postavljaju se visoki kriterijumi koji zahtjevaju službene potvrde i odobrenja od proizvođača, kao zaštita kotla i sistem upravljanja gorionicima. Visoki kriterijumi ispunjavaju se upotrebom integrisanih SIMATIC SAFETY proizvoda koji posjeduju </a:t>
            </a:r>
            <a:r>
              <a:rPr lang="sr-Latn-ME" sz="1800" i="1" dirty="0" smtClean="0"/>
              <a:t>fail safe</a:t>
            </a:r>
            <a:r>
              <a:rPr lang="sr-Latn-ME" sz="1800" dirty="0" smtClean="0"/>
              <a:t> sigurnosni sertifikat. Prepoznavanjem potencijalno opasnih situacija uvidom u stanja procesa i odgovarajućom logikom moguće je izbjeći neželjene situacije i preduzeti odgovarajuće kontramjere u svrhu zaštite postrojenja i ljudi. </a:t>
            </a:r>
            <a:endParaRPr lang="sr-Latn-ME"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17</a:t>
            </a:fld>
            <a:endParaRPr lang="en-US"/>
          </a:p>
        </p:txBody>
      </p:sp>
      <p:sp>
        <p:nvSpPr>
          <p:cNvPr id="5" name="TextBox 4"/>
          <p:cNvSpPr txBox="1"/>
          <p:nvPr/>
        </p:nvSpPr>
        <p:spPr>
          <a:xfrm>
            <a:off x="1259632" y="260648"/>
            <a:ext cx="4766498" cy="430887"/>
          </a:xfrm>
          <a:prstGeom prst="rect">
            <a:avLst/>
          </a:prstGeom>
          <a:noFill/>
        </p:spPr>
        <p:txBody>
          <a:bodyPr wrap="none" rtlCol="0">
            <a:spAutoFit/>
          </a:bodyPr>
          <a:lstStyle/>
          <a:p>
            <a:r>
              <a:rPr lang="en-US" sz="2200" u="sng" dirty="0" err="1" smtClean="0"/>
              <a:t>Integrisane</a:t>
            </a:r>
            <a:r>
              <a:rPr lang="sr-Latn-ME" sz="2200" u="sng" dirty="0" smtClean="0"/>
              <a:t> (fail safe) sigurnosne funkcije</a:t>
            </a:r>
            <a:endParaRPr lang="en-US" sz="2200" u="sng" dirty="0"/>
          </a:p>
        </p:txBody>
      </p:sp>
      <p:pic>
        <p:nvPicPr>
          <p:cNvPr id="6" name="Picture 5" descr="Description: Integrirane failsafe funkcije"/>
          <p:cNvPicPr/>
          <p:nvPr/>
        </p:nvPicPr>
        <p:blipFill>
          <a:blip r:embed="rId2" cstate="print"/>
          <a:srcRect/>
          <a:stretch>
            <a:fillRect/>
          </a:stretch>
        </p:blipFill>
        <p:spPr bwMode="auto">
          <a:xfrm>
            <a:off x="1763688" y="2852936"/>
            <a:ext cx="6840760" cy="36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47800"/>
            <a:ext cx="7456872" cy="4800600"/>
          </a:xfrm>
        </p:spPr>
        <p:txBody>
          <a:bodyPr>
            <a:normAutofit/>
          </a:bodyPr>
          <a:lstStyle/>
          <a:p>
            <a:pPr algn="just"/>
            <a:r>
              <a:rPr lang="sr-Latn-ME" sz="1800" dirty="0" smtClean="0"/>
              <a:t>Automatizacijske funkcije (</a:t>
            </a:r>
            <a:r>
              <a:rPr lang="sr-Latn-ME" sz="1800" i="1" dirty="0" smtClean="0"/>
              <a:t>Automation Function - AF</a:t>
            </a:r>
            <a:r>
              <a:rPr lang="sr-Latn-ME" sz="1800" dirty="0" smtClean="0"/>
              <a:t>) djele se na:</a:t>
            </a:r>
          </a:p>
          <a:p>
            <a:pPr algn="just">
              <a:buNone/>
            </a:pPr>
            <a:endParaRPr lang="sr-Latn-ME" sz="1800" dirty="0" smtClean="0"/>
          </a:p>
          <a:p>
            <a:pPr lvl="2" algn="just"/>
            <a:r>
              <a:rPr lang="sr-Latn-ME" sz="1800" dirty="0" smtClean="0"/>
              <a:t>Analogno aritmetičke funkcije;</a:t>
            </a:r>
          </a:p>
          <a:p>
            <a:pPr lvl="2" algn="just"/>
            <a:r>
              <a:rPr lang="sr-Latn-ME" sz="1800" dirty="0" smtClean="0"/>
              <a:t>Binarno aritmetičke funkcije;</a:t>
            </a:r>
          </a:p>
          <a:p>
            <a:pPr lvl="2" algn="just"/>
            <a:r>
              <a:rPr lang="sr-Latn-ME" sz="1800" dirty="0" smtClean="0"/>
              <a:t>Praćenje i odabir signala;</a:t>
            </a:r>
          </a:p>
          <a:p>
            <a:pPr lvl="2" algn="just"/>
            <a:r>
              <a:rPr lang="sr-Latn-ME" sz="1800" dirty="0" smtClean="0"/>
              <a:t>Funkcije regulacije u zatvorenom krugu;</a:t>
            </a:r>
          </a:p>
          <a:p>
            <a:pPr lvl="2" algn="just"/>
            <a:r>
              <a:rPr lang="sr-Latn-ME" sz="1800" dirty="0" smtClean="0"/>
              <a:t>Funkcije regulacije u otvorenom krugu;</a:t>
            </a:r>
          </a:p>
          <a:p>
            <a:pPr lvl="2" algn="just"/>
            <a:r>
              <a:rPr lang="sr-Latn-ME" sz="1800" dirty="0" smtClean="0"/>
              <a:t>Procesne funkcije specifično konfigurisane i optimizovane kao rješenje za procesno orijentisane zadatke.</a:t>
            </a:r>
          </a:p>
          <a:p>
            <a:pPr lvl="2" algn="just">
              <a:buNone/>
            </a:pPr>
            <a:r>
              <a:rPr lang="sr-Latn-ME" sz="1800" dirty="0" smtClean="0"/>
              <a:t> </a:t>
            </a:r>
          </a:p>
          <a:p>
            <a:pPr algn="just"/>
            <a:r>
              <a:rPr lang="sr-Latn-ME" sz="1800" dirty="0" smtClean="0"/>
              <a:t>U svakom trenutku funkcionalne komponente sistema SPPA-T3000 omogućavaju korisniku njihovo korišćenje i definisanje automatizacijskih funkcija višeg nivoa korišćenjem biblioteke AF funkcija.</a:t>
            </a:r>
          </a:p>
          <a:p>
            <a:pPr algn="just">
              <a:buNone/>
            </a:pPr>
            <a:endParaRPr lang="sr-Latn-ME"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18</a:t>
            </a:fld>
            <a:endParaRPr lang="en-US"/>
          </a:p>
        </p:txBody>
      </p:sp>
      <p:sp>
        <p:nvSpPr>
          <p:cNvPr id="5" name="TextBox 4"/>
          <p:cNvSpPr txBox="1"/>
          <p:nvPr/>
        </p:nvSpPr>
        <p:spPr>
          <a:xfrm>
            <a:off x="1475656" y="477833"/>
            <a:ext cx="3063274" cy="430887"/>
          </a:xfrm>
          <a:prstGeom prst="rect">
            <a:avLst/>
          </a:prstGeom>
          <a:noFill/>
        </p:spPr>
        <p:txBody>
          <a:bodyPr wrap="none" rtlCol="0">
            <a:spAutoFit/>
          </a:bodyPr>
          <a:lstStyle/>
          <a:p>
            <a:r>
              <a:rPr lang="sr-Latn-ME" sz="2200" u="sng" dirty="0" smtClean="0"/>
              <a:t>Automatizacijske funkcije</a:t>
            </a:r>
            <a:endParaRPr lang="en-US" sz="2200" u="sng"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ME" sz="3000" dirty="0" smtClean="0"/>
              <a:t>NADZOR I UPRAVLJANJE SISTEMOM</a:t>
            </a:r>
            <a:endParaRPr lang="en-US" sz="3000" dirty="0"/>
          </a:p>
        </p:txBody>
      </p:sp>
      <p:sp>
        <p:nvSpPr>
          <p:cNvPr id="3" name="Content Placeholder 2"/>
          <p:cNvSpPr>
            <a:spLocks noGrp="1"/>
          </p:cNvSpPr>
          <p:nvPr>
            <p:ph idx="1"/>
          </p:nvPr>
        </p:nvSpPr>
        <p:spPr>
          <a:xfrm>
            <a:off x="1259632" y="1447800"/>
            <a:ext cx="7602048" cy="4800600"/>
          </a:xfrm>
        </p:spPr>
        <p:txBody>
          <a:bodyPr>
            <a:normAutofit/>
          </a:bodyPr>
          <a:lstStyle/>
          <a:p>
            <a:pPr algn="just"/>
            <a:r>
              <a:rPr lang="sr-Latn-ME" sz="1800" dirty="0" smtClean="0"/>
              <a:t>Sistem za nadzor i upravljanje je komponenta sistema SPPA-T3000 namijenjena izvođenju funkcija vođenja postrojenja i informisanja o stanju postrojenja. Podaci za sve SCADA (</a:t>
            </a:r>
            <a:r>
              <a:rPr lang="sr-Latn-ME" sz="1800" i="1" dirty="0" smtClean="0"/>
              <a:t>Supervisory Control And Data Acquisition</a:t>
            </a:r>
            <a:r>
              <a:rPr lang="sr-Latn-ME" sz="1800" dirty="0" smtClean="0"/>
              <a:t>) komponente unose se kroz jedinstven grafički prikaz, koji zadovoljava potrebe za modeliranje cijelog sistema.</a:t>
            </a:r>
          </a:p>
          <a:p>
            <a:pPr algn="just"/>
            <a:endParaRPr lang="sr-Latn-ME" sz="1800" dirty="0" smtClean="0"/>
          </a:p>
          <a:p>
            <a:r>
              <a:rPr lang="sr-Latn-ME" sz="1800" dirty="0" smtClean="0"/>
              <a:t>Za kontrolu i upravljanje postrojenja predviđen je sistem koji se sastoji od sledećih komponenata </a:t>
            </a:r>
            <a:r>
              <a:rPr lang="sr-Latn-ME" sz="1800" i="1" dirty="0" smtClean="0"/>
              <a:t>:</a:t>
            </a:r>
            <a:r>
              <a:rPr lang="sr-Latn-ME" sz="1800" dirty="0" smtClean="0"/>
              <a:t> </a:t>
            </a:r>
          </a:p>
          <a:p>
            <a:pPr lvl="2"/>
            <a:r>
              <a:rPr lang="sr-Latn-ME" sz="1800" dirty="0" smtClean="0"/>
              <a:t>Sabirnice postrojenja (</a:t>
            </a:r>
            <a:r>
              <a:rPr lang="sr-Latn-ME" sz="1800" i="1" dirty="0" smtClean="0"/>
              <a:t>Automation Highway</a:t>
            </a:r>
            <a:r>
              <a:rPr lang="sr-Latn-ME" sz="1800" dirty="0" smtClean="0"/>
              <a:t>)</a:t>
            </a:r>
          </a:p>
          <a:p>
            <a:pPr lvl="2"/>
            <a:r>
              <a:rPr lang="sr-Latn-ME" sz="1800" dirty="0" smtClean="0"/>
              <a:t> Serverske jedinice (</a:t>
            </a:r>
            <a:r>
              <a:rPr lang="sr-Latn-ME" sz="1800" i="1" dirty="0" smtClean="0"/>
              <a:t>Application Server</a:t>
            </a:r>
            <a:r>
              <a:rPr lang="sr-Latn-ME" sz="1800" dirty="0" smtClean="0"/>
              <a:t>) namjenjene su za:</a:t>
            </a:r>
          </a:p>
          <a:p>
            <a:pPr lvl="2"/>
            <a:r>
              <a:rPr lang="sr-Latn-ME" sz="1800" dirty="0" smtClean="0"/>
              <a:t>Terminalske sabirnice (</a:t>
            </a:r>
            <a:r>
              <a:rPr lang="sr-Latn-ME" sz="1800" i="1" dirty="0" smtClean="0"/>
              <a:t>Application Highway</a:t>
            </a:r>
            <a:r>
              <a:rPr lang="sr-Latn-ME" sz="1800" dirty="0" smtClean="0"/>
              <a:t>)</a:t>
            </a:r>
          </a:p>
          <a:p>
            <a:pPr lvl="2"/>
            <a:r>
              <a:rPr lang="sr-Latn-ME" sz="1800" dirty="0" smtClean="0"/>
              <a:t> Operaterska radna mjesta (OT terminal)</a:t>
            </a:r>
          </a:p>
          <a:p>
            <a:pPr>
              <a:buNone/>
            </a:pPr>
            <a:endParaRPr lang="sr-Latn-ME" sz="1800" dirty="0" smtClean="0"/>
          </a:p>
          <a:p>
            <a:r>
              <a:rPr lang="sr-Latn-ME" sz="1800" dirty="0" smtClean="0"/>
              <a:t>Upravljanje s više radnih mjesta je funkcija koja omogućava </a:t>
            </a:r>
            <a:r>
              <a:rPr lang="sr-Latn-ME" sz="1800" i="1" dirty="0" smtClean="0"/>
              <a:t>on-line</a:t>
            </a:r>
            <a:r>
              <a:rPr lang="sr-Latn-ME" sz="1800" dirty="0" smtClean="0"/>
              <a:t> preraspodjelu nadležnosti između operatera.</a:t>
            </a:r>
            <a:endParaRPr lang="sr-Latn-ME" sz="1800" dirty="0" smtClean="0"/>
          </a:p>
          <a:p>
            <a:pPr lvl="2"/>
            <a:endParaRPr lang="sr-Latn-ME" sz="1800" dirty="0" smtClean="0"/>
          </a:p>
          <a:p>
            <a:pPr algn="just"/>
            <a:endParaRPr lang="sr-Latn-ME"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ME" sz="3000" dirty="0" smtClean="0"/>
              <a:t>UVOD</a:t>
            </a:r>
            <a:endParaRPr lang="en-US" sz="3000" dirty="0"/>
          </a:p>
        </p:txBody>
      </p:sp>
      <p:sp>
        <p:nvSpPr>
          <p:cNvPr id="3" name="Content Placeholder 2"/>
          <p:cNvSpPr>
            <a:spLocks noGrp="1"/>
          </p:cNvSpPr>
          <p:nvPr>
            <p:ph idx="1"/>
          </p:nvPr>
        </p:nvSpPr>
        <p:spPr>
          <a:xfrm>
            <a:off x="1331640" y="1340768"/>
            <a:ext cx="7602048" cy="5112568"/>
          </a:xfrm>
        </p:spPr>
        <p:txBody>
          <a:bodyPr>
            <a:normAutofit lnSpcReduction="10000"/>
          </a:bodyPr>
          <a:lstStyle/>
          <a:p>
            <a:pPr algn="just"/>
            <a:r>
              <a:rPr lang="sr-Latn-ME" sz="1800" dirty="0" smtClean="0"/>
              <a:t>Tokom 2009.god u TE ''Pljevlja''  je  izvedena  zamjena  sistema  za kontrolu i upravljanje.  Uveden je novi moderni mikroprocesorski  distribuirani  sistem.  U ovom radu se opisuju karakteristike sistema sa kratkom ocjenom pouzdanosti rada u proteklom periodu.</a:t>
            </a:r>
          </a:p>
          <a:p>
            <a:pPr algn="just">
              <a:buNone/>
            </a:pPr>
            <a:endParaRPr lang="sr-Latn-ME" sz="1800" dirty="0" smtClean="0"/>
          </a:p>
          <a:p>
            <a:pPr algn="just"/>
            <a:r>
              <a:rPr lang="sr-Latn-ME" sz="1800" dirty="0" smtClean="0"/>
              <a:t>Nakon  26 godina  rada  bloka  TE ''Pljevlja'',  sa  starom  ruskom  opremom, krenuli  smo  u  projekat  modernizacije  sistema  za  kontrolu  i upravljanje. Stara  oprema  je  bila  izrađena u relejnoj tehnici sa nestandarnim signalima.  Pokazala  se  potreba  za  obezbjeđenje  efikasnog  automatskog  upravljanja tehnološkim  procesom  u  svim  režimima rada,  kao  i potreba za podizanje nivoa analize procesa. </a:t>
            </a:r>
          </a:p>
          <a:p>
            <a:pPr algn="just">
              <a:buNone/>
            </a:pPr>
            <a:endParaRPr lang="sr-Latn-ME" sz="1800" dirty="0" smtClean="0"/>
          </a:p>
          <a:p>
            <a:pPr algn="just"/>
            <a:r>
              <a:rPr lang="sr-Latn-ME" sz="1800" dirty="0" smtClean="0"/>
              <a:t>Zbog toga je izvršena zamjena sistema upravljanja sa jedinstvenim, mikroprocesorskim, programabilnim, distribuiranim, redundantnim, savremenim sistemom DCS, koji je u stanju da realizuje funkcije mjerenja, upravljanja, regulacije, signalizacije, tehnoloških zaštita, nadzora, praćenja ekonomičnosti rada bloka, razmjene potrebnih podataka sa ostalim sistemima na bloku i pripreme podataka u DCS-u za prikaz na postojećoj računarskoj mreži Elektroprivrede CG. </a:t>
            </a:r>
            <a:endParaRPr lang="en-US" sz="1800" dirty="0" smtClean="0"/>
          </a:p>
          <a:p>
            <a:pPr algn="just"/>
            <a:endParaRPr lang="en-US"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ME" sz="3000" dirty="0" smtClean="0"/>
              <a:t>ZAKLJUČAK</a:t>
            </a:r>
            <a:endParaRPr lang="en-US" sz="3000" dirty="0"/>
          </a:p>
        </p:txBody>
      </p:sp>
      <p:sp>
        <p:nvSpPr>
          <p:cNvPr id="3" name="Content Placeholder 2"/>
          <p:cNvSpPr>
            <a:spLocks noGrp="1"/>
          </p:cNvSpPr>
          <p:nvPr>
            <p:ph idx="1"/>
          </p:nvPr>
        </p:nvSpPr>
        <p:spPr>
          <a:xfrm>
            <a:off x="1259632" y="1508720"/>
            <a:ext cx="7602048" cy="4800600"/>
          </a:xfrm>
        </p:spPr>
        <p:txBody>
          <a:bodyPr>
            <a:normAutofit/>
          </a:bodyPr>
          <a:lstStyle/>
          <a:p>
            <a:pPr algn="just"/>
            <a:r>
              <a:rPr lang="sr-Latn-ME" sz="1800" dirty="0" smtClean="0"/>
              <a:t>Sa novim sistemom upravljanja, kao centralnom tačkom tehnološkog procesa, nakon godinu dana rada sa sigurnošću se može reći da su  postignuti svi ciljevi uvođenja novog sistema. </a:t>
            </a:r>
          </a:p>
          <a:p>
            <a:pPr algn="just"/>
            <a:endParaRPr lang="sr-Latn-ME" sz="1800" dirty="0" smtClean="0"/>
          </a:p>
          <a:p>
            <a:pPr algn="just"/>
            <a:r>
              <a:rPr lang="sr-Latn-ME" sz="1800" dirty="0" smtClean="0"/>
              <a:t>Ostvareno je jednostavnije i pouzdanije vođenje bloka za same rukovaoce, dobijen veći stepen  automatizacije i regulacije, mnogo je brža i preciznija dijagnostika kvarova. Dakle, inženjering je brži i sa mnogo više funkcija na mnogim nivoima.</a:t>
            </a:r>
          </a:p>
          <a:p>
            <a:pPr algn="just">
              <a:buNone/>
            </a:pPr>
            <a:endParaRPr lang="sr-Latn-ME" sz="1800" dirty="0" smtClean="0"/>
          </a:p>
          <a:p>
            <a:pPr algn="just"/>
            <a:r>
              <a:rPr lang="sr-Latn-ME" sz="1800" dirty="0" smtClean="0"/>
              <a:t>Sistem dozvoljava stalno unaprijeđenje i poboljšanja bez ikakvih dodatnih troškova. Ostvarena je uspješna povezanost sa ostalim IT sistemima, kao što su sistem za upravljanje mazutnim sistemom, sistem za uklanjanje gara, sistem za mjerenje vibracija, sistem za praćenje rada elektrofiltera itd.</a:t>
            </a:r>
            <a:endParaRPr lang="sr-Latn-ME"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620688"/>
            <a:ext cx="7498080" cy="5760640"/>
          </a:xfrm>
        </p:spPr>
        <p:txBody>
          <a:bodyPr>
            <a:normAutofit lnSpcReduction="10000"/>
          </a:bodyPr>
          <a:lstStyle/>
          <a:p>
            <a:pPr algn="just"/>
            <a:r>
              <a:rPr lang="sr-Latn-ME" sz="1800" dirty="0" smtClean="0"/>
              <a:t>Zbog visoke dostupnosti svih informacija sa istog mjesta, sistem je osoblju termoelektrane omogućio potpuniju analizu same tehnologije i toka procesa proizvodnje. </a:t>
            </a:r>
          </a:p>
          <a:p>
            <a:pPr algn="just"/>
            <a:endParaRPr lang="sr-Latn-ME" sz="1800" dirty="0" smtClean="0"/>
          </a:p>
          <a:p>
            <a:pPr algn="just"/>
            <a:r>
              <a:rPr lang="sr-Latn-ME" sz="1800" dirty="0" smtClean="0"/>
              <a:t>Sistem kroz redundantnost takođe garantuje još veći nivo sigurnosti i pouzdanosti. Sistem zaštita je konfigurisan tako da djeluje kod nastanka smetnji, radi spriječavanja opasnosti i zaštite postrojenja, i ima zadatak da ga kontrolisano dovodi u mirno stanje. Takođe, zamjena određenog broja izvršnih elemenata - pogona u polju, dala je značajan doprinos ukupnoj gotovosti cijelog sistema.</a:t>
            </a:r>
          </a:p>
          <a:p>
            <a:pPr algn="just"/>
            <a:endParaRPr lang="sr-Latn-ME" sz="1800" dirty="0" smtClean="0"/>
          </a:p>
          <a:p>
            <a:pPr algn="just"/>
            <a:r>
              <a:rPr lang="sr-Latn-ME" sz="1800" dirty="0" smtClean="0"/>
              <a:t>Dakle, novi sistem automatizacije je realizovao sve pred njega postavljene zahtjeve i to prije svega visoku pouzdanost, sigurnost, raspoloživost, fleksibilnost pri proširenju po svim nivoima, komformnost u vođenju i primjenu najsavremenih tehničkih rješenja. </a:t>
            </a:r>
          </a:p>
          <a:p>
            <a:pPr algn="just"/>
            <a:endParaRPr lang="sr-Latn-ME" sz="1800" dirty="0" smtClean="0"/>
          </a:p>
          <a:p>
            <a:pPr algn="just"/>
            <a:r>
              <a:rPr lang="sr-Latn-ME" sz="1800" dirty="0" smtClean="0"/>
              <a:t>Sva  ugrađena oprema, kao i sva projektna rješenja  zadovoljavaju najsavremenije standarde i propise, što bi zajedno sa svim prednostima novog sistema upravljanja trebalo da bude garancija dugog i uspjašnog rada TE ''Pljevlja'' u narednom periodu.</a:t>
            </a:r>
            <a:endParaRPr lang="sr-Latn-ME"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3083EF8-B824-4EA1-91CE-D7139D844537}" type="slidenum">
              <a:rPr lang="en-US" smtClean="0"/>
              <a:pPr/>
              <a:t>22</a:t>
            </a:fld>
            <a:endParaRPr lang="en-US"/>
          </a:p>
        </p:txBody>
      </p:sp>
      <p:pic>
        <p:nvPicPr>
          <p:cNvPr id="1026" name="Picture 2" descr="D:\TE Pljevlja\CIGRE 2011\Termoelektrana.jpg"/>
          <p:cNvPicPr>
            <a:picLocks noChangeAspect="1" noChangeArrowheads="1"/>
          </p:cNvPicPr>
          <p:nvPr/>
        </p:nvPicPr>
        <p:blipFill>
          <a:blip r:embed="rId2" cstate="print"/>
          <a:srcRect/>
          <a:stretch>
            <a:fillRect/>
          </a:stretch>
        </p:blipFill>
        <p:spPr bwMode="auto">
          <a:xfrm>
            <a:off x="-36512" y="0"/>
            <a:ext cx="9180513" cy="6885384"/>
          </a:xfrm>
          <a:prstGeom prst="rect">
            <a:avLst/>
          </a:prstGeom>
          <a:noFill/>
        </p:spPr>
      </p:pic>
      <p:sp>
        <p:nvSpPr>
          <p:cNvPr id="6" name="TextBox 5"/>
          <p:cNvSpPr txBox="1"/>
          <p:nvPr/>
        </p:nvSpPr>
        <p:spPr>
          <a:xfrm>
            <a:off x="3557388" y="2564904"/>
            <a:ext cx="2598788" cy="553998"/>
          </a:xfrm>
          <a:prstGeom prst="rect">
            <a:avLst/>
          </a:prstGeom>
          <a:noFill/>
        </p:spPr>
        <p:txBody>
          <a:bodyPr wrap="none" rtlCol="0">
            <a:spAutoFit/>
          </a:bodyPr>
          <a:lstStyle/>
          <a:p>
            <a:r>
              <a:rPr lang="sr-Latn-ME" sz="3000" dirty="0" smtClean="0">
                <a:solidFill>
                  <a:srgbClr val="FF0000"/>
                </a:solidFill>
              </a:rPr>
              <a:t>Hvala na pažnji!</a:t>
            </a:r>
            <a:endParaRPr lang="en-US" sz="30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sr-Latn-ME" sz="3000" dirty="0" smtClean="0"/>
              <a:t>OPIS SISTEMA</a:t>
            </a:r>
            <a:endParaRPr lang="en-US" sz="3000" dirty="0"/>
          </a:p>
        </p:txBody>
      </p:sp>
      <p:sp>
        <p:nvSpPr>
          <p:cNvPr id="3" name="Content Placeholder 2"/>
          <p:cNvSpPr>
            <a:spLocks noGrp="1"/>
          </p:cNvSpPr>
          <p:nvPr>
            <p:ph idx="1"/>
          </p:nvPr>
        </p:nvSpPr>
        <p:spPr>
          <a:xfrm>
            <a:off x="1331640" y="1700808"/>
            <a:ext cx="7602048" cy="4573488"/>
          </a:xfrm>
        </p:spPr>
        <p:txBody>
          <a:bodyPr>
            <a:normAutofit/>
          </a:bodyPr>
          <a:lstStyle/>
          <a:p>
            <a:pPr algn="just"/>
            <a:r>
              <a:rPr lang="sr-Latn-ME" sz="1800" dirty="0" smtClean="0"/>
              <a:t>Efikasnost sistema za kontrolu i upravljanje omogućava, ekonomičnu realizaciju različito postavljenih zahtjeva na dubinu i opseg automatizacije. Tako se ovim sistemom mogu ekonomično realizovati sve varijante automatizacije od ručnog pogona postrojenja do potpuno automatizovanog, uključujući automatsko pokretanje i zaustavljanje. </a:t>
            </a:r>
          </a:p>
          <a:p>
            <a:pPr algn="just"/>
            <a:endParaRPr lang="sr-Latn-ME" sz="1800" dirty="0" smtClean="0"/>
          </a:p>
          <a:p>
            <a:pPr algn="just"/>
            <a:r>
              <a:rPr lang="sr-Latn-ME" sz="1800" dirty="0" smtClean="0"/>
              <a:t>Kao dijelovi sistema na raspolaganju nam stoje obuhvatne upravljačko tehničke dijagnostičke informacije, pa imamo mogućnost pouzdane identifikacije kvara. Pri zapisu procesnih signala sistem dodaje informaciju o vremenu (</a:t>
            </a:r>
            <a:r>
              <a:rPr lang="sr-Latn-ME" sz="1800" i="1" dirty="0" smtClean="0"/>
              <a:t>time tag</a:t>
            </a:r>
            <a:r>
              <a:rPr lang="sr-Latn-ME" sz="1800" dirty="0" smtClean="0"/>
              <a:t>) velike rezolucije. </a:t>
            </a:r>
          </a:p>
          <a:p>
            <a:pPr algn="just"/>
            <a:endParaRPr lang="sr-Latn-ME" sz="1800" dirty="0" smtClean="0"/>
          </a:p>
          <a:p>
            <a:pPr algn="just"/>
            <a:r>
              <a:rPr lang="sr-Latn-ME" sz="1800" dirty="0" smtClean="0"/>
              <a:t>To znači vremensko razlikovanje od 1 ms. Tako se situacije u procesu (npr. ispadi) mogu detaljno analizirati. </a:t>
            </a:r>
            <a:endParaRPr lang="en-US" sz="1800" dirty="0" smtClean="0"/>
          </a:p>
          <a:p>
            <a:pPr algn="just"/>
            <a:endParaRPr lang="en-US"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1242709" y="764704"/>
            <a:ext cx="7649771" cy="5256584"/>
          </a:xfrm>
          <a:prstGeom prst="rect">
            <a:avLst/>
          </a:prstGeom>
          <a:noFill/>
          <a:ln w="9525">
            <a:noFill/>
            <a:miter lim="800000"/>
            <a:headEnd/>
            <a:tailEnd/>
          </a:ln>
        </p:spPr>
      </p:pic>
      <p:sp>
        <p:nvSpPr>
          <p:cNvPr id="5" name="TextBox 4"/>
          <p:cNvSpPr txBox="1"/>
          <p:nvPr/>
        </p:nvSpPr>
        <p:spPr>
          <a:xfrm>
            <a:off x="2309190" y="6300028"/>
            <a:ext cx="5719194" cy="369332"/>
          </a:xfrm>
          <a:prstGeom prst="rect">
            <a:avLst/>
          </a:prstGeom>
          <a:noFill/>
        </p:spPr>
        <p:txBody>
          <a:bodyPr wrap="none" rtlCol="0">
            <a:spAutoFit/>
          </a:bodyPr>
          <a:lstStyle/>
          <a:p>
            <a:r>
              <a:rPr lang="sr-Latn-ME" dirty="0" smtClean="0"/>
              <a:t>Realizacija sistema – automatizacijska i aplikacijska sabirnica</a:t>
            </a:r>
            <a:endParaRPr lang="en-US" dirty="0"/>
          </a:p>
        </p:txBody>
      </p:sp>
      <p:sp>
        <p:nvSpPr>
          <p:cNvPr id="6" name="Slide Number Placeholder 5"/>
          <p:cNvSpPr>
            <a:spLocks noGrp="1"/>
          </p:cNvSpPr>
          <p:nvPr>
            <p:ph type="sldNum" sz="quarter" idx="12"/>
          </p:nvPr>
        </p:nvSpPr>
        <p:spPr/>
        <p:txBody>
          <a:bodyPr/>
          <a:lstStyle/>
          <a:p>
            <a:fld id="{B3083EF8-B824-4EA1-91CE-D7139D844537}"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ME" sz="3000" dirty="0" smtClean="0"/>
              <a:t>STRUKTURA SISTEMA</a:t>
            </a:r>
            <a:endParaRPr lang="en-US" sz="3000" dirty="0"/>
          </a:p>
        </p:txBody>
      </p:sp>
      <p:sp>
        <p:nvSpPr>
          <p:cNvPr id="3" name="Content Placeholder 2"/>
          <p:cNvSpPr>
            <a:spLocks noGrp="1"/>
          </p:cNvSpPr>
          <p:nvPr>
            <p:ph idx="1"/>
          </p:nvPr>
        </p:nvSpPr>
        <p:spPr>
          <a:xfrm>
            <a:off x="1403648" y="2204864"/>
            <a:ext cx="7560840" cy="3936504"/>
          </a:xfrm>
        </p:spPr>
        <p:txBody>
          <a:bodyPr>
            <a:normAutofit/>
          </a:bodyPr>
          <a:lstStyle/>
          <a:p>
            <a:pPr algn="just"/>
            <a:r>
              <a:rPr lang="sr-Latn-ME" sz="1800" dirty="0" smtClean="0"/>
              <a:t>U sistemu SPPA-T3000 za korisnički prikaz (</a:t>
            </a:r>
            <a:r>
              <a:rPr lang="sr-Latn-ME" sz="1800" i="1" dirty="0" smtClean="0"/>
              <a:t>User Interface</a:t>
            </a:r>
            <a:r>
              <a:rPr lang="sr-Latn-ME" sz="1800" dirty="0" smtClean="0"/>
              <a:t>) se koriste operaterske stanice koje pružaju sve informacije i funkcije vezane za inženjersko projektovanje sistema (</a:t>
            </a:r>
            <a:r>
              <a:rPr lang="sr-Latn-ME" sz="1800" i="1" dirty="0" smtClean="0"/>
              <a:t>Engineering</a:t>
            </a:r>
            <a:r>
              <a:rPr lang="sr-Latn-ME" sz="1800" dirty="0" smtClean="0"/>
              <a:t>), operatersko upravljanje (</a:t>
            </a:r>
            <a:r>
              <a:rPr lang="sr-Latn-ME" sz="1800" i="1" dirty="0" smtClean="0"/>
              <a:t>Operation</a:t>
            </a:r>
            <a:r>
              <a:rPr lang="sr-Latn-ME" sz="1800" dirty="0" smtClean="0"/>
              <a:t>) i dijagnostiku (</a:t>
            </a:r>
            <a:r>
              <a:rPr lang="sr-Latn-ME" sz="1800" i="1" dirty="0" smtClean="0"/>
              <a:t>Diagnostics</a:t>
            </a:r>
            <a:r>
              <a:rPr lang="sr-Latn-ME" sz="1800" dirty="0" smtClean="0"/>
              <a:t>).</a:t>
            </a:r>
          </a:p>
          <a:p>
            <a:pPr algn="just"/>
            <a:endParaRPr lang="en-US" sz="1800" dirty="0" smtClean="0"/>
          </a:p>
          <a:p>
            <a:pPr algn="just"/>
            <a:r>
              <a:rPr lang="sr-Latn-ME" sz="1800" dirty="0" smtClean="0"/>
              <a:t>Sistem omogućava spajanje bilo kojeg računara na mrežne aplikacije sistema (</a:t>
            </a:r>
            <a:r>
              <a:rPr lang="sr-Latn-ME" sz="1800" i="1" dirty="0" smtClean="0"/>
              <a:t>Web Applications</a:t>
            </a:r>
            <a:r>
              <a:rPr lang="sr-Latn-ME" sz="1800" dirty="0" smtClean="0"/>
              <a:t>) sa bilo kojim mrežnim browser-om (</a:t>
            </a:r>
            <a:r>
              <a:rPr lang="sr-Latn-ME" sz="1800" i="1" dirty="0" smtClean="0"/>
              <a:t>Web Browser</a:t>
            </a:r>
            <a:r>
              <a:rPr lang="sr-Latn-ME" sz="1800" dirty="0" smtClean="0"/>
              <a:t>) preko interneta ili lokalnog intraneta bez potrebe za instaliranjem dodatnih programa.</a:t>
            </a:r>
          </a:p>
          <a:p>
            <a:pPr algn="just">
              <a:buNone/>
            </a:pPr>
            <a:r>
              <a:rPr lang="sr-Latn-ME" sz="1800" dirty="0" smtClean="0"/>
              <a:t> </a:t>
            </a:r>
          </a:p>
          <a:p>
            <a:pPr algn="just"/>
            <a:r>
              <a:rPr lang="sr-Latn-ME" sz="1800" dirty="0" smtClean="0"/>
              <a:t>Baziran je na mrežno orijentisanom okruženju i omogućava da standardni PC, radne stanice, prenosni računari, itd. postanu operaterske stanice.</a:t>
            </a:r>
            <a:endParaRPr lang="en-US" sz="1800" dirty="0" smtClean="0"/>
          </a:p>
          <a:p>
            <a:pPr algn="just"/>
            <a:endParaRPr lang="en-US" sz="1800" dirty="0"/>
          </a:p>
        </p:txBody>
      </p:sp>
      <p:sp>
        <p:nvSpPr>
          <p:cNvPr id="4" name="TextBox 3"/>
          <p:cNvSpPr txBox="1"/>
          <p:nvPr/>
        </p:nvSpPr>
        <p:spPr>
          <a:xfrm>
            <a:off x="1475656" y="1485945"/>
            <a:ext cx="2253822" cy="430887"/>
          </a:xfrm>
          <a:prstGeom prst="rect">
            <a:avLst/>
          </a:prstGeom>
          <a:noFill/>
        </p:spPr>
        <p:txBody>
          <a:bodyPr wrap="none" rtlCol="0">
            <a:spAutoFit/>
          </a:bodyPr>
          <a:lstStyle/>
          <a:p>
            <a:r>
              <a:rPr lang="sr-Latn-ME" sz="2200" u="sng" dirty="0"/>
              <a:t>Hardware sistema</a:t>
            </a:r>
            <a:endParaRPr lang="en-US" sz="2200" u="sng" dirty="0"/>
          </a:p>
        </p:txBody>
      </p:sp>
      <p:sp>
        <p:nvSpPr>
          <p:cNvPr id="5" name="Slide Number Placeholder 4"/>
          <p:cNvSpPr>
            <a:spLocks noGrp="1"/>
          </p:cNvSpPr>
          <p:nvPr>
            <p:ph type="sldNum" sz="quarter" idx="12"/>
          </p:nvPr>
        </p:nvSpPr>
        <p:spPr/>
        <p:txBody>
          <a:bodyPr/>
          <a:lstStyle/>
          <a:p>
            <a:fld id="{B3083EF8-B824-4EA1-91CE-D7139D844537}"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692696"/>
            <a:ext cx="7674056" cy="5760640"/>
          </a:xfrm>
        </p:spPr>
        <p:txBody>
          <a:bodyPr>
            <a:normAutofit/>
          </a:bodyPr>
          <a:lstStyle/>
          <a:p>
            <a:pPr algn="just"/>
            <a:r>
              <a:rPr lang="sr-Latn-ME" sz="1800" dirty="0" smtClean="0"/>
              <a:t>Glavni zadatak sistema za vođenje (</a:t>
            </a:r>
            <a:r>
              <a:rPr lang="sr-Latn-ME" sz="1800" i="1" dirty="0" smtClean="0"/>
              <a:t>Power Services</a:t>
            </a:r>
            <a:r>
              <a:rPr lang="sr-Latn-ME" sz="1800" dirty="0" smtClean="0"/>
              <a:t>) su procesiranje podataka i kontrolnih algoritama. Sistem za vođenje omogućava dodatne servise kao što su:</a:t>
            </a:r>
            <a:endParaRPr lang="en-US" sz="1800" dirty="0" smtClean="0"/>
          </a:p>
          <a:p>
            <a:pPr lvl="2" algn="just"/>
            <a:r>
              <a:rPr lang="sr-Latn-ME" sz="1800" dirty="0" smtClean="0"/>
              <a:t>Automatsko zapisivanje i arhiviranje procesnih parametara (</a:t>
            </a:r>
            <a:r>
              <a:rPr lang="sr-Latn-ME" sz="1800" i="1" dirty="0" smtClean="0"/>
              <a:t>Archiving</a:t>
            </a:r>
            <a:r>
              <a:rPr lang="sr-Latn-ME" sz="1800" dirty="0" smtClean="0"/>
              <a:t>);</a:t>
            </a:r>
            <a:endParaRPr lang="en-US" sz="1800" dirty="0" smtClean="0"/>
          </a:p>
          <a:p>
            <a:pPr lvl="2" algn="just"/>
            <a:r>
              <a:rPr lang="sr-Latn-ME" sz="1800" dirty="0" smtClean="0"/>
              <a:t>Podešavanje parametara (</a:t>
            </a:r>
            <a:r>
              <a:rPr lang="sr-Latn-ME" sz="1800" i="1" dirty="0" smtClean="0"/>
              <a:t>Configuring</a:t>
            </a:r>
            <a:r>
              <a:rPr lang="sr-Latn-ME" sz="1800" dirty="0" smtClean="0"/>
              <a:t>);</a:t>
            </a:r>
            <a:endParaRPr lang="en-US" sz="1800" dirty="0" smtClean="0"/>
          </a:p>
          <a:p>
            <a:pPr lvl="2" algn="just"/>
            <a:r>
              <a:rPr lang="sr-Latn-ME" sz="1800" dirty="0" smtClean="0"/>
              <a:t>Inženjersko projektovanje (</a:t>
            </a:r>
            <a:r>
              <a:rPr lang="sr-Latn-ME" sz="1800" i="1" dirty="0" smtClean="0"/>
              <a:t>Engineering</a:t>
            </a:r>
            <a:r>
              <a:rPr lang="sr-Latn-ME" sz="1800" dirty="0" smtClean="0"/>
              <a:t>);</a:t>
            </a:r>
            <a:endParaRPr lang="en-US" sz="1800" dirty="0" smtClean="0"/>
          </a:p>
          <a:p>
            <a:pPr lvl="2" algn="just"/>
            <a:r>
              <a:rPr lang="sr-Latn-ME" sz="1800" dirty="0" smtClean="0"/>
              <a:t>Signalizacija upozorenja i alarma (</a:t>
            </a:r>
            <a:r>
              <a:rPr lang="sr-Latn-ME" sz="1800" i="1" dirty="0" smtClean="0"/>
              <a:t>Alarming</a:t>
            </a:r>
            <a:r>
              <a:rPr lang="sr-Latn-ME" sz="1800" dirty="0" smtClean="0"/>
              <a:t>);</a:t>
            </a:r>
            <a:endParaRPr lang="en-US" sz="1800" dirty="0" smtClean="0"/>
          </a:p>
          <a:p>
            <a:pPr lvl="2" algn="just"/>
            <a:r>
              <a:rPr lang="sr-Latn-ME" sz="1800" dirty="0" smtClean="0"/>
              <a:t>Dijagnostifikovanje procesnih parametara (</a:t>
            </a:r>
            <a:r>
              <a:rPr lang="sr-Latn-ME" sz="1800" i="1" dirty="0" smtClean="0"/>
              <a:t>Diagnostics</a:t>
            </a:r>
            <a:r>
              <a:rPr lang="sr-Latn-ME" sz="1800" dirty="0" smtClean="0"/>
              <a:t>).</a:t>
            </a:r>
          </a:p>
          <a:p>
            <a:pPr algn="just"/>
            <a:endParaRPr lang="sr-Latn-ME" sz="1800" dirty="0" smtClean="0"/>
          </a:p>
          <a:p>
            <a:pPr algn="just"/>
            <a:r>
              <a:rPr lang="sr-Latn-ME" sz="1800" dirty="0" smtClean="0"/>
              <a:t>Platforma sistema vođenja su aplikacijski server (</a:t>
            </a:r>
            <a:r>
              <a:rPr lang="sr-Latn-ME" sz="1800" i="1" dirty="0" smtClean="0"/>
              <a:t>Application Server</a:t>
            </a:r>
            <a:r>
              <a:rPr lang="sr-Latn-ME" sz="1800" dirty="0" smtClean="0"/>
              <a:t>) i automatizacijski serveri (</a:t>
            </a:r>
            <a:r>
              <a:rPr lang="sr-Latn-ME" sz="1800" i="1" dirty="0" smtClean="0"/>
              <a:t>Automation Servers</a:t>
            </a:r>
            <a:r>
              <a:rPr lang="sr-Latn-ME" sz="1800" dirty="0" smtClean="0"/>
              <a:t>) koji pružaju visoku raspoloživost sistema. </a:t>
            </a:r>
          </a:p>
          <a:p>
            <a:pPr algn="just"/>
            <a:endParaRPr lang="sr-Latn-ME" sz="1800" dirty="0" smtClean="0"/>
          </a:p>
          <a:p>
            <a:pPr algn="just"/>
            <a:r>
              <a:rPr lang="sr-Latn-ME" sz="1800" dirty="0" smtClean="0"/>
              <a:t>Koncept mrežne konfiguracije sistema SPPA-T3000 sastoji se u dvije mreže spojene u 2 virtualna prstena (</a:t>
            </a:r>
            <a:r>
              <a:rPr lang="sr-Latn-ME" sz="1800" i="1" dirty="0" smtClean="0"/>
              <a:t>Virtual Ring</a:t>
            </a:r>
            <a:r>
              <a:rPr lang="sr-Latn-ME" sz="1800" dirty="0" smtClean="0"/>
              <a:t>) i pojedinačnim mrežama PROFIBUS-DP od automatizacijskih servera prema uređajima u polju.  Mreže se baziraju na </a:t>
            </a:r>
            <a:r>
              <a:rPr lang="sr-Latn-ME" sz="1800" i="1" dirty="0" smtClean="0"/>
              <a:t>Industrial Ethernet</a:t>
            </a:r>
            <a:r>
              <a:rPr lang="sr-Latn-ME" sz="1800" dirty="0" smtClean="0"/>
              <a:t> standardu.</a:t>
            </a:r>
            <a:endParaRPr lang="en-US" sz="1800" dirty="0" smtClean="0"/>
          </a:p>
          <a:p>
            <a:pPr lvl="1" algn="just"/>
            <a:endParaRPr lang="sr-Latn-ME" sz="1800" dirty="0" smtClean="0"/>
          </a:p>
        </p:txBody>
      </p:sp>
      <p:sp>
        <p:nvSpPr>
          <p:cNvPr id="4" name="Slide Number Placeholder 3"/>
          <p:cNvSpPr>
            <a:spLocks noGrp="1"/>
          </p:cNvSpPr>
          <p:nvPr>
            <p:ph type="sldNum" sz="quarter" idx="12"/>
          </p:nvPr>
        </p:nvSpPr>
        <p:spPr/>
        <p:txBody>
          <a:bodyPr/>
          <a:lstStyle/>
          <a:p>
            <a:fld id="{B3083EF8-B824-4EA1-91CE-D7139D844537}"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0432" y="764704"/>
            <a:ext cx="7602048" cy="5760640"/>
          </a:xfrm>
        </p:spPr>
        <p:txBody>
          <a:bodyPr>
            <a:normAutofit fontScale="55000" lnSpcReduction="20000"/>
          </a:bodyPr>
          <a:lstStyle/>
          <a:p>
            <a:pPr algn="just"/>
            <a:r>
              <a:rPr lang="sr-Latn-ME" dirty="0" smtClean="0"/>
              <a:t>Procesni prikaz (</a:t>
            </a:r>
            <a:r>
              <a:rPr lang="sr-Latn-ME" i="1" dirty="0" smtClean="0"/>
              <a:t>Process Interface</a:t>
            </a:r>
            <a:r>
              <a:rPr lang="sr-Latn-ME" dirty="0" smtClean="0"/>
              <a:t>) je veza između opreme u polju i procesa. Sve analogne i binarne ulazno/izlazne (U/I) promjenljive (procesna mjerenja i komande) kao i implementacija automatizacijskih funkcija realizuju se prenosom na nivou uređaja u polju preko procesnog prikaza. </a:t>
            </a:r>
          </a:p>
          <a:p>
            <a:pPr algn="just"/>
            <a:endParaRPr lang="en-US" dirty="0" smtClean="0"/>
          </a:p>
          <a:p>
            <a:pPr algn="just"/>
            <a:r>
              <a:rPr lang="sr-Latn-ME" dirty="0" smtClean="0"/>
              <a:t>Za spajanje uređaja u polju sa sistemom SPPA-T3000 koriste se slijedeći U/I sistemi: </a:t>
            </a:r>
            <a:endParaRPr lang="en-US" dirty="0" smtClean="0"/>
          </a:p>
          <a:p>
            <a:pPr algn="just">
              <a:buNone/>
            </a:pPr>
            <a:r>
              <a:rPr lang="sr-Latn-ME" dirty="0" smtClean="0"/>
              <a:t> </a:t>
            </a:r>
            <a:endParaRPr lang="en-US" dirty="0" smtClean="0"/>
          </a:p>
          <a:p>
            <a:pPr lvl="2" algn="just"/>
            <a:r>
              <a:rPr lang="sr-Latn-ME" sz="3300" dirty="0" smtClean="0"/>
              <a:t>Standardni moduli ET 200M;</a:t>
            </a:r>
            <a:endParaRPr lang="en-US" sz="3300" dirty="0" smtClean="0"/>
          </a:p>
          <a:p>
            <a:pPr lvl="2" algn="just"/>
            <a:r>
              <a:rPr lang="sr-Latn-ME" sz="3300" dirty="0" smtClean="0"/>
              <a:t>Fail safe moduli ET 200M;</a:t>
            </a:r>
            <a:endParaRPr lang="en-US" sz="3300" dirty="0" smtClean="0"/>
          </a:p>
          <a:p>
            <a:pPr lvl="2" algn="just"/>
            <a:r>
              <a:rPr lang="sr-Latn-ME" sz="3300" dirty="0" smtClean="0"/>
              <a:t>Specijalni FUM moduli;</a:t>
            </a:r>
            <a:endParaRPr lang="en-US" sz="3300" dirty="0" smtClean="0"/>
          </a:p>
          <a:p>
            <a:pPr lvl="2" algn="just"/>
            <a:r>
              <a:rPr lang="sr-Latn-ME" sz="3300" dirty="0" smtClean="0"/>
              <a:t>Specijalni AddFEM moduli;</a:t>
            </a:r>
            <a:endParaRPr lang="en-US" sz="3300" dirty="0" smtClean="0"/>
          </a:p>
          <a:p>
            <a:pPr lvl="2" algn="just"/>
            <a:r>
              <a:rPr lang="sr-Latn-ME" sz="3300" dirty="0" smtClean="0"/>
              <a:t>FUM HART AI moduli (FUM 230 s dodatnom HART funkcijom)</a:t>
            </a:r>
            <a:endParaRPr lang="en-US" sz="3300" dirty="0" smtClean="0"/>
          </a:p>
          <a:p>
            <a:pPr lvl="2" algn="just"/>
            <a:r>
              <a:rPr lang="sr-Latn-ME" sz="3300" dirty="0" smtClean="0"/>
              <a:t>ET200M HART AI moduli</a:t>
            </a:r>
            <a:endParaRPr lang="en-US" sz="3300" dirty="0" smtClean="0"/>
          </a:p>
          <a:p>
            <a:pPr lvl="1" algn="just">
              <a:buNone/>
            </a:pPr>
            <a:r>
              <a:rPr lang="sr-Latn-ME" sz="3300" dirty="0" smtClean="0"/>
              <a:t> </a:t>
            </a:r>
            <a:endParaRPr lang="en-US" sz="3300" dirty="0" smtClean="0"/>
          </a:p>
          <a:p>
            <a:pPr algn="just">
              <a:buNone/>
            </a:pPr>
            <a:r>
              <a:rPr lang="sr-Latn-ME" dirty="0" smtClean="0"/>
              <a:t> </a:t>
            </a:r>
            <a:endParaRPr lang="en-US" dirty="0" smtClean="0"/>
          </a:p>
          <a:p>
            <a:pPr algn="just"/>
            <a:r>
              <a:rPr lang="sr-Latn-ME" dirty="0" smtClean="0"/>
              <a:t>Spajanje inteligentnih uređaja u polju moguće je preko PROFIBUS protokola direktno na automatizacijske servere. Integracija inteligentnih uređaja u polju smanjuje troškove održavanja i omogućuje direktan pristup uređaju preko komunikacionih linija koristeći SIMATIC PDM (</a:t>
            </a:r>
            <a:r>
              <a:rPr lang="sr-Latn-ME" i="1" dirty="0" smtClean="0"/>
              <a:t>Process Device Manager</a:t>
            </a:r>
            <a:r>
              <a:rPr lang="sr-Latn-ME" dirty="0" smtClean="0"/>
              <a:t>).</a:t>
            </a:r>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r-Latn-ME" sz="1800" i="1" dirty="0" smtClean="0"/>
              <a:t>Software</a:t>
            </a:r>
            <a:r>
              <a:rPr lang="sr-Latn-ME" sz="1800" dirty="0" smtClean="0"/>
              <a:t> sistema je nezavisan od specifičnih automatizacijskih zadataka. Odgovoran je za sledeće funkcije:</a:t>
            </a:r>
            <a:endParaRPr lang="en-US" sz="1800" dirty="0" smtClean="0"/>
          </a:p>
          <a:p>
            <a:pPr>
              <a:buNone/>
            </a:pPr>
            <a:r>
              <a:rPr lang="sr-Latn-ME" sz="1800" dirty="0" smtClean="0"/>
              <a:t> </a:t>
            </a:r>
            <a:endParaRPr lang="en-US" sz="1800" dirty="0" smtClean="0"/>
          </a:p>
          <a:p>
            <a:pPr lvl="2"/>
            <a:r>
              <a:rPr lang="sr-Latn-ME" sz="1800" dirty="0" smtClean="0"/>
              <a:t>Poziv i upravljanje odvijanjem korisničkog programa;</a:t>
            </a:r>
            <a:endParaRPr lang="en-US" sz="1800" dirty="0" smtClean="0"/>
          </a:p>
          <a:p>
            <a:pPr lvl="2"/>
            <a:r>
              <a:rPr lang="sr-Latn-ME" sz="1800" dirty="0" smtClean="0"/>
              <a:t>Nadzor i upravljanje funkcijskim modulima;</a:t>
            </a:r>
            <a:endParaRPr lang="en-US" sz="1800" dirty="0" smtClean="0"/>
          </a:p>
          <a:p>
            <a:pPr lvl="2"/>
            <a:r>
              <a:rPr lang="sr-Latn-ME" sz="1800" dirty="0" smtClean="0"/>
              <a:t>Učitavanje informacija iz periferije procesa i predaja u sistem za nadzor i posluživanje;</a:t>
            </a:r>
            <a:endParaRPr lang="en-US" sz="1800" dirty="0" smtClean="0"/>
          </a:p>
          <a:p>
            <a:pPr lvl="2"/>
            <a:r>
              <a:rPr lang="sr-Latn-ME" sz="1800" dirty="0" smtClean="0"/>
              <a:t>Prenos naloga iz sistema za nadzor i posluživanje;</a:t>
            </a:r>
            <a:endParaRPr lang="en-US" sz="1800" dirty="0" smtClean="0"/>
          </a:p>
          <a:p>
            <a:pPr lvl="2"/>
            <a:r>
              <a:rPr lang="sr-Latn-ME" sz="1800" dirty="0" smtClean="0"/>
              <a:t>Upravljanje komunikacijom;</a:t>
            </a:r>
            <a:endParaRPr lang="en-US" sz="1800" dirty="0" smtClean="0"/>
          </a:p>
          <a:p>
            <a:pPr lvl="2"/>
            <a:r>
              <a:rPr lang="sr-Latn-ME" sz="1800" dirty="0" smtClean="0"/>
              <a:t>Upravljanje redundancijom i prespajanje redundancije;</a:t>
            </a:r>
            <a:endParaRPr lang="en-US" sz="1800" dirty="0" smtClean="0"/>
          </a:p>
          <a:p>
            <a:pPr lvl="2"/>
            <a:r>
              <a:rPr lang="sr-Latn-ME" sz="1800" dirty="0" smtClean="0"/>
              <a:t>Pokretanje sistema;</a:t>
            </a:r>
            <a:endParaRPr lang="en-US" sz="1800" dirty="0" smtClean="0"/>
          </a:p>
          <a:p>
            <a:pPr lvl="2"/>
            <a:r>
              <a:rPr lang="sr-Latn-ME" sz="1800" dirty="0" smtClean="0"/>
              <a:t>Dijagnostika.</a:t>
            </a:r>
            <a:endParaRPr lang="en-US" sz="1800" dirty="0" smtClean="0"/>
          </a:p>
          <a:p>
            <a:endParaRPr lang="en-US" sz="18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8</a:t>
            </a:fld>
            <a:endParaRPr lang="en-US"/>
          </a:p>
        </p:txBody>
      </p:sp>
      <p:sp>
        <p:nvSpPr>
          <p:cNvPr id="5" name="TextBox 4"/>
          <p:cNvSpPr txBox="1"/>
          <p:nvPr/>
        </p:nvSpPr>
        <p:spPr>
          <a:xfrm>
            <a:off x="1475656" y="765865"/>
            <a:ext cx="2126672" cy="430887"/>
          </a:xfrm>
          <a:prstGeom prst="rect">
            <a:avLst/>
          </a:prstGeom>
          <a:noFill/>
        </p:spPr>
        <p:txBody>
          <a:bodyPr wrap="none" rtlCol="0">
            <a:spAutoFit/>
          </a:bodyPr>
          <a:lstStyle/>
          <a:p>
            <a:r>
              <a:rPr lang="sr-Latn-ME" sz="2200" u="sng" dirty="0" smtClean="0"/>
              <a:t>Software sistema</a:t>
            </a:r>
            <a:endParaRPr lang="en-US" sz="2200"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356592"/>
            <a:ext cx="7602048" cy="6096744"/>
          </a:xfrm>
        </p:spPr>
        <p:txBody>
          <a:bodyPr>
            <a:noAutofit/>
          </a:bodyPr>
          <a:lstStyle/>
          <a:p>
            <a:pPr algn="just"/>
            <a:r>
              <a:rPr lang="sr-Latn-ME" sz="1800" dirty="0" smtClean="0"/>
              <a:t>Neki od najznačajnijih kvaliteta SPPA -T3000 softvera su:</a:t>
            </a:r>
            <a:endParaRPr lang="en-US" sz="1800" dirty="0" smtClean="0"/>
          </a:p>
          <a:p>
            <a:pPr algn="just">
              <a:buNone/>
            </a:pPr>
            <a:r>
              <a:rPr lang="sr-Latn-ME" sz="1800" dirty="0" smtClean="0"/>
              <a:t> </a:t>
            </a:r>
            <a:endParaRPr lang="en-US" sz="1800" dirty="0" smtClean="0"/>
          </a:p>
          <a:p>
            <a:pPr lvl="1" algn="just"/>
            <a:r>
              <a:rPr lang="sr-Latn-ME" sz="1800" dirty="0" smtClean="0"/>
              <a:t>Visok stepen integracije</a:t>
            </a:r>
            <a:endParaRPr lang="en-US" sz="1800" dirty="0" smtClean="0"/>
          </a:p>
          <a:p>
            <a:pPr lvl="1" algn="just">
              <a:buNone/>
            </a:pPr>
            <a:r>
              <a:rPr lang="sr-Latn-ME" sz="1800" dirty="0" smtClean="0"/>
              <a:t> </a:t>
            </a:r>
            <a:endParaRPr lang="en-US" sz="1800" dirty="0" smtClean="0"/>
          </a:p>
          <a:p>
            <a:pPr lvl="2" algn="just"/>
            <a:r>
              <a:rPr lang="sr-Latn-ME" sz="1600" dirty="0" smtClean="0"/>
              <a:t>Podržani su različiti tipovi ekranskih prikaza, a svaki od njih može biti povezan na iste procesne i korisničke podatke, osiguravajući na taj način konzistentnost svih pogleda na nadzirani i upravljani sistem;</a:t>
            </a:r>
          </a:p>
          <a:p>
            <a:pPr lvl="2" algn="just">
              <a:buNone/>
            </a:pPr>
            <a:endParaRPr lang="en-US" sz="1600" dirty="0" smtClean="0"/>
          </a:p>
          <a:p>
            <a:pPr lvl="2" algn="just"/>
            <a:r>
              <a:rPr lang="sr-Latn-ME" sz="1600" dirty="0" smtClean="0"/>
              <a:t>Podaci za sve komponente unose se kroz jedinstven grafički prikaz koji zadovoljava potrebe za modeliranje cijelog sistema. Na ovaj način ne pojavljuje se potreba za dvostrukim unosom istih podataka, niti za njihovom kompleksnom sinhronizacijom;</a:t>
            </a:r>
          </a:p>
          <a:p>
            <a:pPr lvl="2" algn="just">
              <a:buNone/>
            </a:pPr>
            <a:endParaRPr lang="en-US" sz="1600" dirty="0" smtClean="0"/>
          </a:p>
          <a:p>
            <a:pPr lvl="2" algn="just"/>
            <a:r>
              <a:rPr lang="sr-Latn-ME" sz="1600" dirty="0" smtClean="0"/>
              <a:t>Visok stepen integracije aplikacija (rad sa sistemom, obrada događaja i alarma, praćenje trendova, dijagnostika i projektovanje), koji omogućava operaterima sistema jednostavan rad i lako snalaženje u primjeni;</a:t>
            </a:r>
          </a:p>
          <a:p>
            <a:pPr lvl="2" algn="just">
              <a:buNone/>
            </a:pPr>
            <a:endParaRPr lang="en-US" sz="1600" dirty="0" smtClean="0"/>
          </a:p>
          <a:p>
            <a:pPr lvl="2" algn="just"/>
            <a:r>
              <a:rPr lang="sr-Latn-ME" sz="1600" dirty="0" smtClean="0"/>
              <a:t>Integracija turbinskog regulatora;</a:t>
            </a:r>
          </a:p>
          <a:p>
            <a:pPr lvl="2" algn="just">
              <a:buNone/>
            </a:pPr>
            <a:endParaRPr lang="en-US" sz="1600" dirty="0" smtClean="0"/>
          </a:p>
          <a:p>
            <a:pPr lvl="2" algn="just"/>
            <a:r>
              <a:rPr lang="sr-Latn-ME" sz="1600" dirty="0" smtClean="0"/>
              <a:t>Integracija </a:t>
            </a:r>
            <a:r>
              <a:rPr lang="sr-Latn-ME" sz="1600" i="1" dirty="0" smtClean="0"/>
              <a:t>fail-safe</a:t>
            </a:r>
            <a:r>
              <a:rPr lang="sr-Latn-ME" sz="1600" dirty="0" smtClean="0"/>
              <a:t> i </a:t>
            </a:r>
            <a:r>
              <a:rPr lang="sr-Latn-ME" sz="1600" i="1" dirty="0" smtClean="0"/>
              <a:t>non-fail-safe</a:t>
            </a:r>
            <a:r>
              <a:rPr lang="sr-Latn-ME" sz="1600" dirty="0" smtClean="0"/>
              <a:t> programa na jednom automatizacijskom procesoru;</a:t>
            </a:r>
            <a:endParaRPr lang="en-US" sz="1600" dirty="0"/>
          </a:p>
        </p:txBody>
      </p:sp>
      <p:sp>
        <p:nvSpPr>
          <p:cNvPr id="4" name="Slide Number Placeholder 3"/>
          <p:cNvSpPr>
            <a:spLocks noGrp="1"/>
          </p:cNvSpPr>
          <p:nvPr>
            <p:ph type="sldNum" sz="quarter" idx="12"/>
          </p:nvPr>
        </p:nvSpPr>
        <p:spPr/>
        <p:txBody>
          <a:bodyPr/>
          <a:lstStyle/>
          <a:p>
            <a:fld id="{B3083EF8-B824-4EA1-91CE-D7139D844537}"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377</TotalTime>
  <Words>1768</Words>
  <Application>Microsoft Office PowerPoint</Application>
  <PresentationFormat>On-screen Show (4:3)</PresentationFormat>
  <Paragraphs>208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Solstice</vt:lpstr>
      <vt:lpstr>REKONSTRUKCIJA SISTEMA  ZA KONTROLU I UPRAVLJANJE U  TE ''PLJEVLJA''</vt:lpstr>
      <vt:lpstr>UVOD</vt:lpstr>
      <vt:lpstr>OPIS SISTEMA</vt:lpstr>
      <vt:lpstr>Slide 4</vt:lpstr>
      <vt:lpstr>STRUKTURA SISTEMA</vt:lpstr>
      <vt:lpstr>Slide 6</vt:lpstr>
      <vt:lpstr>Slide 7</vt:lpstr>
      <vt:lpstr>Slide 8</vt:lpstr>
      <vt:lpstr>Slide 9</vt:lpstr>
      <vt:lpstr>Slide 10</vt:lpstr>
      <vt:lpstr>Slide 11</vt:lpstr>
      <vt:lpstr>FUNKCIJE SISTEMA</vt:lpstr>
      <vt:lpstr>Slide 13</vt:lpstr>
      <vt:lpstr>Slide 14</vt:lpstr>
      <vt:lpstr>Slide 15</vt:lpstr>
      <vt:lpstr>Slide 16</vt:lpstr>
      <vt:lpstr>Slide 17</vt:lpstr>
      <vt:lpstr>Slide 18</vt:lpstr>
      <vt:lpstr>NADZOR I UPRAVLJANJE SISTEMOM</vt:lpstr>
      <vt:lpstr>ZAKLJUČAK</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REKONSTRUKCIJA SISTEMA ZA KONTROLU I UPRAVLJANJE U     TE ''PLJEVLJA''</dc:title>
  <dc:creator>Zoran</dc:creator>
  <cp:lastModifiedBy>Zoran</cp:lastModifiedBy>
  <cp:revision>36</cp:revision>
  <dcterms:created xsi:type="dcterms:W3CDTF">2011-05-12T07:19:09Z</dcterms:created>
  <dcterms:modified xsi:type="dcterms:W3CDTF">2011-05-14T09:18:59Z</dcterms:modified>
</cp:coreProperties>
</file>