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2F1C1-341B-46D0-A0A4-F3DC8B02774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2F1C1-341B-46D0-A0A4-F3DC8B02774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2F1C1-341B-46D0-A0A4-F3DC8B02774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2F1C1-341B-46D0-A0A4-F3DC8B02774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2F1C1-341B-46D0-A0A4-F3DC8B027743}"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2F1C1-341B-46D0-A0A4-F3DC8B02774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2F1C1-341B-46D0-A0A4-F3DC8B027743}" type="datetimeFigureOut">
              <a:rPr lang="en-US" smtClean="0"/>
              <a:pPr/>
              <a:t>5/12/2011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2F1C1-341B-46D0-A0A4-F3DC8B027743}" type="datetimeFigureOut">
              <a:rPr lang="en-US" smtClean="0"/>
              <a:pPr/>
              <a:t>5/12/2011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2F1C1-341B-46D0-A0A4-F3DC8B027743}" type="datetimeFigureOut">
              <a:rPr lang="en-US" smtClean="0"/>
              <a:pPr/>
              <a:t>5/12/2011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2F1C1-341B-46D0-A0A4-F3DC8B02774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2F1C1-341B-46D0-A0A4-F3DC8B027743}"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DF0B7-8951-4B3F-A02F-D3E5C5FE0B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2F1C1-341B-46D0-A0A4-F3DC8B027743}" type="datetimeFigureOut">
              <a:rPr lang="en-US" smtClean="0"/>
              <a:pPr/>
              <a:t>5/12/2011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DF0B7-8951-4B3F-A02F-D3E5C5FE0B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epcg-naslovni ppt"/>
          <p:cNvPicPr>
            <a:picLocks noChangeAspect="1" noChangeArrowheads="1"/>
          </p:cNvPicPr>
          <p:nvPr/>
        </p:nvPicPr>
        <p:blipFill>
          <a:blip r:embed="rId2"/>
          <a:srcRect/>
          <a:stretch>
            <a:fillRect/>
          </a:stretch>
        </p:blipFill>
        <p:spPr bwMode="auto">
          <a:xfrm>
            <a:off x="0" y="0"/>
            <a:ext cx="9144000" cy="6856413"/>
          </a:xfrm>
          <a:prstGeom prst="rect">
            <a:avLst/>
          </a:prstGeom>
          <a:noFill/>
        </p:spPr>
      </p:pic>
      <p:sp>
        <p:nvSpPr>
          <p:cNvPr id="1025" name="Rectangle 1"/>
          <p:cNvSpPr>
            <a:spLocks noChangeArrowheads="1"/>
          </p:cNvSpPr>
          <p:nvPr/>
        </p:nvSpPr>
        <p:spPr bwMode="auto">
          <a:xfrm>
            <a:off x="609600" y="1447800"/>
            <a:ext cx="80772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r-Latn-CS"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PROBLEMI U DOSADAŠNJEM RADU I REKONSTRUKCIJA</a:t>
            </a:r>
          </a:p>
          <a:p>
            <a:pPr marL="0" marR="0" lvl="0" indent="0" algn="ctr" defTabSz="914400" rtl="0" eaLnBrk="1" fontAlgn="base" latinLnBrk="0" hangingPunct="1">
              <a:lnSpc>
                <a:spcPct val="150000"/>
              </a:lnSpc>
              <a:spcBef>
                <a:spcPct val="0"/>
              </a:spcBef>
              <a:spcAft>
                <a:spcPct val="0"/>
              </a:spcAft>
              <a:buClrTx/>
              <a:buSzTx/>
              <a:buFontTx/>
              <a:buNone/>
              <a:tabLst/>
            </a:pPr>
            <a:r>
              <a:rPr kumimoji="0" lang="sr-Latn-CS"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POSTOJEĆEG SISTEMA ELEKTRIČNIH ZAŠTITA</a:t>
            </a:r>
          </a:p>
          <a:p>
            <a:pPr marL="0" marR="0" lvl="0" indent="0" algn="ctr" defTabSz="914400" rtl="0" eaLnBrk="1" fontAlgn="base" latinLnBrk="0" hangingPunct="1">
              <a:lnSpc>
                <a:spcPct val="150000"/>
              </a:lnSpc>
              <a:spcBef>
                <a:spcPct val="0"/>
              </a:spcBef>
              <a:spcAft>
                <a:spcPct val="0"/>
              </a:spcAft>
              <a:buClrTx/>
              <a:buSzTx/>
              <a:buFontTx/>
              <a:buNone/>
              <a:tabLst/>
            </a:pPr>
            <a:r>
              <a:rPr kumimoji="0" lang="sr-Latn-CS"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GENERATORA I BLOK TRANSFORMATORA U HE „PIVA“</a:t>
            </a:r>
          </a:p>
          <a:p>
            <a:pPr marL="0" marR="0" lvl="0" indent="0" algn="l" defTabSz="914400" rtl="0" eaLnBrk="1" fontAlgn="base" latinLnBrk="0" hangingPunct="1">
              <a:lnSpc>
                <a:spcPct val="100000"/>
              </a:lnSpc>
              <a:spcBef>
                <a:spcPct val="0"/>
              </a:spcBef>
              <a:spcAft>
                <a:spcPct val="0"/>
              </a:spcAft>
              <a:buClrTx/>
              <a:buSzTx/>
              <a:buFontTx/>
              <a:buNone/>
              <a:tabLst/>
            </a:pPr>
            <a:endParaRPr lang="sr-Latn-CS" sz="22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2200" b="1" i="0" u="none" strike="noStrike" cap="none" normalizeH="0" baseline="0" dirty="0" smtClean="0">
              <a:ln>
                <a:noFill/>
              </a:ln>
              <a:solidFill>
                <a:schemeClr val="tx1"/>
              </a:solidFill>
              <a:effectLst/>
              <a:latin typeface="Calibri"/>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Autori:  Zoran Sekulić, Dragan Jovović</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21505" name="Rectangle 1"/>
          <p:cNvSpPr>
            <a:spLocks noChangeArrowheads="1"/>
          </p:cNvSpPr>
          <p:nvPr/>
        </p:nvSpPr>
        <p:spPr bwMode="auto">
          <a:xfrm>
            <a:off x="533400" y="381000"/>
            <a:ext cx="79248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Rekonstruisani sistem za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 će pored osnovnih, zaštitnih funkcija</a:t>
            </a:r>
            <a:r>
              <a:rPr kumimoji="0" lang="sr-Latn-CS" sz="2000" b="1" i="0" u="sng"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imati integrisane najmanje sledeće dodatne funkcije:</a:t>
            </a:r>
            <a:r>
              <a:rPr kumimoji="0" lang="sr-Latn-C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lang="sr-Latn-CS" sz="10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en-US" sz="9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samodijagnostiku kvara sistema,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funkcije mjerenja,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funkcije signalizacije sa HRD funkcijama,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funkcije osciloperturbografa.</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Cjelokupan sistem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tite</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(hardver i softver) će biti kontiualno nadgledan a svaka nepravilnost  odmah detektovana i   alarmirana ( lokalno-indikaciona lampica i daljinski u sistem upravljanja ). Ovom funkcijom   će   biti  obuhvaćen  monitoring   mjernih  krugova,  konverzija  analognih  u  digitalne  veličine,  cjelokupno  napajanje  sistema,   programska   memorija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 vrijeme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izvr</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enja  programa. Uređaj  sistema  električnih 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tita mora  omogućiti  mjerenja  napona,  struja,  aktivne  i  reaktivne snage,  faktora   snage i frekvencije, kao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a:t>
            </a:r>
            <a:r>
              <a:rPr kumimoji="0" lang="en-US" sz="18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mjerenje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aktivne i reaktivne  energije na visokonaponskoj  strani  blok transformatora.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3175"/>
            <a:ext cx="9144000" cy="6861175"/>
          </a:xfrm>
          <a:prstGeom prst="rect">
            <a:avLst/>
          </a:prstGeom>
          <a:noFill/>
        </p:spPr>
      </p:pic>
      <p:sp>
        <p:nvSpPr>
          <p:cNvPr id="24577" name="Rectangle 1"/>
          <p:cNvSpPr>
            <a:spLocks noChangeArrowheads="1"/>
          </p:cNvSpPr>
          <p:nvPr/>
        </p:nvSpPr>
        <p:spPr bwMode="auto">
          <a:xfrm>
            <a:off x="838200" y="304800"/>
            <a:ext cx="71628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Signali postojećih tehnolo</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kih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 sa </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tićene opreme koji će se uvesti u rekonstruisani sistem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Buholc za</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blok transformatora,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Buholc za</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transformatora sopstvene potro</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nje i kablovske glave,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kontaktni termometar blok transformatora,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kontaktni termometar transformatora za sopstvenu potro</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nju,</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previsoka temperatura blok transformatora (Pt100),</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manometarska za</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transformatorskog suda,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za</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transformatora od požara,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pritiska ulja u kablovima 220KV,</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povi</a:t>
            </a:r>
            <a:r>
              <a:rPr kumimoji="0" lang="sr-Latn-CS" sz="16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ena temperatura kablova (senzori temperature).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Kao binarni ulazi u rekonstruisani sistem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 će se uvoditi i signalizacije: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stanja ventila za brzo zatvaranje turbine,</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stanja prekidača pobude i prekidača električnog kočenja,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sr-Latn-C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stanja prekidača bloka.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25601" name="Rectangle 1"/>
          <p:cNvSpPr>
            <a:spLocks noChangeArrowheads="1"/>
          </p:cNvSpPr>
          <p:nvPr/>
        </p:nvSpPr>
        <p:spPr bwMode="auto">
          <a:xfrm>
            <a:off x="838200" y="762000"/>
            <a:ext cx="7086600" cy="50013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Zaključak</a:t>
            </a:r>
          </a:p>
          <a:p>
            <a:pPr marL="0" marR="0" lvl="0" indent="457200" algn="just" defTabSz="914400" rtl="0" eaLnBrk="1" fontAlgn="base" latinLnBrk="0" hangingPunct="1">
              <a:lnSpc>
                <a:spcPct val="100000"/>
              </a:lnSpc>
              <a:spcBef>
                <a:spcPct val="0"/>
              </a:spcBef>
              <a:spcAft>
                <a:spcPct val="0"/>
              </a:spcAft>
              <a:buClrTx/>
              <a:buSzTx/>
              <a:buFontTx/>
              <a:buNone/>
              <a:tabLst/>
            </a:pPr>
            <a:endParaRPr lang="sr-Latn-CS" sz="2000" b="1" u="sng" dirty="0" smtClean="0">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HE </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Piva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je u neprekidnom radu od 1976.godine kao i postojeći sistem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bloka generator-transformator. Uređaji za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generatora su dotrajali pa je neophodno izvr</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iti rekonstrukciju postojećeg sistema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Ona će obuhvatiti električne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generatora, </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inskih veza, transformatora, pobudnog transformatora i kablova 220KV.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će se ostvariti pomoću dva sistema (sistem A i sistem B) između kojih će postojati potpuna redundansa i oni će biti sve vrijeme paralelno u funkciji.</a:t>
            </a:r>
            <a:endParaRPr kumimoji="0" lang="en-US"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Uređaji rekonstruisanog sistema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će biti modularnog tipa čime će biti omogućena velika fleksibilnost i naknadno </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irenje</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instalacija </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i funkcija. Funkcionalnost rekonstruisanog sistema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će se postići njegovim uklapanjem u postojeći sistem za</a:t>
            </a:r>
            <a:r>
              <a:rPr kumimoji="0" lang="sr-Latn-CS"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generatora kao i u budući sistem upravljanja generatorom.</a:t>
            </a:r>
            <a:endParaRPr kumimoji="0" lang="sr-Latn-C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descr="Picture 2"/>
          <p:cNvPicPr>
            <a:picLocks noChangeAspect="1" noChangeArrowheads="1"/>
          </p:cNvPicPr>
          <p:nvPr/>
        </p:nvPicPr>
        <p:blipFill>
          <a:blip r:embed="rId2"/>
          <a:srcRect/>
          <a:stretch>
            <a:fillRect/>
          </a:stretch>
        </p:blipFill>
        <p:spPr bwMode="auto">
          <a:xfrm>
            <a:off x="0" y="-3175"/>
            <a:ext cx="9144000" cy="6861175"/>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990600" y="685800"/>
            <a:ext cx="7162800" cy="4495800"/>
          </a:xfrm>
          <a:prstGeom prst="rect">
            <a:avLst/>
          </a:prstGeom>
          <a:noFill/>
          <a:ln w="9525">
            <a:noFill/>
            <a:miter lim="800000"/>
            <a:headEnd/>
            <a:tailEnd/>
          </a:ln>
        </p:spPr>
      </p:pic>
      <p:sp>
        <p:nvSpPr>
          <p:cNvPr id="7" name="TextBox 6"/>
          <p:cNvSpPr txBox="1"/>
          <p:nvPr/>
        </p:nvSpPr>
        <p:spPr>
          <a:xfrm>
            <a:off x="2057400" y="5486400"/>
            <a:ext cx="4876800" cy="523220"/>
          </a:xfrm>
          <a:prstGeom prst="rect">
            <a:avLst/>
          </a:prstGeom>
          <a:noFill/>
        </p:spPr>
        <p:txBody>
          <a:bodyPr wrap="square" rtlCol="0">
            <a:spAutoFit/>
          </a:bodyPr>
          <a:lstStyle/>
          <a:p>
            <a:pPr algn="ctr"/>
            <a:r>
              <a:rPr lang="sr-Latn-CS" sz="2800" dirty="0" smtClean="0">
                <a:latin typeface="Arial" pitchFamily="34" charset="0"/>
                <a:cs typeface="Arial" pitchFamily="34" charset="0"/>
              </a:rPr>
              <a:t>HVALA  </a:t>
            </a:r>
            <a:r>
              <a:rPr lang="en-US" sz="2800" dirty="0" smtClean="0">
                <a:latin typeface="Arial" pitchFamily="34" charset="0"/>
                <a:cs typeface="Arial" pitchFamily="34" charset="0"/>
              </a:rPr>
              <a:t>N</a:t>
            </a:r>
            <a:r>
              <a:rPr lang="sr-Latn-CS" sz="2800" dirty="0" smtClean="0">
                <a:latin typeface="Arial" pitchFamily="34" charset="0"/>
                <a:cs typeface="Arial" pitchFamily="34" charset="0"/>
              </a:rPr>
              <a:t>A PAŽNJ</a:t>
            </a:r>
            <a:r>
              <a:rPr lang="en-US" sz="2800" dirty="0" smtClean="0">
                <a:latin typeface="Arial" pitchFamily="34" charset="0"/>
                <a:cs typeface="Arial" pitchFamily="34" charset="0"/>
              </a:rPr>
              <a:t>I</a:t>
            </a:r>
            <a:r>
              <a:rPr lang="sr-Latn-C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1025" name="Rectangle 1"/>
          <p:cNvSpPr>
            <a:spLocks noChangeArrowheads="1"/>
          </p:cNvSpPr>
          <p:nvPr/>
        </p:nvSpPr>
        <p:spPr bwMode="auto">
          <a:xfrm>
            <a:off x="304800" y="609600"/>
            <a:ext cx="838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Kvarovi i opasna pogonska stanja koja se mogu pojaviti u EES-mu: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kratki spojevi,</a:t>
            </a:r>
            <a:endParaRPr kumimoji="0" lang="en-US" sz="9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nenormalno visoki naponi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prenaponi,</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nenormalno velike struje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preopterećenja,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nesimetrična opterećenja,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prekidi u EES-ma,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izraziti padovi napona,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preveliki broj obrtaja sinhronih ma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ina i dr.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Zadatak relejne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tite</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je da maksimalno umanji posljedice neželjenih pojava u elementima EES-ma, odnosno da trajno nadzire karakteristične veličine (električne ili druge) </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tićenog objekta i u slučaju kvara ili opasnog pogonskog stanja automatski preduzme sve mjere kako bi se kvar izbjegao a posljedice neželjenog stanja svele na minimum.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Osnovni zahtjevi koji se postavljaju pred relejnu za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brzina djelovanja,</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selektivnost,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osjetljivost i</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pouzdanost.</a:t>
            </a:r>
            <a:endParaRPr kumimoji="0" lang="sr-Latn-C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3175"/>
            <a:ext cx="9144000" cy="6861175"/>
          </a:xfrm>
          <a:prstGeom prst="rect">
            <a:avLst/>
          </a:prstGeom>
          <a:noFill/>
        </p:spPr>
      </p:pic>
      <p:pic>
        <p:nvPicPr>
          <p:cNvPr id="5" name="Picture 4" descr="Image1"/>
          <p:cNvPicPr/>
          <p:nvPr/>
        </p:nvPicPr>
        <p:blipFill>
          <a:blip r:embed="rId3"/>
          <a:srcRect/>
          <a:stretch>
            <a:fillRect/>
          </a:stretch>
        </p:blipFill>
        <p:spPr bwMode="auto">
          <a:xfrm>
            <a:off x="914400" y="152401"/>
            <a:ext cx="6624637" cy="5486399"/>
          </a:xfrm>
          <a:prstGeom prst="rect">
            <a:avLst/>
          </a:prstGeom>
          <a:noFill/>
          <a:ln w="9525">
            <a:noFill/>
            <a:miter lim="800000"/>
            <a:headEnd/>
            <a:tailEnd/>
          </a:ln>
        </p:spPr>
      </p:pic>
      <p:sp>
        <p:nvSpPr>
          <p:cNvPr id="6" name="TextBox 5"/>
          <p:cNvSpPr txBox="1"/>
          <p:nvPr/>
        </p:nvSpPr>
        <p:spPr>
          <a:xfrm>
            <a:off x="2971800" y="5791200"/>
            <a:ext cx="4038600" cy="369332"/>
          </a:xfrm>
          <a:prstGeom prst="rect">
            <a:avLst/>
          </a:prstGeom>
          <a:noFill/>
        </p:spPr>
        <p:txBody>
          <a:bodyPr wrap="square" rtlCol="0">
            <a:spAutoFit/>
          </a:bodyPr>
          <a:lstStyle/>
          <a:p>
            <a:r>
              <a:rPr lang="sr-Latn-CS" b="1" dirty="0" smtClean="0">
                <a:latin typeface="Arial" pitchFamily="34" charset="0"/>
                <a:cs typeface="Arial" pitchFamily="34" charset="0"/>
              </a:rPr>
              <a:t>Blok šema zaštitnog sistema</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3175"/>
            <a:ext cx="9144000" cy="6861175"/>
          </a:xfrm>
          <a:prstGeom prst="rect">
            <a:avLst/>
          </a:prstGeom>
          <a:noFill/>
        </p:spPr>
      </p:pic>
      <p:sp>
        <p:nvSpPr>
          <p:cNvPr id="15361" name="Rectangle 1"/>
          <p:cNvSpPr>
            <a:spLocks noChangeArrowheads="1"/>
          </p:cNvSpPr>
          <p:nvPr/>
        </p:nvSpPr>
        <p:spPr bwMode="auto">
          <a:xfrm>
            <a:off x="685800" y="685800"/>
            <a:ext cx="7543800" cy="5278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sr-Latn-C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OPŠTI    PODACI    O    HE “PIVA</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lang="sr-Latn-CS" sz="1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sr-Latn-CS" sz="1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tab pos="450850" algn="l"/>
              </a:tabLst>
            </a:pPr>
            <a:r>
              <a:rPr kumimoji="0" lang="sr-Latn-CS" b="1" i="0" u="none" strike="noStrike" cap="none" normalizeH="0" baseline="0" dirty="0" smtClean="0">
                <a:ln>
                  <a:noFill/>
                </a:ln>
                <a:solidFill>
                  <a:schemeClr val="tx1"/>
                </a:solidFill>
                <a:effectLst/>
                <a:latin typeface="Arial" pitchFamily="34" charset="0"/>
                <a:ea typeface="Times New Roman" pitchFamily="18" charset="0"/>
              </a:rPr>
              <a:t>             HE “Piva“  sa   tri  generatora,  svaki  snage  120MVA,  je  u  neprekidnom  radu  od 1976.godine. Generatori  su  postavljeni u  kaverni,  uz  lijevi  bok  lučne  betonske  brane visoke 220m. Ukupna snaga elektrane  sa  faktorom  snage  od  0,95  je  342MW.  Radi  priključenja na 220KV mrežu, svaki generator je   spojen  šinskom  vezom sa blok transformatorom prenosnog odnosa 15,75KV/245KV snage 120MVA. Svaki  blok  je  štićen  prekidačem bloka na naponskom nivou 220KV. Zvjezdište generatora je uzemljeno preko  otpornika  otpornosti 910Ω.  Veza  između  bloka  i razvodnog postrojenja je izvedena jednožilnim kablovima nazivnog napona izolacije 245KV.              </a:t>
            </a:r>
            <a:r>
              <a:rPr kumimoji="0" lang="sr-Latn-CS"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17409" name="Rectangle 1"/>
          <p:cNvSpPr>
            <a:spLocks noChangeArrowheads="1"/>
          </p:cNvSpPr>
          <p:nvPr/>
        </p:nvSpPr>
        <p:spPr bwMode="auto">
          <a:xfrm>
            <a:off x="1219200" y="381000"/>
            <a:ext cx="7010400" cy="5740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Postojeći sistem za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 u HE </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Piva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 obuhvata:</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lang="sr-Latn-CS" sz="20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diferencijalnu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generatora,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diferencijalnu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bloka,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podimpedantnu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kablovsku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kotlovsku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transformatora,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prekostrujnu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prenaponsku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rotorsku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od nesimetrije,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međuzavojnu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statora,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od gubitka pobude,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od povratne snage,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od preopterećenja statora,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100% zemljospojnu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statora i</a:t>
            </a:r>
            <a:r>
              <a:rPr kumimoji="0" lang="sr-Latn-CS" sz="1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sr-Latn-C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95% zemljospojnu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statora</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3"/>
          <a:srcRect/>
          <a:stretch>
            <a:fillRect/>
          </a:stretch>
        </p:blipFill>
        <p:spPr bwMode="auto">
          <a:xfrm>
            <a:off x="0" y="-3175"/>
            <a:ext cx="9144000" cy="6861175"/>
          </a:xfrm>
          <a:prstGeom prst="rect">
            <a:avLst/>
          </a:prstGeom>
          <a:noFill/>
        </p:spPr>
      </p:pic>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3" name="Object 1"/>
          <p:cNvGraphicFramePr>
            <a:graphicFrameLocks noChangeAspect="1"/>
          </p:cNvGraphicFramePr>
          <p:nvPr/>
        </p:nvGraphicFramePr>
        <p:xfrm>
          <a:off x="457200" y="228600"/>
          <a:ext cx="8153400" cy="5334000"/>
        </p:xfrm>
        <a:graphic>
          <a:graphicData uri="http://schemas.openxmlformats.org/presentationml/2006/ole">
            <p:oleObj spid="_x0000_s18433" name="AutoCAD Drawing" r:id="rId4" imgW="10744200" imgH="4838700" progId="AutoCAD.Drawing.17">
              <p:embed/>
            </p:oleObj>
          </a:graphicData>
        </a:graphic>
      </p:graphicFrame>
      <p:sp>
        <p:nvSpPr>
          <p:cNvPr id="7" name="TextBox 6"/>
          <p:cNvSpPr txBox="1"/>
          <p:nvPr/>
        </p:nvSpPr>
        <p:spPr>
          <a:xfrm>
            <a:off x="2209800" y="5791200"/>
            <a:ext cx="4953000" cy="338554"/>
          </a:xfrm>
          <a:prstGeom prst="rect">
            <a:avLst/>
          </a:prstGeom>
          <a:noFill/>
        </p:spPr>
        <p:txBody>
          <a:bodyPr wrap="square" rtlCol="0">
            <a:spAutoFit/>
          </a:bodyPr>
          <a:lstStyle/>
          <a:p>
            <a:r>
              <a:rPr lang="sr-Latn-CS" sz="1600" b="1" dirty="0" smtClean="0">
                <a:latin typeface="Arial" pitchFamily="34" charset="0"/>
                <a:cs typeface="Arial" pitchFamily="34" charset="0"/>
              </a:rPr>
              <a:t>Šema postojećeg sistema zaštita</a:t>
            </a:r>
            <a:endParaRPr lang="en-US"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20481" name="Rectangle 1"/>
          <p:cNvSpPr>
            <a:spLocks noChangeArrowheads="1"/>
          </p:cNvSpPr>
          <p:nvPr/>
        </p:nvSpPr>
        <p:spPr bwMode="auto">
          <a:xfrm>
            <a:off x="381000" y="1143000"/>
            <a:ext cx="82296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sr-Latn-CS" b="1" i="0" u="sng" strike="noStrike" cap="none" normalizeH="0" baseline="0" dirty="0" smtClean="0">
                <a:ln>
                  <a:noFill/>
                </a:ln>
                <a:solidFill>
                  <a:schemeClr val="tx1"/>
                </a:solidFill>
                <a:effectLst/>
                <a:latin typeface="Arial" pitchFamily="34" charset="0"/>
                <a:ea typeface="Calibri" pitchFamily="34" charset="0"/>
                <a:cs typeface="Arial" pitchFamily="34" charset="0"/>
              </a:rPr>
              <a:t>Problemi</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 u dosada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njem radu za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a:t>
            </a:r>
          </a:p>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sr-Latn-C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lang="sr-Latn-CS" sz="9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Zastarjelost opreme i dotrajalost uređaja za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titu generatora osnovni su razlog problema u dosada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njem radu 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tita koji se ogledaju u sljedećem:</a:t>
            </a: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česti kvarovi releja,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većina releja rasipa mjerne veličine u većoj ili manjoj mjeri pri proradi i                </a:t>
            </a:r>
            <a:r>
              <a:rPr kumimoji="0" lang="sr-Latn-CS"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mjerenju vremena, ali daje nalog za isključenje,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podešene i izmjerene veličine se dosta razlikuju zbog starenja elektronskih komponenti,</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na većini releja signalne značke ne rade,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nepotrebno djelovanje neke od zaštita pri eksploataciji generatora,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0850" algn="l"/>
              </a:tabLst>
            </a:pPr>
            <a:r>
              <a:rPr kumimoji="0" lang="sr-Latn-CS"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problemi u nabavci rezervnih djelova i sl.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19458" name="Rectangle 2"/>
          <p:cNvSpPr>
            <a:spLocks noChangeArrowheads="1"/>
          </p:cNvSpPr>
          <p:nvPr/>
        </p:nvSpPr>
        <p:spPr bwMode="auto">
          <a:xfrm>
            <a:off x="228600" y="304800"/>
            <a:ext cx="8610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5381625" algn="l"/>
              </a:tabLst>
            </a:pP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Rekonstruisani sistem za</a:t>
            </a:r>
            <a:r>
              <a:rPr kumimoji="0" lang="sr-Latn-CS" sz="20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 će obuhvatiti:</a:t>
            </a:r>
          </a:p>
          <a:p>
            <a:pPr marL="0" marR="0" lvl="0" indent="457200" algn="just" defTabSz="914400" rtl="0" eaLnBrk="1" fontAlgn="base" latinLnBrk="0" hangingPunct="1">
              <a:lnSpc>
                <a:spcPct val="100000"/>
              </a:lnSpc>
              <a:spcBef>
                <a:spcPct val="0"/>
              </a:spcBef>
              <a:spcAft>
                <a:spcPct val="0"/>
              </a:spcAft>
              <a:buClrTx/>
              <a:buSzTx/>
              <a:buFontTx/>
              <a:buNone/>
              <a:tabLst>
                <a:tab pos="5381625" algn="l"/>
              </a:tabLst>
            </a:pPr>
            <a:endParaRPr kumimoji="0" lang="sr-Latn-CS" sz="20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81625"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generatora,</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inskih veza,</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transformatora,</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pobudn</a:t>
            </a:r>
            <a:r>
              <a:rPr kumimoji="0" lang="en-US" sz="1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ih</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transformatora i</a:t>
            </a: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1"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tite kablova 220KV.</a:t>
            </a: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endParaRPr kumimoji="0" lang="sr-Latn-CS"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5381625" algn="l"/>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81625" algn="l"/>
              </a:tabLst>
            </a:pP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Važna uloga</a:t>
            </a:r>
            <a:r>
              <a:rPr kumimoji="0" lang="sr-Latn-CS" sz="1800" b="0"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električnih za</a:t>
            </a:r>
            <a:r>
              <a:rPr kumimoji="0" lang="sr-Latn-CS" sz="1800" b="1" i="0" u="sng"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1" i="0" u="sng" strike="noStrike" cap="none" normalizeH="0" baseline="0" dirty="0" smtClean="0">
                <a:ln>
                  <a:noFill/>
                </a:ln>
                <a:solidFill>
                  <a:schemeClr val="tx1"/>
                </a:solidFill>
                <a:effectLst/>
                <a:latin typeface="Arial" pitchFamily="34" charset="0"/>
                <a:ea typeface="Calibri" pitchFamily="34" charset="0"/>
                <a:cs typeface="Arial" pitchFamily="34" charset="0"/>
              </a:rPr>
              <a:t>tita</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  radu  generatora  zahtijeva  postojanje potpune redundanse sistema </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se  postiže podjelom  na  dva  potpuno nezavisna sistema      ( sistem A i sistem B ). Oba sistema će biti sve vrijeme  paralelno  u  funkciji.  Potpuna  autonomija  sistema A  i sistema B biće obezbijeđena  nezavisnim zahvatanjem   mjernih   veličina    sa   različitih   jezgara   strujnih   i   naponskih   mjernih   transformatora</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tite sistema A  će djelovati na prvi kalem za isključenje   primarne opreme    ( prekidača bloka, prekidača pobude i ventila za brzo zatvaranje) , a  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tite sistema  B  na  drugi  isklučni  kalem.  Svako reagovanje sistema 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tite  ( alarm i isključenje ),  kao  i kvar uređaja  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tite  će biti signalizirano lokalno ( truba i indikaciona lampica ) i daljinski u sistemu  upravljanja generatorom. Sistem digitalne za</a:t>
            </a:r>
            <a:r>
              <a:rPr kumimoji="0" lang="sr-Latn-CS" sz="1800" b="0" i="0" u="none" strike="noStrike" cap="none" normalizeH="0" baseline="0" dirty="0" smtClean="0">
                <a:ln>
                  <a:noFill/>
                </a:ln>
                <a:solidFill>
                  <a:schemeClr val="tx1"/>
                </a:solidFill>
                <a:effectLst/>
                <a:latin typeface="Calibri"/>
                <a:ea typeface="Calibri" pitchFamily="34" charset="0"/>
                <a:cs typeface="Arial" pitchFamily="34" charset="0"/>
              </a:rPr>
              <a:t>š</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tite treba da omogući realizaciju funkcija mjerenja, nadzora,  registracije poremećaj</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sr-Latn-C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kao i   samonadzor   i   komunikaciju    sa   budućim    sistemom   nadzora   i   upravljanja.  </a:t>
            </a:r>
            <a:endParaRPr kumimoji="0" lang="sr-Latn-C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1937248" y="1406045"/>
          <a:ext cx="5269504" cy="4914274"/>
        </p:xfrm>
        <a:graphic>
          <a:graphicData uri="http://schemas.openxmlformats.org/drawingml/2006/table">
            <a:tbl>
              <a:tblPr/>
              <a:tblGrid>
                <a:gridCol w="3647822"/>
                <a:gridCol w="779750"/>
                <a:gridCol w="841932"/>
              </a:tblGrid>
              <a:tr h="182254">
                <a:tc>
                  <a:txBody>
                    <a:bodyPr/>
                    <a:lstStyle/>
                    <a:p>
                      <a:pPr algn="ctr">
                        <a:lnSpc>
                          <a:spcPct val="115000"/>
                        </a:lnSpc>
                        <a:spcAft>
                          <a:spcPts val="0"/>
                        </a:spcAft>
                      </a:pPr>
                      <a:r>
                        <a:rPr lang="en-US" sz="1000" b="1">
                          <a:latin typeface="Arial"/>
                          <a:ea typeface="Calibri"/>
                          <a:cs typeface="Times New Roman"/>
                        </a:rPr>
                        <a:t>Vrsta</a:t>
                      </a:r>
                      <a:r>
                        <a:rPr lang="sr-Latn-CS" sz="1000" b="1">
                          <a:latin typeface="Arial"/>
                          <a:ea typeface="Calibri"/>
                          <a:cs typeface="Times New Roman"/>
                        </a:rPr>
                        <a:t> zaštite</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Arial"/>
                          <a:ea typeface="Calibri"/>
                          <a:cs typeface="Times New Roman"/>
                        </a:rPr>
                        <a:t>sistem 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latin typeface="Arial"/>
                          <a:ea typeface="Calibri"/>
                          <a:cs typeface="Times New Roman"/>
                        </a:rPr>
                        <a:t>sistem B</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Diferencijalna zaštita bloka generator-transformator</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Diferencijalna zaštita generatora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Prenaponska zaštita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Prekostrujna zaštita sa definisanim vremenom kašnjenja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Prekostrujna zaštita sa inverznom karakteristikom</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Trenutna prekostrujna zaštita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Naponski kontrolisana prekostrujna zaštita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gubitka pobude i gubitka sinhronizma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klizanja rotora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povratne snage</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struje nesimetrije sa definisanim vremenom kašnjenja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struje nesimetrije sa inverznom karakteristikom</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Podimpedantna zaštita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preopterećenja statora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Međuzavojna zaštita statora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nepredviđenog uključenja prekidača bloka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otkaza prekidača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Kontrola isključnih krugova prekidača </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Kalem 1</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Kalem 2</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Zemljospojna 95% zaštita statora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Zemljospojna 100% zaštita statora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Zemljospojna zaštita rotora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od fluksne prepobude generator – V/f</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Zemljospojna zaštita blok- transformatora na VN-oj strani</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Zemljospojna zaštita kućišta transformatora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Zaštita kućišta kabla 220KV od zemljospoja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Arial"/>
                          <a:ea typeface="Calibri"/>
                          <a:cs typeface="Times New Roman"/>
                        </a:rPr>
                        <a:t>•</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66">
                <a:tc>
                  <a:txBody>
                    <a:bodyPr/>
                    <a:lstStyle/>
                    <a:p>
                      <a:pPr>
                        <a:lnSpc>
                          <a:spcPct val="115000"/>
                        </a:lnSpc>
                        <a:spcAft>
                          <a:spcPts val="0"/>
                        </a:spcAft>
                      </a:pPr>
                      <a:r>
                        <a:rPr lang="en-US" sz="1000">
                          <a:latin typeface="Arial"/>
                          <a:ea typeface="Calibri"/>
                          <a:cs typeface="Times New Roman"/>
                        </a:rPr>
                        <a:t>Prepobudna zaštita jezgra blok-transformatora</a:t>
                      </a:r>
                      <a:endParaRPr lang="en-US" sz="100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00">
                        <a:latin typeface="Arial"/>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Arial"/>
                          <a:ea typeface="Calibri"/>
                          <a:cs typeface="Times New Roman"/>
                        </a:rPr>
                        <a:t>•</a:t>
                      </a:r>
                      <a:endParaRPr lang="en-US" sz="1000" dirty="0">
                        <a:latin typeface="Calibri"/>
                        <a:ea typeface="Calibri"/>
                        <a:cs typeface="Times New Roman"/>
                      </a:endParaRPr>
                    </a:p>
                  </a:txBody>
                  <a:tcPr marL="59430" marR="59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4" descr="Picture 4"/>
          <p:cNvPicPr>
            <a:picLocks noChangeAspect="1" noChangeArrowheads="1"/>
          </p:cNvPicPr>
          <p:nvPr/>
        </p:nvPicPr>
        <p:blipFill>
          <a:blip r:embed="rId2"/>
          <a:srcRect/>
          <a:stretch>
            <a:fillRect/>
          </a:stretch>
        </p:blipFill>
        <p:spPr bwMode="auto">
          <a:xfrm>
            <a:off x="0" y="0"/>
            <a:ext cx="9144000" cy="6861175"/>
          </a:xfrm>
          <a:prstGeom prst="rect">
            <a:avLst/>
          </a:prstGeom>
          <a:noFill/>
        </p:spPr>
      </p:pic>
      <p:sp>
        <p:nvSpPr>
          <p:cNvPr id="471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7" name="Table 6"/>
          <p:cNvGraphicFramePr>
            <a:graphicFrameLocks noGrp="1"/>
          </p:cNvGraphicFramePr>
          <p:nvPr/>
        </p:nvGraphicFramePr>
        <p:xfrm>
          <a:off x="1600200" y="850186"/>
          <a:ext cx="6019799" cy="5626816"/>
        </p:xfrm>
        <a:graphic>
          <a:graphicData uri="http://schemas.openxmlformats.org/drawingml/2006/table">
            <a:tbl>
              <a:tblPr/>
              <a:tblGrid>
                <a:gridCol w="4206117"/>
                <a:gridCol w="872069"/>
                <a:gridCol w="941613"/>
              </a:tblGrid>
              <a:tr h="231050">
                <a:tc>
                  <a:txBody>
                    <a:bodyPr/>
                    <a:lstStyle/>
                    <a:p>
                      <a:pPr algn="ctr">
                        <a:lnSpc>
                          <a:spcPct val="115000"/>
                        </a:lnSpc>
                        <a:spcAft>
                          <a:spcPts val="0"/>
                        </a:spcAft>
                      </a:pPr>
                      <a:r>
                        <a:rPr lang="en-US" sz="1200" b="1" dirty="0" err="1" smtClean="0">
                          <a:latin typeface="Arial"/>
                          <a:ea typeface="Calibri"/>
                          <a:cs typeface="Times New Roman"/>
                        </a:rPr>
                        <a:t>Vrste</a:t>
                      </a:r>
                      <a:r>
                        <a:rPr lang="sr-Latn-CS" sz="1200" b="1" dirty="0" smtClean="0">
                          <a:latin typeface="Arial"/>
                          <a:ea typeface="Calibri"/>
                          <a:cs typeface="Times New Roman"/>
                        </a:rPr>
                        <a:t> zaštit</a:t>
                      </a:r>
                      <a:r>
                        <a:rPr lang="en-US" sz="1200" b="1" dirty="0" smtClean="0">
                          <a:latin typeface="Arial"/>
                          <a:ea typeface="Calibri"/>
                          <a:cs typeface="Times New Roman"/>
                        </a:rPr>
                        <a:t>a</a:t>
                      </a:r>
                      <a:endParaRPr lang="en-US" sz="1200"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err="1">
                          <a:latin typeface="Arial"/>
                          <a:ea typeface="Calibri"/>
                          <a:cs typeface="Times New Roman"/>
                        </a:rPr>
                        <a:t>sistem</a:t>
                      </a:r>
                      <a:r>
                        <a:rPr lang="en-US" sz="1200" b="1" dirty="0">
                          <a:latin typeface="Arial"/>
                          <a:ea typeface="Calibri"/>
                          <a:cs typeface="Times New Roman"/>
                        </a:rPr>
                        <a:t> A</a:t>
                      </a:r>
                      <a:endParaRPr lang="en-US" sz="1200"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err="1">
                          <a:latin typeface="Arial"/>
                          <a:ea typeface="Calibri"/>
                          <a:cs typeface="Times New Roman"/>
                        </a:rPr>
                        <a:t>sistem</a:t>
                      </a:r>
                      <a:r>
                        <a:rPr lang="en-US" sz="1200" b="1" dirty="0">
                          <a:latin typeface="Arial"/>
                          <a:ea typeface="Calibri"/>
                          <a:cs typeface="Times New Roman"/>
                        </a:rPr>
                        <a:t> B</a:t>
                      </a:r>
                      <a:endParaRPr lang="en-US" sz="1200"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dirty="0" err="1">
                          <a:latin typeface="Arial"/>
                          <a:ea typeface="Calibri"/>
                          <a:cs typeface="Times New Roman"/>
                        </a:rPr>
                        <a:t>Diferencijalna</a:t>
                      </a:r>
                      <a:r>
                        <a:rPr lang="en-US" sz="1050" b="1" dirty="0">
                          <a:latin typeface="Arial"/>
                          <a:ea typeface="Calibri"/>
                          <a:cs typeface="Times New Roman"/>
                        </a:rPr>
                        <a:t> </a:t>
                      </a: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bloka</a:t>
                      </a:r>
                      <a:r>
                        <a:rPr lang="en-US" sz="1050" b="1" dirty="0">
                          <a:latin typeface="Arial"/>
                          <a:ea typeface="Calibri"/>
                          <a:cs typeface="Times New Roman"/>
                        </a:rPr>
                        <a:t> generator-</a:t>
                      </a:r>
                      <a:r>
                        <a:rPr lang="en-US" sz="1050" b="1" dirty="0" err="1">
                          <a:latin typeface="Arial"/>
                          <a:ea typeface="Calibri"/>
                          <a:cs typeface="Times New Roman"/>
                        </a:rPr>
                        <a:t>transformator</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dirty="0" err="1">
                          <a:latin typeface="Arial"/>
                          <a:ea typeface="Calibri"/>
                          <a:cs typeface="Times New Roman"/>
                        </a:rPr>
                        <a:t>Diferencijalna</a:t>
                      </a:r>
                      <a:r>
                        <a:rPr lang="en-US" sz="1050" b="1" dirty="0">
                          <a:latin typeface="Arial"/>
                          <a:ea typeface="Calibri"/>
                          <a:cs typeface="Times New Roman"/>
                        </a:rPr>
                        <a:t> </a:t>
                      </a: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generatora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Prenaponska</a:t>
                      </a:r>
                      <a:r>
                        <a:rPr lang="en-US" sz="1050" b="1" dirty="0">
                          <a:latin typeface="Arial"/>
                          <a:ea typeface="Calibri"/>
                          <a:cs typeface="Times New Roman"/>
                        </a:rPr>
                        <a:t> </a:t>
                      </a:r>
                      <a:r>
                        <a:rPr lang="en-US" sz="1050" b="1" dirty="0" err="1">
                          <a:latin typeface="Arial"/>
                          <a:ea typeface="Calibri"/>
                          <a:cs typeface="Times New Roman"/>
                        </a:rPr>
                        <a:t>zaštita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Prekostrujna</a:t>
                      </a:r>
                      <a:r>
                        <a:rPr lang="en-US" sz="1050" b="1" dirty="0">
                          <a:latin typeface="Arial"/>
                          <a:ea typeface="Calibri"/>
                          <a:cs typeface="Times New Roman"/>
                        </a:rPr>
                        <a:t> </a:t>
                      </a: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sa</a:t>
                      </a:r>
                      <a:r>
                        <a:rPr lang="en-US" sz="1050" b="1" dirty="0">
                          <a:latin typeface="Arial"/>
                          <a:ea typeface="Calibri"/>
                          <a:cs typeface="Times New Roman"/>
                        </a:rPr>
                        <a:t> </a:t>
                      </a:r>
                      <a:r>
                        <a:rPr lang="en-US" sz="1050" b="1" dirty="0" err="1">
                          <a:latin typeface="Arial"/>
                          <a:ea typeface="Calibri"/>
                          <a:cs typeface="Times New Roman"/>
                        </a:rPr>
                        <a:t>definisanim</a:t>
                      </a:r>
                      <a:r>
                        <a:rPr lang="en-US" sz="1050" b="1" dirty="0">
                          <a:latin typeface="Arial"/>
                          <a:ea typeface="Calibri"/>
                          <a:cs typeface="Times New Roman"/>
                        </a:rPr>
                        <a:t> </a:t>
                      </a:r>
                      <a:r>
                        <a:rPr lang="en-US" sz="1050" b="1" dirty="0" err="1">
                          <a:latin typeface="Arial"/>
                          <a:ea typeface="Calibri"/>
                          <a:cs typeface="Times New Roman"/>
                        </a:rPr>
                        <a:t>vremenom</a:t>
                      </a:r>
                      <a:r>
                        <a:rPr lang="en-US" sz="1050" b="1" dirty="0">
                          <a:latin typeface="Arial"/>
                          <a:ea typeface="Calibri"/>
                          <a:cs typeface="Times New Roman"/>
                        </a:rPr>
                        <a:t> </a:t>
                      </a:r>
                      <a:r>
                        <a:rPr lang="en-US" sz="1050" b="1" dirty="0" err="1">
                          <a:latin typeface="Arial"/>
                          <a:ea typeface="Calibri"/>
                          <a:cs typeface="Times New Roman"/>
                        </a:rPr>
                        <a:t>kašnjenja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Prekostrujna</a:t>
                      </a:r>
                      <a:r>
                        <a:rPr lang="en-US" sz="1050" b="1" dirty="0">
                          <a:latin typeface="Arial"/>
                          <a:ea typeface="Calibri"/>
                          <a:cs typeface="Times New Roman"/>
                        </a:rPr>
                        <a:t> </a:t>
                      </a: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sa</a:t>
                      </a:r>
                      <a:r>
                        <a:rPr lang="en-US" sz="1050" b="1" dirty="0">
                          <a:latin typeface="Arial"/>
                          <a:ea typeface="Calibri"/>
                          <a:cs typeface="Times New Roman"/>
                        </a:rPr>
                        <a:t> </a:t>
                      </a:r>
                      <a:r>
                        <a:rPr lang="en-US" sz="1050" b="1" dirty="0" err="1">
                          <a:latin typeface="Arial"/>
                          <a:ea typeface="Calibri"/>
                          <a:cs typeface="Times New Roman"/>
                        </a:rPr>
                        <a:t>inverznom</a:t>
                      </a:r>
                      <a:r>
                        <a:rPr lang="en-US" sz="1050" b="1" dirty="0">
                          <a:latin typeface="Arial"/>
                          <a:ea typeface="Calibri"/>
                          <a:cs typeface="Times New Roman"/>
                        </a:rPr>
                        <a:t> </a:t>
                      </a:r>
                      <a:r>
                        <a:rPr lang="en-US" sz="1050" b="1" dirty="0" err="1">
                          <a:latin typeface="Arial"/>
                          <a:ea typeface="Calibri"/>
                          <a:cs typeface="Times New Roman"/>
                        </a:rPr>
                        <a:t>karakteristikom</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Trenutna</a:t>
                      </a:r>
                      <a:r>
                        <a:rPr lang="en-US" sz="1050" b="1" dirty="0">
                          <a:latin typeface="Arial"/>
                          <a:ea typeface="Calibri"/>
                          <a:cs typeface="Times New Roman"/>
                        </a:rPr>
                        <a:t> </a:t>
                      </a:r>
                      <a:r>
                        <a:rPr lang="en-US" sz="1050" b="1" dirty="0" err="1">
                          <a:latin typeface="Arial"/>
                          <a:ea typeface="Calibri"/>
                          <a:cs typeface="Times New Roman"/>
                        </a:rPr>
                        <a:t>prekostrujna</a:t>
                      </a:r>
                      <a:r>
                        <a:rPr lang="en-US" sz="1050" b="1" dirty="0">
                          <a:latin typeface="Arial"/>
                          <a:ea typeface="Calibri"/>
                          <a:cs typeface="Times New Roman"/>
                        </a:rPr>
                        <a:t> </a:t>
                      </a:r>
                      <a:r>
                        <a:rPr lang="en-US" sz="1050" b="1" dirty="0" err="1">
                          <a:latin typeface="Arial"/>
                          <a:ea typeface="Calibri"/>
                          <a:cs typeface="Times New Roman"/>
                        </a:rPr>
                        <a:t>zaštita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Naponski</a:t>
                      </a:r>
                      <a:r>
                        <a:rPr lang="en-US" sz="1050" b="1" dirty="0">
                          <a:latin typeface="Arial"/>
                          <a:ea typeface="Calibri"/>
                          <a:cs typeface="Times New Roman"/>
                        </a:rPr>
                        <a:t> </a:t>
                      </a:r>
                      <a:r>
                        <a:rPr lang="en-US" sz="1050" b="1" dirty="0" err="1">
                          <a:latin typeface="Arial"/>
                          <a:ea typeface="Calibri"/>
                          <a:cs typeface="Times New Roman"/>
                        </a:rPr>
                        <a:t>kontrolisana</a:t>
                      </a:r>
                      <a:r>
                        <a:rPr lang="en-US" sz="1050" b="1" dirty="0">
                          <a:latin typeface="Arial"/>
                          <a:ea typeface="Calibri"/>
                          <a:cs typeface="Times New Roman"/>
                        </a:rPr>
                        <a:t> </a:t>
                      </a:r>
                      <a:r>
                        <a:rPr lang="en-US" sz="1050" b="1" dirty="0" err="1">
                          <a:latin typeface="Arial"/>
                          <a:ea typeface="Calibri"/>
                          <a:cs typeface="Times New Roman"/>
                        </a:rPr>
                        <a:t>prekostrujna</a:t>
                      </a:r>
                      <a:r>
                        <a:rPr lang="en-US" sz="1050" b="1" dirty="0">
                          <a:latin typeface="Arial"/>
                          <a:ea typeface="Calibri"/>
                          <a:cs typeface="Times New Roman"/>
                        </a:rPr>
                        <a:t> </a:t>
                      </a:r>
                      <a:r>
                        <a:rPr lang="en-US" sz="1050" b="1" dirty="0" err="1">
                          <a:latin typeface="Arial"/>
                          <a:ea typeface="Calibri"/>
                          <a:cs typeface="Times New Roman"/>
                        </a:rPr>
                        <a:t>zaštita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od</a:t>
                      </a:r>
                      <a:r>
                        <a:rPr lang="en-US" sz="1050" b="1" dirty="0">
                          <a:latin typeface="Arial"/>
                          <a:ea typeface="Calibri"/>
                          <a:cs typeface="Times New Roman"/>
                        </a:rPr>
                        <a:t> </a:t>
                      </a:r>
                      <a:r>
                        <a:rPr lang="en-US" sz="1050" b="1" dirty="0" err="1">
                          <a:latin typeface="Arial"/>
                          <a:ea typeface="Calibri"/>
                          <a:cs typeface="Times New Roman"/>
                        </a:rPr>
                        <a:t>gubitka</a:t>
                      </a:r>
                      <a:r>
                        <a:rPr lang="en-US" sz="1050" b="1" dirty="0">
                          <a:latin typeface="Arial"/>
                          <a:ea typeface="Calibri"/>
                          <a:cs typeface="Times New Roman"/>
                        </a:rPr>
                        <a:t> </a:t>
                      </a:r>
                      <a:r>
                        <a:rPr lang="en-US" sz="1050" b="1" dirty="0" err="1">
                          <a:latin typeface="Arial"/>
                          <a:ea typeface="Calibri"/>
                          <a:cs typeface="Times New Roman"/>
                        </a:rPr>
                        <a:t>pobude</a:t>
                      </a:r>
                      <a:r>
                        <a:rPr lang="en-US" sz="1050" b="1" dirty="0">
                          <a:latin typeface="Arial"/>
                          <a:ea typeface="Calibri"/>
                          <a:cs typeface="Times New Roman"/>
                        </a:rPr>
                        <a:t> </a:t>
                      </a:r>
                      <a:r>
                        <a:rPr lang="en-US" sz="1050" b="1" dirty="0" err="1">
                          <a:latin typeface="Arial"/>
                          <a:ea typeface="Calibri"/>
                          <a:cs typeface="Times New Roman"/>
                        </a:rPr>
                        <a:t>i</a:t>
                      </a:r>
                      <a:r>
                        <a:rPr lang="en-US" sz="1050" b="1" dirty="0">
                          <a:latin typeface="Arial"/>
                          <a:ea typeface="Calibri"/>
                          <a:cs typeface="Times New Roman"/>
                        </a:rPr>
                        <a:t> </a:t>
                      </a:r>
                      <a:r>
                        <a:rPr lang="en-US" sz="1050" b="1" dirty="0" err="1">
                          <a:latin typeface="Arial"/>
                          <a:ea typeface="Calibri"/>
                          <a:cs typeface="Times New Roman"/>
                        </a:rPr>
                        <a:t>gubitka</a:t>
                      </a:r>
                      <a:r>
                        <a:rPr lang="en-US" sz="1050" b="1" dirty="0">
                          <a:latin typeface="Arial"/>
                          <a:ea typeface="Calibri"/>
                          <a:cs typeface="Times New Roman"/>
                        </a:rPr>
                        <a:t> </a:t>
                      </a:r>
                      <a:r>
                        <a:rPr lang="en-US" sz="1050" b="1" dirty="0" err="1">
                          <a:latin typeface="Arial"/>
                          <a:ea typeface="Calibri"/>
                          <a:cs typeface="Times New Roman"/>
                        </a:rPr>
                        <a:t>sinhronizma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klizanja rotora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povratne snage</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struje nesimetrije sa definisanim vremenom kašnjenja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od</a:t>
                      </a:r>
                      <a:r>
                        <a:rPr lang="en-US" sz="1050" b="1" dirty="0">
                          <a:latin typeface="Arial"/>
                          <a:ea typeface="Calibri"/>
                          <a:cs typeface="Times New Roman"/>
                        </a:rPr>
                        <a:t> </a:t>
                      </a:r>
                      <a:r>
                        <a:rPr lang="en-US" sz="1050" b="1" dirty="0" err="1">
                          <a:latin typeface="Arial"/>
                          <a:ea typeface="Calibri"/>
                          <a:cs typeface="Times New Roman"/>
                        </a:rPr>
                        <a:t>struje</a:t>
                      </a:r>
                      <a:r>
                        <a:rPr lang="en-US" sz="1050" b="1" dirty="0">
                          <a:latin typeface="Arial"/>
                          <a:ea typeface="Calibri"/>
                          <a:cs typeface="Times New Roman"/>
                        </a:rPr>
                        <a:t> </a:t>
                      </a:r>
                      <a:r>
                        <a:rPr lang="en-US" sz="1050" b="1" dirty="0" err="1">
                          <a:latin typeface="Arial"/>
                          <a:ea typeface="Calibri"/>
                          <a:cs typeface="Times New Roman"/>
                        </a:rPr>
                        <a:t>nesimetrije</a:t>
                      </a:r>
                      <a:r>
                        <a:rPr lang="en-US" sz="1050" b="1" dirty="0">
                          <a:latin typeface="Arial"/>
                          <a:ea typeface="Calibri"/>
                          <a:cs typeface="Times New Roman"/>
                        </a:rPr>
                        <a:t> </a:t>
                      </a:r>
                      <a:r>
                        <a:rPr lang="en-US" sz="1050" b="1" dirty="0" err="1">
                          <a:latin typeface="Arial"/>
                          <a:ea typeface="Calibri"/>
                          <a:cs typeface="Times New Roman"/>
                        </a:rPr>
                        <a:t>sa</a:t>
                      </a:r>
                      <a:r>
                        <a:rPr lang="en-US" sz="1050" b="1" dirty="0">
                          <a:latin typeface="Arial"/>
                          <a:ea typeface="Calibri"/>
                          <a:cs typeface="Times New Roman"/>
                        </a:rPr>
                        <a:t> </a:t>
                      </a:r>
                      <a:r>
                        <a:rPr lang="en-US" sz="1050" b="1" dirty="0" err="1">
                          <a:latin typeface="Arial"/>
                          <a:ea typeface="Calibri"/>
                          <a:cs typeface="Times New Roman"/>
                        </a:rPr>
                        <a:t>inverznom</a:t>
                      </a:r>
                      <a:r>
                        <a:rPr lang="en-US" sz="1050" b="1" dirty="0">
                          <a:latin typeface="Arial"/>
                          <a:ea typeface="Calibri"/>
                          <a:cs typeface="Times New Roman"/>
                        </a:rPr>
                        <a:t> </a:t>
                      </a:r>
                      <a:r>
                        <a:rPr lang="en-US" sz="1050" b="1" dirty="0" err="1">
                          <a:latin typeface="Arial"/>
                          <a:ea typeface="Calibri"/>
                          <a:cs typeface="Times New Roman"/>
                        </a:rPr>
                        <a:t>karakteristikom</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Podimpedantna zaštita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preopterećenja statora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Međuzavojna zaštita statora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nepredviđenog uključenja prekidača bloka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Zaštita od otkaza prekidača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96">
                <a:tc>
                  <a:txBody>
                    <a:bodyPr/>
                    <a:lstStyle/>
                    <a:p>
                      <a:pPr>
                        <a:lnSpc>
                          <a:spcPct val="115000"/>
                        </a:lnSpc>
                        <a:spcAft>
                          <a:spcPts val="0"/>
                        </a:spcAft>
                      </a:pPr>
                      <a:r>
                        <a:rPr lang="en-US" sz="1050" b="1">
                          <a:latin typeface="Arial"/>
                          <a:ea typeface="Calibri"/>
                          <a:cs typeface="Times New Roman"/>
                        </a:rPr>
                        <a:t>Kontrola isključnih krugova prekidača </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Kalem 1</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err="1">
                          <a:latin typeface="Arial"/>
                          <a:ea typeface="Calibri"/>
                          <a:cs typeface="Times New Roman"/>
                        </a:rPr>
                        <a:t>Kalem</a:t>
                      </a:r>
                      <a:r>
                        <a:rPr lang="en-US" sz="1050" b="1" dirty="0">
                          <a:latin typeface="Arial"/>
                          <a:ea typeface="Calibri"/>
                          <a:cs typeface="Times New Roman"/>
                        </a:rPr>
                        <a:t> 2</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Zemljospojna 95% zaštita statora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dirty="0">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Zemljospojna 100% zaštita statora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Zemljospojna zaštita rotora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dirty="0">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Zaštita od fluksne prepobude generator – V/f</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dirty="0">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Zemljospojna zaštita blok- transformatora na VN-oj strani</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dirty="0">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Zemljospojna zaštita kućišta transformatora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a:latin typeface="Arial"/>
                          <a:ea typeface="Calibri"/>
                          <a:cs typeface="Times New Roman"/>
                        </a:rPr>
                        <a:t>Zaštita kućišta kabla 220KV od zemljospoja</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a:latin typeface="Arial"/>
                          <a:ea typeface="Calibri"/>
                          <a:cs typeface="Times New Roman"/>
                        </a:rPr>
                        <a:t>•</a:t>
                      </a:r>
                      <a:endParaRPr lang="en-US" sz="1050" b="1">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dirty="0">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63">
                <a:tc>
                  <a:txBody>
                    <a:bodyPr/>
                    <a:lstStyle/>
                    <a:p>
                      <a:pPr>
                        <a:lnSpc>
                          <a:spcPct val="115000"/>
                        </a:lnSpc>
                        <a:spcAft>
                          <a:spcPts val="0"/>
                        </a:spcAft>
                      </a:pPr>
                      <a:r>
                        <a:rPr lang="en-US" sz="1050" b="1" dirty="0" err="1">
                          <a:latin typeface="Arial"/>
                          <a:ea typeface="Calibri"/>
                          <a:cs typeface="Times New Roman"/>
                        </a:rPr>
                        <a:t>Prepobudna</a:t>
                      </a:r>
                      <a:r>
                        <a:rPr lang="en-US" sz="1050" b="1" dirty="0">
                          <a:latin typeface="Arial"/>
                          <a:ea typeface="Calibri"/>
                          <a:cs typeface="Times New Roman"/>
                        </a:rPr>
                        <a:t> </a:t>
                      </a:r>
                      <a:r>
                        <a:rPr lang="en-US" sz="1050" b="1" dirty="0" err="1">
                          <a:latin typeface="Arial"/>
                          <a:ea typeface="Calibri"/>
                          <a:cs typeface="Times New Roman"/>
                        </a:rPr>
                        <a:t>zaštita</a:t>
                      </a:r>
                      <a:r>
                        <a:rPr lang="en-US" sz="1050" b="1" dirty="0">
                          <a:latin typeface="Arial"/>
                          <a:ea typeface="Calibri"/>
                          <a:cs typeface="Times New Roman"/>
                        </a:rPr>
                        <a:t> </a:t>
                      </a:r>
                      <a:r>
                        <a:rPr lang="en-US" sz="1050" b="1" dirty="0" err="1">
                          <a:latin typeface="Arial"/>
                          <a:ea typeface="Calibri"/>
                          <a:cs typeface="Times New Roman"/>
                        </a:rPr>
                        <a:t>jezgra</a:t>
                      </a:r>
                      <a:r>
                        <a:rPr lang="en-US" sz="1050" b="1" dirty="0">
                          <a:latin typeface="Arial"/>
                          <a:ea typeface="Calibri"/>
                          <a:cs typeface="Times New Roman"/>
                        </a:rPr>
                        <a:t> </a:t>
                      </a:r>
                      <a:r>
                        <a:rPr lang="en-US" sz="1050" b="1" dirty="0" err="1">
                          <a:latin typeface="Arial"/>
                          <a:ea typeface="Calibri"/>
                          <a:cs typeface="Times New Roman"/>
                        </a:rPr>
                        <a:t>blok-transformatora</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050" b="1">
                        <a:latin typeface="Arial"/>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50" b="1" dirty="0">
                          <a:latin typeface="Arial"/>
                          <a:ea typeface="Calibri"/>
                          <a:cs typeface="Times New Roman"/>
                        </a:rPr>
                        <a:t>•</a:t>
                      </a:r>
                      <a:endParaRPr lang="en-US" sz="1050" b="1" dirty="0">
                        <a:latin typeface="Calibri"/>
                        <a:ea typeface="Calibri"/>
                        <a:cs typeface="Times New Roman"/>
                      </a:endParaRPr>
                    </a:p>
                  </a:txBody>
                  <a:tcPr marL="53364" marR="5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1600200" y="533400"/>
            <a:ext cx="4800600" cy="276999"/>
          </a:xfrm>
          <a:prstGeom prst="rect">
            <a:avLst/>
          </a:prstGeom>
          <a:noFill/>
        </p:spPr>
        <p:txBody>
          <a:bodyPr wrap="square" rtlCol="0">
            <a:spAutoFit/>
          </a:bodyPr>
          <a:lstStyle/>
          <a:p>
            <a:r>
              <a:rPr lang="en-US" sz="1200" b="1" dirty="0" err="1" smtClean="0">
                <a:latin typeface="Arial" pitchFamily="34" charset="0"/>
                <a:cs typeface="Arial" pitchFamily="34" charset="0"/>
              </a:rPr>
              <a:t>Tabela</a:t>
            </a:r>
            <a:r>
              <a:rPr lang="en-US" sz="1200" b="1" dirty="0" smtClean="0">
                <a:latin typeface="Arial" pitchFamily="34" charset="0"/>
                <a:cs typeface="Arial" pitchFamily="34" charset="0"/>
              </a:rPr>
              <a:t> 1. </a:t>
            </a:r>
            <a:r>
              <a:rPr lang="en-US" sz="1200" b="1" dirty="0" err="1" smtClean="0">
                <a:latin typeface="Arial" pitchFamily="34" charset="0"/>
                <a:cs typeface="Arial" pitchFamily="34" charset="0"/>
              </a:rPr>
              <a:t>Vrste</a:t>
            </a:r>
            <a:r>
              <a:rPr lang="en-US" sz="1200" b="1" dirty="0" smtClean="0">
                <a:latin typeface="Arial" pitchFamily="34" charset="0"/>
                <a:cs typeface="Arial" pitchFamily="34" charset="0"/>
              </a:rPr>
              <a:t> </a:t>
            </a:r>
            <a:r>
              <a:rPr lang="sr-Latn-CS" sz="1200" b="1" dirty="0" smtClean="0">
                <a:latin typeface="Arial" pitchFamily="34" charset="0"/>
                <a:cs typeface="Arial" pitchFamily="34" charset="0"/>
              </a:rPr>
              <a:t>zaštit</a:t>
            </a:r>
            <a:r>
              <a:rPr lang="en-US" sz="1200" b="1" dirty="0" smtClean="0">
                <a:latin typeface="Arial" pitchFamily="34" charset="0"/>
                <a:cs typeface="Arial" pitchFamily="34" charset="0"/>
              </a:rPr>
              <a:t>a</a:t>
            </a:r>
            <a:r>
              <a:rPr lang="sr-Latn-CS" sz="1200" b="1" dirty="0" smtClean="0">
                <a:latin typeface="Arial" pitchFamily="34" charset="0"/>
                <a:cs typeface="Arial" pitchFamily="34" charset="0"/>
              </a:rPr>
              <a:t> </a:t>
            </a:r>
            <a:r>
              <a:rPr lang="sr-Latn-CS" sz="1200" b="1" dirty="0" smtClean="0">
                <a:latin typeface="Arial" pitchFamily="34" charset="0"/>
                <a:cs typeface="Arial" pitchFamily="34" charset="0"/>
              </a:rPr>
              <a:t>sa odgovarajućim  pripadnim sistemom</a:t>
            </a:r>
            <a:endParaRPr lang="en-US"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1266</Words>
  <Application>Microsoft Office PowerPoint</Application>
  <PresentationFormat>On-screen Show (4:3)</PresentationFormat>
  <Paragraphs>230</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AutoCAD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XP</cp:lastModifiedBy>
  <cp:revision>31</cp:revision>
  <dcterms:created xsi:type="dcterms:W3CDTF">2011-05-05T17:23:30Z</dcterms:created>
  <dcterms:modified xsi:type="dcterms:W3CDTF">2011-05-12T12:23:12Z</dcterms:modified>
</cp:coreProperties>
</file>