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>
        <p:scale>
          <a:sx n="70" d="100"/>
          <a:sy n="70" d="100"/>
        </p:scale>
        <p:origin x="-116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6A08F-88B6-4C97-A0B1-0FE30A8254B4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970CD-FE2B-41ED-88B2-C0AD11021C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970CD-FE2B-41ED-88B2-C0AD11021C66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5CEB585-A82C-4BB4-9803-24E6850BD6C5}" type="datetimeFigureOut">
              <a:rPr lang="en-US" smtClean="0"/>
              <a:t>5/14/2011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5EB108-44DB-4446-8261-2BC66E93F16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-142900"/>
            <a:ext cx="8215338" cy="7000900"/>
          </a:xfrm>
        </p:spPr>
        <p:txBody>
          <a:bodyPr>
            <a:normAutofit/>
          </a:bodyPr>
          <a:lstStyle/>
          <a:p>
            <a:pPr algn="ctr"/>
            <a:r>
              <a:rPr lang="sr-Latn-CS" sz="1400" dirty="0" smtClean="0"/>
              <a:t>Bogdan Leposavić *                                                 </a:t>
            </a:r>
            <a:r>
              <a:rPr lang="sr-Latn-CS" sz="1400" dirty="0" smtClean="0"/>
              <a:t>              </a:t>
            </a:r>
            <a:r>
              <a:rPr lang="sr-Latn-CS" sz="1400" dirty="0" smtClean="0"/>
              <a:t>Dragan Filipović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sr-Latn-CS" sz="1400" dirty="0" smtClean="0"/>
              <a:t>Radio klub „Mihajlo Pupin“ Podgorica              </a:t>
            </a:r>
            <a:r>
              <a:rPr lang="sr-Latn-CS" sz="1400" dirty="0" smtClean="0"/>
              <a:t>                   </a:t>
            </a:r>
            <a:r>
              <a:rPr lang="sr-Latn-CS" sz="1400" dirty="0" smtClean="0"/>
              <a:t>Elektrotehnički fakultet Podgorica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sr-Latn-CS" sz="1400" dirty="0" smtClean="0"/>
              <a:t>bogdanl@t-com.me	                                             </a:t>
            </a:r>
            <a:r>
              <a:rPr lang="sr-Latn-CS" sz="1400" dirty="0" smtClean="0"/>
              <a:t>        </a:t>
            </a:r>
            <a:r>
              <a:rPr lang="sr-Latn-CS" sz="1400" dirty="0" smtClean="0"/>
              <a:t>draganf@ac.me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sr-Latn-CS" sz="1400" dirty="0" smtClean="0"/>
              <a:t> </a:t>
            </a: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sz="2800" b="1" dirty="0" smtClean="0"/>
              <a:t>TOPLOTNI GUBICI USLED VRTLOŽNIH STRUJA U OKLOPU SIMETRIČNOG TROFAZNOG </a:t>
            </a:r>
            <a:r>
              <a:rPr lang="sr-Latn-CS" sz="2800" b="1" dirty="0" smtClean="0"/>
              <a:t>VODA</a:t>
            </a:r>
            <a:r>
              <a:rPr lang="sr-Latn-CS" sz="3600" b="1" dirty="0" smtClean="0"/>
              <a:t/>
            </a:r>
            <a:br>
              <a:rPr lang="sr-Latn-CS" sz="3600" b="1" dirty="0" smtClean="0"/>
            </a:br>
            <a:r>
              <a:rPr lang="sr-Latn-CS" sz="3600" b="1" dirty="0" smtClean="0"/>
              <a:t/>
            </a:r>
            <a:br>
              <a:rPr lang="sr-Latn-CS" sz="3600" b="1" dirty="0" smtClean="0"/>
            </a:br>
            <a:r>
              <a:rPr lang="sr-Latn-CS" sz="3600" b="1" dirty="0" smtClean="0"/>
              <a:t/>
            </a:r>
            <a:br>
              <a:rPr lang="sr-Latn-CS" sz="3600" b="1" dirty="0" smtClean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2.2 	</a:t>
            </a:r>
            <a:r>
              <a:rPr lang="en-US" sz="2400" dirty="0" err="1" smtClean="0"/>
              <a:t>Nalaženje</a:t>
            </a:r>
            <a:r>
              <a:rPr lang="en-US" sz="2400" dirty="0" smtClean="0"/>
              <a:t> </a:t>
            </a:r>
            <a:r>
              <a:rPr lang="en-US" sz="2400" dirty="0" err="1" smtClean="0"/>
              <a:t>toplotnih</a:t>
            </a:r>
            <a:r>
              <a:rPr lang="en-US" sz="2400" dirty="0" smtClean="0"/>
              <a:t> </a:t>
            </a:r>
            <a:r>
              <a:rPr lang="en-US" sz="2400" dirty="0" err="1" smtClean="0"/>
              <a:t>gubitaka</a:t>
            </a:r>
            <a:r>
              <a:rPr lang="en-US" sz="2400" dirty="0" smtClean="0"/>
              <a:t> u </a:t>
            </a:r>
            <a:r>
              <a:rPr lang="en-US" sz="2400" dirty="0" err="1" smtClean="0"/>
              <a:t>oklopu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142984"/>
            <a:ext cx="7933588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nalaženje</a:t>
            </a:r>
            <a:r>
              <a:rPr lang="en-US" sz="2000" dirty="0" smtClean="0"/>
              <a:t> </a:t>
            </a:r>
            <a:r>
              <a:rPr lang="en-US" sz="2000" dirty="0" err="1" smtClean="0"/>
              <a:t>podužnih</a:t>
            </a:r>
            <a:r>
              <a:rPr lang="en-US" sz="2000" dirty="0" smtClean="0"/>
              <a:t> </a:t>
            </a:r>
            <a:r>
              <a:rPr lang="en-US" sz="2000" dirty="0" err="1" smtClean="0"/>
              <a:t>toplotnih</a:t>
            </a:r>
            <a:r>
              <a:rPr lang="en-US" sz="2000" dirty="0" smtClean="0"/>
              <a:t> </a:t>
            </a:r>
            <a:r>
              <a:rPr lang="en-US" sz="2000" dirty="0" err="1" smtClean="0"/>
              <a:t>gubitaka</a:t>
            </a:r>
            <a:r>
              <a:rPr lang="en-US" sz="2000" dirty="0" smtClean="0"/>
              <a:t> u </a:t>
            </a:r>
            <a:r>
              <a:rPr lang="en-US" sz="2000" dirty="0" err="1" smtClean="0"/>
              <a:t>oklopu</a:t>
            </a:r>
            <a:r>
              <a:rPr lang="en-US" sz="2000" dirty="0" smtClean="0"/>
              <a:t> </a:t>
            </a:r>
            <a:r>
              <a:rPr lang="en-US" sz="2000" dirty="0" err="1" smtClean="0"/>
              <a:t>koristimo</a:t>
            </a:r>
            <a:r>
              <a:rPr lang="en-US" sz="2000" dirty="0" smtClean="0"/>
              <a:t> </a:t>
            </a:r>
            <a:r>
              <a:rPr lang="en-US" sz="2000" dirty="0" err="1" smtClean="0"/>
              <a:t>Džulov</a:t>
            </a:r>
            <a:r>
              <a:rPr lang="sr-Latn-CS" sz="2000" dirty="0" smtClean="0"/>
              <a:t> </a:t>
            </a:r>
            <a:r>
              <a:rPr lang="en-US" sz="2000" dirty="0" err="1" smtClean="0"/>
              <a:t>zakon</a:t>
            </a:r>
            <a:r>
              <a:rPr lang="en-US" sz="2000" dirty="0" smtClean="0"/>
              <a:t> </a:t>
            </a:r>
            <a:r>
              <a:rPr lang="en-US" sz="2000" dirty="0" smtClean="0"/>
              <a:t>u </a:t>
            </a:r>
            <a:r>
              <a:rPr lang="en-US" sz="2000" dirty="0" err="1" smtClean="0"/>
              <a:t>diferencijalnom</a:t>
            </a:r>
            <a:r>
              <a:rPr lang="en-US" sz="2000" dirty="0" smtClean="0"/>
              <a:t> </a:t>
            </a:r>
            <a:r>
              <a:rPr lang="en-US" sz="2000" dirty="0" err="1" smtClean="0"/>
              <a:t>obliku</a:t>
            </a:r>
            <a:r>
              <a:rPr lang="en-US" sz="2000" dirty="0" smtClean="0"/>
              <a:t> </a:t>
            </a:r>
            <a:r>
              <a:rPr lang="sr-Latn-CS" sz="2000" dirty="0" smtClean="0"/>
              <a:t>[7</a:t>
            </a:r>
            <a:r>
              <a:rPr lang="sr-Latn-CS" sz="2000" dirty="0" smtClean="0"/>
              <a:t>].</a:t>
            </a: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err="1" smtClean="0"/>
              <a:t>gdje</a:t>
            </a:r>
            <a:r>
              <a:rPr lang="en-US" sz="2000" dirty="0" smtClean="0"/>
              <a:t> </a:t>
            </a:r>
            <a:r>
              <a:rPr lang="en-US" sz="2000" dirty="0" smtClean="0"/>
              <a:t>je </a:t>
            </a:r>
            <a:r>
              <a:rPr lang="sr-Latn-CS" sz="2000" dirty="0" smtClean="0"/>
              <a:t>      </a:t>
            </a:r>
            <a:r>
              <a:rPr lang="en-US" sz="2000" dirty="0" smtClean="0"/>
              <a:t> </a:t>
            </a:r>
            <a:r>
              <a:rPr lang="en-US" sz="2000" dirty="0" err="1" smtClean="0"/>
              <a:t>dato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(16) a </a:t>
            </a:r>
            <a:r>
              <a:rPr lang="sr-Latn-CS" sz="2000" dirty="0" smtClean="0"/>
              <a:t>         </a:t>
            </a:r>
            <a:r>
              <a:rPr lang="en-US" sz="2000" dirty="0" smtClean="0"/>
              <a:t>je </a:t>
            </a:r>
            <a:r>
              <a:rPr lang="en-US" sz="2000" dirty="0" err="1" smtClean="0"/>
              <a:t>konjugovano</a:t>
            </a:r>
            <a:r>
              <a:rPr lang="en-US" sz="2000" dirty="0" smtClean="0"/>
              <a:t> </a:t>
            </a:r>
            <a:r>
              <a:rPr lang="en-US" sz="2000" dirty="0" err="1" smtClean="0"/>
              <a:t>kompleksna</a:t>
            </a:r>
            <a:r>
              <a:rPr lang="en-US" sz="2000" dirty="0" smtClean="0"/>
              <a:t> </a:t>
            </a:r>
            <a:r>
              <a:rPr lang="en-US" sz="2000" dirty="0" err="1" smtClean="0"/>
              <a:t>vrijednost</a:t>
            </a:r>
            <a:r>
              <a:rPr lang="en-US" sz="2000" dirty="0" smtClean="0"/>
              <a:t>.</a:t>
            </a:r>
            <a:r>
              <a:rPr lang="sr-Latn-CS" sz="2000" dirty="0" smtClean="0"/>
              <a:t> </a:t>
            </a:r>
            <a:r>
              <a:rPr lang="en-US" sz="2000" dirty="0" err="1" smtClean="0"/>
              <a:t>Zamjenom</a:t>
            </a:r>
            <a:r>
              <a:rPr lang="en-US" sz="2000" dirty="0" smtClean="0"/>
              <a:t> </a:t>
            </a:r>
            <a:r>
              <a:rPr lang="en-US" sz="2000" dirty="0" smtClean="0"/>
              <a:t>(16) u (17), </a:t>
            </a:r>
            <a:r>
              <a:rPr lang="en-US" sz="2000" dirty="0" err="1" smtClean="0"/>
              <a:t>posle</a:t>
            </a:r>
            <a:r>
              <a:rPr lang="en-US" sz="2000" dirty="0" smtClean="0"/>
              <a:t> </a:t>
            </a:r>
            <a:r>
              <a:rPr lang="en-US" sz="2000" dirty="0" err="1" smtClean="0"/>
              <a:t>sređivanja</a:t>
            </a:r>
            <a:r>
              <a:rPr lang="en-US" sz="2000" dirty="0" smtClean="0"/>
              <a:t> </a:t>
            </a:r>
            <a:r>
              <a:rPr lang="en-US" sz="2000" dirty="0" err="1" smtClean="0"/>
              <a:t>dobijamo</a:t>
            </a:r>
            <a:r>
              <a:rPr lang="en-US" sz="2000" dirty="0" smtClean="0"/>
              <a:t>:</a:t>
            </a: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smtClean="0"/>
              <a:t>Red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desnoj</a:t>
            </a:r>
            <a:r>
              <a:rPr lang="en-US" sz="2000" dirty="0" smtClean="0"/>
              <a:t> </a:t>
            </a:r>
            <a:r>
              <a:rPr lang="en-US" sz="2000" dirty="0" err="1" smtClean="0"/>
              <a:t>strani</a:t>
            </a:r>
            <a:r>
              <a:rPr lang="en-US" sz="2000" dirty="0" smtClean="0"/>
              <a:t> </a:t>
            </a:r>
            <a:r>
              <a:rPr lang="en-US" sz="2000" dirty="0" err="1" smtClean="0"/>
              <a:t>veoma</a:t>
            </a:r>
            <a:r>
              <a:rPr lang="en-US" sz="2000" dirty="0" smtClean="0"/>
              <a:t> </a:t>
            </a:r>
            <a:r>
              <a:rPr lang="en-US" sz="2000" dirty="0" err="1" smtClean="0"/>
              <a:t>brzo</a:t>
            </a:r>
            <a:r>
              <a:rPr lang="en-US" sz="2000" dirty="0" smtClean="0"/>
              <a:t> </a:t>
            </a:r>
            <a:r>
              <a:rPr lang="en-US" sz="2000" dirty="0" err="1" smtClean="0"/>
              <a:t>konvergira</a:t>
            </a:r>
            <a:r>
              <a:rPr lang="en-US" sz="2000" dirty="0" smtClean="0"/>
              <a:t> , </a:t>
            </a:r>
            <a:r>
              <a:rPr lang="en-US" sz="2000" dirty="0" err="1" smtClean="0"/>
              <a:t>tako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je formula (18) </a:t>
            </a:r>
            <a:r>
              <a:rPr lang="en-US" sz="2000" dirty="0" err="1" smtClean="0"/>
              <a:t>jednostavna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korištenje</a:t>
            </a:r>
            <a:r>
              <a:rPr lang="en-US" sz="2000" dirty="0" smtClean="0"/>
              <a:t>, </a:t>
            </a:r>
            <a:r>
              <a:rPr lang="sr-Latn-CS" sz="2000" dirty="0" smtClean="0"/>
              <a:t> </a:t>
            </a:r>
            <a:r>
              <a:rPr lang="en-US" sz="2000" dirty="0" err="1" smtClean="0"/>
              <a:t>čak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ručno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8824" y="3429000"/>
            <a:ext cx="5143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429000"/>
            <a:ext cx="485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000240"/>
            <a:ext cx="7862193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4071942"/>
            <a:ext cx="7215206" cy="142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</a:t>
            </a:r>
            <a:r>
              <a:rPr lang="sr-Latn-CS" sz="3200" dirty="0" smtClean="0"/>
              <a:t>. </a:t>
            </a:r>
            <a:r>
              <a:rPr lang="en-US" sz="3200" dirty="0" smtClean="0"/>
              <a:t>N</a:t>
            </a:r>
            <a:r>
              <a:rPr lang="sr-Latn-CS" sz="3200" dirty="0" smtClean="0"/>
              <a:t>umerički rezultati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Na </a:t>
            </a:r>
            <a:r>
              <a:rPr lang="en-US" sz="2000" dirty="0" err="1" smtClean="0"/>
              <a:t>slici</a:t>
            </a:r>
            <a:r>
              <a:rPr lang="en-US" sz="2000" dirty="0" smtClean="0"/>
              <a:t> 2. </a:t>
            </a:r>
            <a:r>
              <a:rPr lang="en-US" sz="2000" dirty="0" err="1" smtClean="0"/>
              <a:t>grafički</a:t>
            </a:r>
            <a:r>
              <a:rPr lang="en-US" sz="2000" dirty="0" smtClean="0"/>
              <a:t> je </a:t>
            </a:r>
            <a:r>
              <a:rPr lang="en-US" sz="2000" dirty="0" err="1" smtClean="0"/>
              <a:t>prikazana</a:t>
            </a:r>
            <a:r>
              <a:rPr lang="en-US" sz="2000" dirty="0" smtClean="0"/>
              <a:t> </a:t>
            </a:r>
            <a:r>
              <a:rPr lang="en-US" sz="2000" dirty="0" err="1" smtClean="0"/>
              <a:t>zavisnost</a:t>
            </a:r>
            <a:r>
              <a:rPr lang="en-US" sz="2000" dirty="0" smtClean="0"/>
              <a:t> </a:t>
            </a:r>
            <a:r>
              <a:rPr lang="en-US" sz="2000" dirty="0" err="1" smtClean="0"/>
              <a:t>podužnih</a:t>
            </a:r>
            <a:r>
              <a:rPr lang="en-US" sz="2000" dirty="0" smtClean="0"/>
              <a:t> </a:t>
            </a:r>
            <a:r>
              <a:rPr lang="en-US" sz="2000" dirty="0" err="1" smtClean="0"/>
              <a:t>toplotnih</a:t>
            </a:r>
            <a:r>
              <a:rPr lang="en-US" sz="2000" dirty="0" smtClean="0"/>
              <a:t> </a:t>
            </a:r>
            <a:r>
              <a:rPr lang="en-US" sz="2000" dirty="0" err="1" smtClean="0"/>
              <a:t>gubitaka</a:t>
            </a:r>
            <a:r>
              <a:rPr lang="en-US" sz="2000" dirty="0" smtClean="0"/>
              <a:t> u </a:t>
            </a:r>
            <a:r>
              <a:rPr lang="en-US" sz="2000" dirty="0" err="1" smtClean="0"/>
              <a:t>oklopu</a:t>
            </a:r>
            <a:r>
              <a:rPr lang="en-US" sz="2000" dirty="0" smtClean="0"/>
              <a:t> </a:t>
            </a:r>
            <a:r>
              <a:rPr lang="en-US" sz="2000" dirty="0" err="1" smtClean="0"/>
              <a:t>od</a:t>
            </a:r>
            <a:r>
              <a:rPr lang="en-US" sz="2000" dirty="0" smtClean="0"/>
              <a:t> </a:t>
            </a:r>
            <a:r>
              <a:rPr lang="en-US" sz="2000" dirty="0" err="1" smtClean="0"/>
              <a:t>učestanosti</a:t>
            </a:r>
            <a:r>
              <a:rPr lang="en-US" sz="2000" dirty="0" smtClean="0"/>
              <a:t>. </a:t>
            </a:r>
            <a:r>
              <a:rPr lang="en-US" sz="2000" dirty="0" err="1" smtClean="0"/>
              <a:t>Uzeto</a:t>
            </a:r>
            <a:r>
              <a:rPr lang="en-US" sz="2000" dirty="0" smtClean="0"/>
              <a:t> je a=3 cm, d=2 mm, D=1.5 cm, I=50A</a:t>
            </a:r>
            <a:r>
              <a:rPr lang="en-US" sz="2000" dirty="0" smtClean="0"/>
              <a:t>,</a:t>
            </a:r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pPr>
              <a:buNone/>
            </a:pPr>
            <a:r>
              <a:rPr lang="sr-Latn-CS" sz="1800" dirty="0" smtClean="0"/>
              <a:t>                         </a:t>
            </a:r>
            <a:r>
              <a:rPr lang="en-US" sz="1800" dirty="0" err="1" smtClean="0"/>
              <a:t>Slika</a:t>
            </a:r>
            <a:r>
              <a:rPr lang="en-US" sz="1800" dirty="0" smtClean="0"/>
              <a:t> </a:t>
            </a:r>
            <a:r>
              <a:rPr lang="en-US" sz="1800" dirty="0" smtClean="0"/>
              <a:t>2. </a:t>
            </a:r>
            <a:r>
              <a:rPr lang="en-US" sz="1800" dirty="0" err="1" smtClean="0"/>
              <a:t>Zavisnost</a:t>
            </a:r>
            <a:r>
              <a:rPr lang="en-US" sz="1800" dirty="0" smtClean="0"/>
              <a:t> </a:t>
            </a:r>
            <a:r>
              <a:rPr lang="en-US" sz="1800" dirty="0" err="1" smtClean="0"/>
              <a:t>podužnih</a:t>
            </a:r>
            <a:r>
              <a:rPr lang="en-US" sz="1800" dirty="0" smtClean="0"/>
              <a:t> </a:t>
            </a:r>
            <a:r>
              <a:rPr lang="en-US" sz="1800" dirty="0" err="1" smtClean="0"/>
              <a:t>toplotnih</a:t>
            </a:r>
            <a:r>
              <a:rPr lang="en-US" sz="1800" dirty="0" smtClean="0"/>
              <a:t> </a:t>
            </a:r>
            <a:r>
              <a:rPr lang="en-US" sz="1800" dirty="0" err="1" smtClean="0"/>
              <a:t>gubitaka</a:t>
            </a:r>
            <a:r>
              <a:rPr lang="en-US" sz="1800" dirty="0" smtClean="0"/>
              <a:t> </a:t>
            </a:r>
            <a:endParaRPr lang="sr-Latn-CS" sz="1800" dirty="0" smtClean="0"/>
          </a:p>
          <a:p>
            <a:pPr>
              <a:buNone/>
            </a:pPr>
            <a:r>
              <a:rPr lang="sr-Latn-CS" sz="1800" dirty="0" smtClean="0"/>
              <a:t>                     </a:t>
            </a:r>
            <a:r>
              <a:rPr lang="en-US" sz="1800" dirty="0" smtClean="0"/>
              <a:t>u </a:t>
            </a:r>
            <a:r>
              <a:rPr lang="en-US" sz="1800" dirty="0" err="1" smtClean="0"/>
              <a:t>oklopu</a:t>
            </a:r>
            <a:r>
              <a:rPr lang="en-US" sz="1800" dirty="0" smtClean="0"/>
              <a:t> </a:t>
            </a:r>
            <a:r>
              <a:rPr lang="en-US" sz="1800" dirty="0" err="1" smtClean="0"/>
              <a:t>simetričnog</a:t>
            </a:r>
            <a:r>
              <a:rPr lang="en-US" sz="1800" dirty="0" smtClean="0"/>
              <a:t> </a:t>
            </a:r>
            <a:r>
              <a:rPr lang="en-US" sz="1800" dirty="0" err="1" smtClean="0"/>
              <a:t>trofaznog</a:t>
            </a:r>
            <a:r>
              <a:rPr lang="en-US" sz="1800" dirty="0" smtClean="0"/>
              <a:t> </a:t>
            </a:r>
            <a:r>
              <a:rPr lang="en-US" sz="1800" dirty="0" err="1" smtClean="0"/>
              <a:t>voda</a:t>
            </a:r>
            <a:r>
              <a:rPr lang="en-US" sz="1800" dirty="0" smtClean="0"/>
              <a:t> </a:t>
            </a:r>
            <a:r>
              <a:rPr lang="en-US" sz="1800" dirty="0" err="1" smtClean="0"/>
              <a:t>od</a:t>
            </a:r>
            <a:r>
              <a:rPr lang="en-US" sz="1800" dirty="0" smtClean="0"/>
              <a:t> </a:t>
            </a:r>
            <a:r>
              <a:rPr lang="en-US" sz="1800" dirty="0" err="1" smtClean="0"/>
              <a:t>učestanosti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13811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500306"/>
            <a:ext cx="3729036" cy="3008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4.	ZAKLJUČAK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4800600"/>
          </a:xfrm>
        </p:spPr>
        <p:txBody>
          <a:bodyPr/>
          <a:lstStyle/>
          <a:p>
            <a:pPr algn="just">
              <a:buNone/>
            </a:pPr>
            <a:r>
              <a:rPr lang="sr-Latn-CS" dirty="0" smtClean="0"/>
              <a:t>	</a:t>
            </a:r>
          </a:p>
          <a:p>
            <a:pPr algn="just">
              <a:buNone/>
            </a:pPr>
            <a:r>
              <a:rPr lang="sr-Latn-CS" sz="2400" dirty="0" smtClean="0"/>
              <a:t>	</a:t>
            </a:r>
            <a:r>
              <a:rPr lang="en-US" sz="2400" dirty="0" smtClean="0"/>
              <a:t>U </a:t>
            </a:r>
            <a:r>
              <a:rPr lang="en-US" sz="2400" dirty="0" err="1" smtClean="0"/>
              <a:t>radu</a:t>
            </a:r>
            <a:r>
              <a:rPr lang="en-US" sz="2400" dirty="0" smtClean="0"/>
              <a:t> je </a:t>
            </a:r>
            <a:r>
              <a:rPr lang="en-US" sz="2400" dirty="0" err="1" smtClean="0"/>
              <a:t>izvedena</a:t>
            </a:r>
            <a:r>
              <a:rPr lang="en-US" sz="2400" dirty="0" smtClean="0"/>
              <a:t> </a:t>
            </a:r>
            <a:r>
              <a:rPr lang="en-US" sz="2400" dirty="0" err="1" smtClean="0"/>
              <a:t>prosta</a:t>
            </a:r>
            <a:r>
              <a:rPr lang="en-US" sz="2400" dirty="0" smtClean="0"/>
              <a:t> formula u </a:t>
            </a:r>
            <a:r>
              <a:rPr lang="en-US" sz="2400" dirty="0" err="1" smtClean="0"/>
              <a:t>vidu</a:t>
            </a:r>
            <a:r>
              <a:rPr lang="en-US" sz="2400" dirty="0" smtClean="0"/>
              <a:t> </a:t>
            </a:r>
            <a:r>
              <a:rPr lang="en-US" sz="2400" dirty="0" err="1" smtClean="0"/>
              <a:t>beskonačnog</a:t>
            </a:r>
            <a:r>
              <a:rPr lang="en-US" sz="2400" dirty="0" smtClean="0"/>
              <a:t> </a:t>
            </a:r>
            <a:r>
              <a:rPr lang="en-US" sz="2400" dirty="0" err="1" smtClean="0"/>
              <a:t>reda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izračunavanje</a:t>
            </a:r>
            <a:r>
              <a:rPr lang="en-US" sz="2400" dirty="0" smtClean="0"/>
              <a:t> </a:t>
            </a:r>
            <a:r>
              <a:rPr lang="en-US" sz="2400" dirty="0" err="1" smtClean="0"/>
              <a:t>toplotnih</a:t>
            </a:r>
            <a:r>
              <a:rPr lang="en-US" sz="2400" dirty="0" smtClean="0"/>
              <a:t> </a:t>
            </a:r>
            <a:r>
              <a:rPr lang="en-US" sz="2400" dirty="0" err="1" smtClean="0"/>
              <a:t>gubitaka</a:t>
            </a:r>
            <a:r>
              <a:rPr lang="en-US" sz="2400" dirty="0" smtClean="0"/>
              <a:t> u </a:t>
            </a:r>
            <a:r>
              <a:rPr lang="en-US" sz="2400" dirty="0" err="1" smtClean="0"/>
              <a:t>oklopu</a:t>
            </a:r>
            <a:r>
              <a:rPr lang="en-US" sz="2400" dirty="0" smtClean="0"/>
              <a:t> </a:t>
            </a:r>
            <a:r>
              <a:rPr lang="en-US" sz="2400" dirty="0" err="1" smtClean="0"/>
              <a:t>simetričnog</a:t>
            </a:r>
            <a:r>
              <a:rPr lang="en-US" sz="2400" dirty="0" smtClean="0"/>
              <a:t> </a:t>
            </a:r>
            <a:r>
              <a:rPr lang="en-US" sz="2400" dirty="0" err="1" smtClean="0"/>
              <a:t>trofaznog</a:t>
            </a:r>
            <a:r>
              <a:rPr lang="en-US" sz="2400" dirty="0" smtClean="0"/>
              <a:t> </a:t>
            </a:r>
            <a:r>
              <a:rPr lang="en-US" sz="2400" dirty="0" err="1" smtClean="0"/>
              <a:t>voda</a:t>
            </a:r>
            <a:r>
              <a:rPr lang="en-US" sz="2400" dirty="0" smtClean="0"/>
              <a:t>, </a:t>
            </a:r>
            <a:r>
              <a:rPr lang="en-US" sz="2400" dirty="0" err="1" smtClean="0"/>
              <a:t>uz</a:t>
            </a:r>
            <a:r>
              <a:rPr lang="en-US" sz="2400" dirty="0" smtClean="0"/>
              <a:t> </a:t>
            </a:r>
            <a:r>
              <a:rPr lang="en-US" sz="2400" dirty="0" err="1" smtClean="0"/>
              <a:t>uslov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provodnici</a:t>
            </a:r>
            <a:r>
              <a:rPr lang="en-US" sz="2400" dirty="0" smtClean="0"/>
              <a:t> </a:t>
            </a:r>
            <a:r>
              <a:rPr lang="en-US" sz="2400" dirty="0" err="1" smtClean="0"/>
              <a:t>voda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oklop</a:t>
            </a:r>
            <a:r>
              <a:rPr lang="en-US" sz="2400" dirty="0" smtClean="0"/>
              <a:t> </a:t>
            </a:r>
            <a:r>
              <a:rPr lang="en-US" sz="2400" dirty="0" err="1" smtClean="0"/>
              <a:t>tanki</a:t>
            </a:r>
            <a:r>
              <a:rPr lang="en-US" sz="2400" dirty="0" smtClean="0"/>
              <a:t>. </a:t>
            </a:r>
            <a:r>
              <a:rPr lang="en-US" sz="2400" dirty="0" err="1" smtClean="0"/>
              <a:t>Beskonačni</a:t>
            </a:r>
            <a:r>
              <a:rPr lang="en-US" sz="2400" dirty="0" smtClean="0"/>
              <a:t> </a:t>
            </a:r>
            <a:r>
              <a:rPr lang="en-US" sz="2400" dirty="0" smtClean="0"/>
              <a:t>red </a:t>
            </a:r>
            <a:r>
              <a:rPr lang="en-US" sz="2400" dirty="0" err="1" smtClean="0"/>
              <a:t>koji</a:t>
            </a:r>
            <a:r>
              <a:rPr lang="en-US" sz="2400" dirty="0" smtClean="0"/>
              <a:t> </a:t>
            </a:r>
            <a:r>
              <a:rPr lang="en-US" sz="2400" dirty="0" err="1" smtClean="0"/>
              <a:t>figuriše</a:t>
            </a:r>
            <a:r>
              <a:rPr lang="en-US" sz="2400" dirty="0" smtClean="0"/>
              <a:t> u </a:t>
            </a:r>
            <a:r>
              <a:rPr lang="en-US" sz="2400" dirty="0" err="1" smtClean="0"/>
              <a:t>formuli</a:t>
            </a:r>
            <a:r>
              <a:rPr lang="en-US" sz="2400" dirty="0" smtClean="0"/>
              <a:t> </a:t>
            </a:r>
            <a:r>
              <a:rPr lang="en-US" sz="2400" dirty="0" err="1" smtClean="0"/>
              <a:t>veoma</a:t>
            </a:r>
            <a:r>
              <a:rPr lang="en-US" sz="2400" dirty="0" smtClean="0"/>
              <a:t> </a:t>
            </a:r>
            <a:r>
              <a:rPr lang="en-US" sz="2400" dirty="0" err="1" smtClean="0"/>
              <a:t>brzo</a:t>
            </a:r>
            <a:r>
              <a:rPr lang="en-US" sz="2400" dirty="0" smtClean="0"/>
              <a:t> </a:t>
            </a:r>
            <a:r>
              <a:rPr lang="en-US" sz="2400" dirty="0" err="1" smtClean="0"/>
              <a:t>konvergira</a:t>
            </a:r>
            <a:r>
              <a:rPr lang="en-US" sz="2400" dirty="0" smtClean="0"/>
              <a:t>, </a:t>
            </a:r>
            <a:r>
              <a:rPr lang="en-US" sz="2400" dirty="0" err="1" smtClean="0"/>
              <a:t>tako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je </a:t>
            </a:r>
            <a:r>
              <a:rPr lang="en-US" sz="2400" dirty="0" err="1" smtClean="0"/>
              <a:t>pri</a:t>
            </a:r>
            <a:r>
              <a:rPr lang="en-US" sz="2400" dirty="0" smtClean="0"/>
              <a:t> </a:t>
            </a:r>
            <a:r>
              <a:rPr lang="en-US" sz="2400" dirty="0" err="1" smtClean="0"/>
              <a:t>izračunavanju</a:t>
            </a:r>
            <a:r>
              <a:rPr lang="en-US" sz="2400" dirty="0" smtClean="0"/>
              <a:t> </a:t>
            </a:r>
            <a:r>
              <a:rPr lang="en-US" sz="2400" dirty="0" err="1" smtClean="0"/>
              <a:t>dovoljno</a:t>
            </a:r>
            <a:r>
              <a:rPr lang="en-US" sz="2400" dirty="0" smtClean="0"/>
              <a:t> </a:t>
            </a:r>
            <a:r>
              <a:rPr lang="en-US" sz="2400" dirty="0" err="1" smtClean="0"/>
              <a:t>uzeti</a:t>
            </a:r>
            <a:r>
              <a:rPr lang="en-US" sz="2400" dirty="0" smtClean="0"/>
              <a:t> </a:t>
            </a:r>
            <a:r>
              <a:rPr lang="en-US" sz="2400" dirty="0" err="1" smtClean="0"/>
              <a:t>prva</a:t>
            </a:r>
            <a:r>
              <a:rPr lang="en-US" sz="2400" dirty="0" smtClean="0"/>
              <a:t> </a:t>
            </a:r>
            <a:r>
              <a:rPr lang="en-US" sz="2400" dirty="0" err="1" smtClean="0"/>
              <a:t>dva</a:t>
            </a:r>
            <a:r>
              <a:rPr lang="en-US" sz="2400" dirty="0" smtClean="0"/>
              <a:t>-tri </a:t>
            </a:r>
            <a:r>
              <a:rPr lang="en-US" sz="2400" dirty="0" err="1" smtClean="0"/>
              <a:t>člana</a:t>
            </a:r>
            <a:r>
              <a:rPr lang="en-US" sz="2400" dirty="0" smtClean="0"/>
              <a:t>. </a:t>
            </a:r>
            <a:r>
              <a:rPr lang="en-US" sz="2400" dirty="0" err="1" smtClean="0"/>
              <a:t>Pokazana</a:t>
            </a:r>
            <a:r>
              <a:rPr lang="en-US" sz="2400" dirty="0" smtClean="0"/>
              <a:t> je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grafička</a:t>
            </a:r>
            <a:r>
              <a:rPr lang="en-US" sz="2400" dirty="0" smtClean="0"/>
              <a:t> </a:t>
            </a:r>
            <a:r>
              <a:rPr lang="en-US" sz="2400" dirty="0" err="1" smtClean="0"/>
              <a:t>zavisnost</a:t>
            </a:r>
            <a:r>
              <a:rPr lang="en-US" sz="2400" dirty="0" smtClean="0"/>
              <a:t> </a:t>
            </a:r>
            <a:r>
              <a:rPr lang="en-US" sz="2400" dirty="0" err="1" smtClean="0"/>
              <a:t>gubitaka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učestanosti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5.</a:t>
            </a:r>
            <a:r>
              <a:rPr lang="en-US" sz="3200" dirty="0" smtClean="0"/>
              <a:t>	</a:t>
            </a:r>
            <a:r>
              <a:rPr lang="en-US" sz="3200" b="1" dirty="0" smtClean="0"/>
              <a:t>LITERATURA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4800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[1]  </a:t>
            </a:r>
            <a:r>
              <a:rPr lang="sr-Latn-CS" dirty="0" smtClean="0"/>
              <a:t>H.B.Dwight, „Electrical Coils and Conductors</a:t>
            </a:r>
            <a:r>
              <a:rPr lang="sr-Latn-CS" i="1" dirty="0" smtClean="0"/>
              <a:t>“</a:t>
            </a:r>
            <a:r>
              <a:rPr lang="sr-Latn-CS" dirty="0" smtClean="0"/>
              <a:t>, Mc Graw Hill, New York, </a:t>
            </a:r>
            <a:r>
              <a:rPr lang="sr-Latn-CS" dirty="0" smtClean="0"/>
              <a:t>     1945.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[2] </a:t>
            </a:r>
            <a:r>
              <a:rPr lang="sr-Latn-CS" dirty="0" smtClean="0"/>
              <a:t>D. Filipović, T. Dlabač; “A closed form solution for the proximity effect in a thin tubular conductor      influenced by a parallel filament“, Serbian Journal of Electr. Eng, vol. 7, No 1, 2010., pp. 13-20</a:t>
            </a:r>
            <a:endParaRPr lang="en-U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en-US" dirty="0" smtClean="0"/>
              <a:t>3]  </a:t>
            </a:r>
            <a:r>
              <a:rPr lang="en-US" dirty="0" err="1" smtClean="0"/>
              <a:t>C.Manneback</a:t>
            </a:r>
            <a:r>
              <a:rPr lang="en-US" dirty="0" smtClean="0"/>
              <a:t>, “An integral equation for skin effect in parallel conductors, Apr 1922,Jour.Math.Phys.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en-US" dirty="0" smtClean="0"/>
              <a:t>4] </a:t>
            </a:r>
            <a:r>
              <a:rPr lang="sr-Latn-CS" dirty="0" smtClean="0"/>
              <a:t>D. Filipović, T. Dlabač; “Proximity effect in the line consisting of a thin tubular conductor and a filament“, 9 Conference ПЕС 2009, Niš, 2009., pp 47-48</a:t>
            </a:r>
            <a:endParaRPr lang="en-U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[</a:t>
            </a:r>
            <a:r>
              <a:rPr lang="sr-Latn-CS" dirty="0" smtClean="0"/>
              <a:t>5] A. Vujačić, D. Filipović: „Toplotni gubici usled vrtložnih struja u oklopu jednofaznog voda</a:t>
            </a:r>
            <a:r>
              <a:rPr lang="sr-Latn-CS" i="1" dirty="0" smtClean="0"/>
              <a:t>“, </a:t>
            </a:r>
            <a:r>
              <a:rPr lang="sr-Latn-CS" dirty="0" smtClean="0"/>
              <a:t>rad prihvaćen za drugo savjetovanje CG CIGRE, Miločer, 2011. god.</a:t>
            </a:r>
            <a:endParaRPr lang="en-U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[</a:t>
            </a:r>
            <a:r>
              <a:rPr lang="sr-Latn-CS" dirty="0" smtClean="0"/>
              <a:t>6]  A.Vujačić, D Filipović, “Toplotni gubici usled vrtložnih struja u oklopu trofaznog voda”, rad prihvaćen za savjetovanje CIGRE Srbije,Maj 2011,Zlatibor.</a:t>
            </a:r>
            <a:endParaRPr lang="en-U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en-US" dirty="0" smtClean="0"/>
              <a:t>[</a:t>
            </a:r>
            <a:r>
              <a:rPr lang="en-US" dirty="0" smtClean="0"/>
              <a:t>7]   J</a:t>
            </a:r>
            <a:r>
              <a:rPr lang="sr-Latn-CS" dirty="0" smtClean="0"/>
              <a:t>.Surutka, „Elektromagnetika</a:t>
            </a:r>
            <a:r>
              <a:rPr lang="sr-Latn-CS" i="1" dirty="0" smtClean="0"/>
              <a:t>“</a:t>
            </a:r>
            <a:r>
              <a:rPr lang="sr-Latn-CS" dirty="0" smtClean="0"/>
              <a:t>, Građvinska knjiga, Beograd, 1966.god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267494"/>
            <a:ext cx="7543824" cy="1018366"/>
          </a:xfrm>
        </p:spPr>
        <p:txBody>
          <a:bodyPr>
            <a:normAutofit/>
          </a:bodyPr>
          <a:lstStyle/>
          <a:p>
            <a:r>
              <a:rPr lang="sr-Latn-CS" sz="3200" dirty="0" smtClean="0"/>
              <a:t>1. Uvod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214422"/>
            <a:ext cx="8143932" cy="564357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sr-Latn-CS" dirty="0" smtClean="0"/>
              <a:t>	U </a:t>
            </a:r>
            <a:r>
              <a:rPr lang="sr-Latn-CS" dirty="0" smtClean="0"/>
              <a:t>praksi su često vodovi, bilo da su jednofazni ili trofazni, oklopljeni. Struje kroz provodnike voda indukuju vrtložne struje u oklopu, usled čega se u njemu javljaju toplotni </a:t>
            </a:r>
            <a:r>
              <a:rPr lang="sr-Latn-CS" dirty="0" smtClean="0"/>
              <a:t>gubici. U </a:t>
            </a:r>
            <a:r>
              <a:rPr lang="sr-Latn-CS" dirty="0" smtClean="0"/>
              <a:t>radovima [1], [2] </a:t>
            </a:r>
            <a:r>
              <a:rPr lang="sr-Latn-CS" dirty="0" smtClean="0"/>
              <a:t>izvedena </a:t>
            </a:r>
            <a:r>
              <a:rPr lang="sr-Latn-CS" dirty="0" smtClean="0"/>
              <a:t>je prosta formula za izračunavanje toplotnih gubitaka u tankom cjevastom provodniku pod uticajem </a:t>
            </a:r>
            <a:r>
              <a:rPr lang="sr-Latn-CS" dirty="0" smtClean="0"/>
              <a:t>tankog </a:t>
            </a:r>
            <a:r>
              <a:rPr lang="sr-Latn-CS" dirty="0" smtClean="0"/>
              <a:t>strujnog provodnika. Polazna tačka u ovim radovima je integralna jednačina za gustinu vrtložnih struja u  cjevastom provodniku koji je izveo Menebek [3]. Ova integralna jednačina je riješena u [1] </a:t>
            </a:r>
            <a:r>
              <a:rPr lang="sr-Latn-CS" dirty="0" smtClean="0"/>
              <a:t>metodom </a:t>
            </a:r>
            <a:r>
              <a:rPr lang="sr-Latn-CS" dirty="0" smtClean="0"/>
              <a:t>sukcesivnih apriksimacija, a u [2] metodom Furijeovih redova .U [4] isti problem je tretiran numerički. U radovima [5] i [6] tretiran je problem oklopljenog jednofaznog voda i oklopljenog trofaznog voda čiji su provodnici u jednooj ravni. U oba slučaja izvedene su formule za gustinu vrtložnih struja u oklopu, i za toplotne gubitke u njemu, pod uslovom da su provodnici voda i oklop tanki. Polazna integralna jednačina u ovim radovima je neposredno uopštenje integralne jednačine iz [1].U ovom radu tretiramo problem oklopljenog trofaznog voda čiji su provodnici postavljeni simetrično u tjemenima jednakostraničnog trougla. Radi pojednostavljenja uzeto je da su provodnici voda i oklop tanki. Integralna jednačina za gustinu vrtložnih struja u oklopu riješena je u zatvorenom obliku u vidu beskonačnog Furijeovog reda. Pošto je nađena gustina struje, toplotni gubici u oklopu se lako nalaze primjenom Džulovog zakona u diferencijalnom obliku.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5429240"/>
            <a:ext cx="8643966" cy="1428760"/>
          </a:xfrm>
        </p:spPr>
        <p:txBody>
          <a:bodyPr>
            <a:normAutofit/>
          </a:bodyPr>
          <a:lstStyle/>
          <a:p>
            <a:pPr algn="ctr"/>
            <a:r>
              <a:rPr lang="sr-Latn-CS" sz="1800" dirty="0" smtClean="0">
                <a:solidFill>
                  <a:schemeClr val="tx1"/>
                </a:solidFill>
              </a:rPr>
              <a:t>Slika 1.Poprečni presjek oklopljenog simetričnog trofaznog voda.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857488" y="2714620"/>
            <a:ext cx="3503617" cy="322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42910" y="428604"/>
            <a:ext cx="8215402" cy="1214446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/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sz="1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2. </a:t>
            </a:r>
            <a:r>
              <a:rPr lang="sr-Latn-CS" sz="128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Integralna </a:t>
            </a:r>
            <a:r>
              <a:rPr lang="sr-Latn-CS" sz="1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jednačina za gustinu vrtložnih struja u oklopu simertičnog trofaznog voda</a:t>
            </a:r>
            <a:r>
              <a:rPr kumimoji="0" lang="sr-Latn-CS" sz="41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CS" sz="41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sr-Latn-C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14348" y="1500174"/>
            <a:ext cx="8258204" cy="14287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dirty="0"/>
              <a:t>Na slici 1. predstavljena je geometrija problema. </a:t>
            </a:r>
            <a:r>
              <a:rPr lang="sr-Latn-CS" dirty="0"/>
              <a:t>Srednji poluprečnik oklopa </a:t>
            </a:r>
            <a:r>
              <a:rPr lang="sr-Latn-CS" dirty="0" smtClean="0"/>
              <a:t>je     , </a:t>
            </a:r>
            <a:r>
              <a:rPr lang="sr-Latn-CS" dirty="0"/>
              <a:t>a njegova </a:t>
            </a:r>
            <a:r>
              <a:rPr lang="sr-Latn-CS" dirty="0" smtClean="0"/>
              <a:t>debljina             . </a:t>
            </a:r>
            <a:r>
              <a:rPr lang="sr-Latn-CS" dirty="0"/>
              <a:t>Provodnici voda su postavljeni simetrično u tjemenima jednakostraničnog trougla; rastojanje svih provodnika od ose oklopa je D.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18645294"/>
            <a:ext cx="8472518" cy="14287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CS" dirty="0"/>
              <a:t>Na slici 1. predstavljena je geometrija problema. Srednji poluprečnik oklopa je, a njegova debljina. Provodnici voda su postavljeni simetrično u tjemenima jednakostraničnog trougla; rastojanje svih provodnika od ose oklopa je D.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43966" y="1857364"/>
            <a:ext cx="1809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2071678"/>
            <a:ext cx="8286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6858000"/>
          </a:xfrm>
        </p:spPr>
        <p:txBody>
          <a:bodyPr>
            <a:normAutofit lnSpcReduction="10000"/>
          </a:bodyPr>
          <a:lstStyle/>
          <a:p>
            <a:endParaRPr lang="sr-Latn-CS" sz="1800" dirty="0" smtClean="0"/>
          </a:p>
          <a:p>
            <a:endParaRPr lang="sr-Latn-CS" sz="1800" dirty="0" smtClean="0"/>
          </a:p>
          <a:p>
            <a:r>
              <a:rPr lang="sr-Latn-CS" sz="2000" dirty="0" smtClean="0"/>
              <a:t>Kroz </a:t>
            </a:r>
            <a:r>
              <a:rPr lang="sr-Latn-CS" sz="2000" dirty="0" smtClean="0"/>
              <a:t>provodnike protiče simetrični trofazni sistem struja, </a:t>
            </a:r>
            <a:r>
              <a:rPr lang="sr-Latn-CS" sz="2000" dirty="0" smtClean="0"/>
              <a:t> efektivnih </a:t>
            </a:r>
            <a:r>
              <a:rPr lang="sr-Latn-CS" sz="2000" dirty="0" smtClean="0"/>
              <a:t>vrijednosti I i učestanosti f</a:t>
            </a:r>
            <a:r>
              <a:rPr lang="sr-Latn-CS" sz="2000" dirty="0" smtClean="0"/>
              <a:t>.  Pošto </a:t>
            </a:r>
            <a:r>
              <a:rPr lang="sr-Latn-CS" sz="2000" dirty="0" smtClean="0"/>
              <a:t>je oklop tanak može se uzeti da je gustina vrtložnih struja u njemu funkcija samo polarnog ugla Θ.</a:t>
            </a:r>
            <a:endParaRPr lang="en-US" sz="2000" dirty="0" smtClean="0"/>
          </a:p>
          <a:p>
            <a:r>
              <a:rPr lang="sr-Latn-CS" sz="2000" dirty="0" smtClean="0"/>
              <a:t>Integralna </a:t>
            </a:r>
            <a:r>
              <a:rPr lang="sr-Latn-CS" sz="2000" dirty="0" smtClean="0"/>
              <a:t>jednačina za gustinu vrtložnih struja u oklopu ima isti oblik kao u [6</a:t>
            </a:r>
            <a:r>
              <a:rPr lang="sr-Latn-CS" sz="2000" dirty="0" smtClean="0"/>
              <a:t>].</a:t>
            </a:r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	</a:t>
            </a:r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	gdje </a:t>
            </a:r>
            <a:r>
              <a:rPr lang="sr-Latn-CS" sz="2000" dirty="0" smtClean="0"/>
              <a:t>je K za sada neodređena konstanta.</a:t>
            </a:r>
            <a:endParaRPr lang="en-US" sz="2000" dirty="0" smtClean="0"/>
          </a:p>
          <a:p>
            <a:pPr>
              <a:buNone/>
            </a:pPr>
            <a:endParaRPr lang="en-US" sz="2000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28868"/>
            <a:ext cx="7255505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714752"/>
            <a:ext cx="380016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29652" y="2786058"/>
            <a:ext cx="38518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4143380"/>
            <a:ext cx="61083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6858000"/>
          </a:xfrm>
        </p:spPr>
        <p:txBody>
          <a:bodyPr/>
          <a:lstStyle/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  <a:p>
            <a:r>
              <a:rPr lang="sr-Latn-CS" sz="2000" dirty="0" smtClean="0"/>
              <a:t>Jednačinu </a:t>
            </a:r>
            <a:r>
              <a:rPr lang="sr-Latn-CS" sz="2000" dirty="0" smtClean="0"/>
              <a:t>(1) možemo preurediti tako što ćemo unutar srednjih zagrada dodati izraz</a:t>
            </a:r>
            <a:r>
              <a:rPr lang="sr-Latn-CS" sz="2000" dirty="0" smtClean="0"/>
              <a:t>:</a:t>
            </a:r>
            <a:endParaRPr lang="sr-Latn-CS" sz="2000" dirty="0" smtClean="0"/>
          </a:p>
          <a:p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  <a:p>
            <a:pPr>
              <a:buNone/>
            </a:pPr>
            <a:endParaRPr lang="sr-Latn-CS" sz="1800" dirty="0" smtClean="0"/>
          </a:p>
          <a:p>
            <a:endParaRPr lang="sr-Latn-CS" sz="1800" dirty="0" smtClean="0"/>
          </a:p>
          <a:p>
            <a:pPr algn="just"/>
            <a:r>
              <a:rPr lang="en-US" sz="2000" dirty="0" smtClean="0"/>
              <a:t>Koji </a:t>
            </a:r>
            <a:r>
              <a:rPr lang="en-US" sz="2000" dirty="0" smtClean="0"/>
              <a:t>je </a:t>
            </a:r>
            <a:r>
              <a:rPr lang="en-US" sz="2000" dirty="0" err="1" smtClean="0"/>
              <a:t>identičku</a:t>
            </a:r>
            <a:r>
              <a:rPr lang="en-US" sz="2000" dirty="0" smtClean="0"/>
              <a:t> </a:t>
            </a:r>
            <a:r>
              <a:rPr lang="en-US" sz="2000" dirty="0" err="1" smtClean="0"/>
              <a:t>jednak</a:t>
            </a:r>
            <a:r>
              <a:rPr lang="en-US" sz="2000" dirty="0" smtClean="0"/>
              <a:t> </a:t>
            </a:r>
            <a:r>
              <a:rPr lang="en-US" sz="2000" dirty="0" err="1" smtClean="0"/>
              <a:t>nuli</a:t>
            </a:r>
            <a:r>
              <a:rPr lang="en-US" sz="2000" dirty="0" smtClean="0"/>
              <a:t> (</a:t>
            </a:r>
            <a:r>
              <a:rPr lang="en-US" sz="2000" dirty="0" err="1" smtClean="0"/>
              <a:t>prvi</a:t>
            </a:r>
            <a:r>
              <a:rPr lang="en-US" sz="2000" dirty="0" smtClean="0"/>
              <a:t> </a:t>
            </a:r>
            <a:r>
              <a:rPr lang="en-US" sz="2000" dirty="0" err="1" smtClean="0"/>
              <a:t>član</a:t>
            </a:r>
            <a:r>
              <a:rPr lang="en-US" sz="2000" dirty="0" smtClean="0"/>
              <a:t> je </a:t>
            </a:r>
            <a:r>
              <a:rPr lang="en-US" sz="2000" dirty="0" err="1" smtClean="0"/>
              <a:t>jednak</a:t>
            </a:r>
            <a:r>
              <a:rPr lang="en-US" sz="2000" dirty="0" smtClean="0"/>
              <a:t> </a:t>
            </a:r>
            <a:r>
              <a:rPr lang="en-US" sz="2000" dirty="0" err="1" smtClean="0"/>
              <a:t>nuli</a:t>
            </a:r>
            <a:r>
              <a:rPr lang="en-US" sz="2000" dirty="0" smtClean="0"/>
              <a:t> </a:t>
            </a:r>
            <a:r>
              <a:rPr lang="en-US" sz="2000" dirty="0" err="1" smtClean="0"/>
              <a:t>jer</a:t>
            </a:r>
            <a:r>
              <a:rPr lang="en-US" sz="2000" dirty="0" smtClean="0"/>
              <a:t> je </a:t>
            </a:r>
            <a:r>
              <a:rPr lang="en-US" sz="2000" dirty="0" err="1" smtClean="0"/>
              <a:t>proporcionalan</a:t>
            </a:r>
            <a:r>
              <a:rPr lang="en-US" sz="2000" dirty="0" smtClean="0"/>
              <a:t> </a:t>
            </a:r>
            <a:r>
              <a:rPr lang="en-US" sz="2000" dirty="0" err="1" smtClean="0"/>
              <a:t>ukupnoj</a:t>
            </a:r>
            <a:r>
              <a:rPr lang="en-US" sz="2000" dirty="0" smtClean="0"/>
              <a:t> </a:t>
            </a:r>
            <a:r>
              <a:rPr lang="en-US" sz="2000" dirty="0" err="1" smtClean="0"/>
              <a:t>struji</a:t>
            </a:r>
            <a:r>
              <a:rPr lang="en-US" sz="2000" dirty="0" smtClean="0"/>
              <a:t> u </a:t>
            </a:r>
            <a:r>
              <a:rPr lang="en-US" sz="2000" dirty="0" err="1" smtClean="0"/>
              <a:t>oklopu</a:t>
            </a:r>
            <a:r>
              <a:rPr lang="en-US" sz="2000" dirty="0" smtClean="0"/>
              <a:t>, a </a:t>
            </a:r>
            <a:r>
              <a:rPr lang="en-US" sz="2000" dirty="0" err="1" smtClean="0"/>
              <a:t>ona</a:t>
            </a:r>
            <a:r>
              <a:rPr lang="en-US" sz="2000" dirty="0" smtClean="0"/>
              <a:t> je </a:t>
            </a:r>
            <a:r>
              <a:rPr lang="en-US" sz="2000" dirty="0" err="1" smtClean="0"/>
              <a:t>jednaka</a:t>
            </a:r>
            <a:r>
              <a:rPr lang="en-US" sz="2000" dirty="0" smtClean="0"/>
              <a:t> </a:t>
            </a:r>
            <a:r>
              <a:rPr lang="en-US" sz="2000" dirty="0" err="1" smtClean="0"/>
              <a:t>nuli</a:t>
            </a:r>
            <a:r>
              <a:rPr lang="en-US" sz="2000" dirty="0" smtClean="0"/>
              <a:t>, </a:t>
            </a:r>
            <a:r>
              <a:rPr lang="en-US" sz="2000" dirty="0" smtClean="0"/>
              <a:t>a </a:t>
            </a:r>
            <a:r>
              <a:rPr lang="en-US" sz="2000" dirty="0" err="1" smtClean="0"/>
              <a:t>zbir</a:t>
            </a:r>
            <a:r>
              <a:rPr lang="en-US" sz="2000" dirty="0" smtClean="0"/>
              <a:t> </a:t>
            </a:r>
            <a:r>
              <a:rPr lang="en-US" sz="2000" dirty="0" err="1" smtClean="0"/>
              <a:t>preostala</a:t>
            </a:r>
            <a:r>
              <a:rPr lang="en-US" sz="2000" dirty="0" smtClean="0"/>
              <a:t> tri </a:t>
            </a:r>
            <a:r>
              <a:rPr lang="en-US" sz="2000" dirty="0" err="1" smtClean="0"/>
              <a:t>člana</a:t>
            </a:r>
            <a:r>
              <a:rPr lang="en-US" sz="2000" dirty="0" smtClean="0"/>
              <a:t> je </a:t>
            </a:r>
            <a:r>
              <a:rPr lang="en-US" sz="2000" dirty="0" err="1" smtClean="0"/>
              <a:t>jednak</a:t>
            </a:r>
            <a:r>
              <a:rPr lang="en-US" sz="2000" dirty="0" smtClean="0"/>
              <a:t> </a:t>
            </a:r>
            <a:r>
              <a:rPr lang="en-US" sz="2000" dirty="0" err="1" smtClean="0"/>
              <a:t>nuli</a:t>
            </a:r>
            <a:r>
              <a:rPr lang="en-US" sz="2000" dirty="0" smtClean="0"/>
              <a:t> </a:t>
            </a:r>
            <a:r>
              <a:rPr lang="en-US" sz="2000" dirty="0" err="1" smtClean="0"/>
              <a:t>usled</a:t>
            </a:r>
            <a:r>
              <a:rPr lang="en-US" sz="2000" dirty="0" smtClean="0"/>
              <a:t> </a:t>
            </a:r>
            <a:r>
              <a:rPr lang="en-US" sz="2000" dirty="0" err="1" smtClean="0"/>
              <a:t>simetričnosti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 </a:t>
            </a:r>
            <a:r>
              <a:rPr lang="en-US" sz="2000" dirty="0" err="1" smtClean="0"/>
              <a:t>struja</a:t>
            </a:r>
            <a:r>
              <a:rPr lang="en-US" sz="2000" dirty="0" smtClean="0"/>
              <a:t>).</a:t>
            </a:r>
            <a:r>
              <a:rPr lang="sr-Latn-CS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Sada</a:t>
            </a:r>
            <a:r>
              <a:rPr lang="en-US" sz="2000" dirty="0" smtClean="0"/>
              <a:t> </a:t>
            </a:r>
            <a:r>
              <a:rPr lang="en-US" sz="2000" dirty="0" err="1" smtClean="0"/>
              <a:t>jednačina</a:t>
            </a:r>
            <a:r>
              <a:rPr lang="en-US" sz="2000" dirty="0" smtClean="0"/>
              <a:t> (1) prima </a:t>
            </a:r>
            <a:r>
              <a:rPr lang="en-US" sz="2000" dirty="0" err="1" smtClean="0"/>
              <a:t>ekvivalentan</a:t>
            </a:r>
            <a:r>
              <a:rPr lang="en-US" sz="2000" dirty="0" smtClean="0"/>
              <a:t> </a:t>
            </a:r>
            <a:r>
              <a:rPr lang="en-US" sz="2000" dirty="0" err="1" smtClean="0"/>
              <a:t>oblik</a:t>
            </a:r>
            <a:r>
              <a:rPr lang="en-US" sz="2000" dirty="0" smtClean="0"/>
              <a:t> u </a:t>
            </a:r>
            <a:r>
              <a:rPr lang="en-US" sz="2000" dirty="0" err="1" smtClean="0"/>
              <a:t>kojem</a:t>
            </a:r>
            <a:r>
              <a:rPr lang="en-US" sz="2000" dirty="0" smtClean="0"/>
              <a:t> se </a:t>
            </a:r>
            <a:r>
              <a:rPr lang="en-US" sz="2000" dirty="0" err="1" smtClean="0"/>
              <a:t>ispod</a:t>
            </a:r>
            <a:r>
              <a:rPr lang="en-US" sz="2000" dirty="0" smtClean="0"/>
              <a:t> </a:t>
            </a:r>
            <a:r>
              <a:rPr lang="en-US" sz="2000" dirty="0" err="1" smtClean="0"/>
              <a:t>logaritma</a:t>
            </a:r>
            <a:r>
              <a:rPr lang="en-US" sz="2000" dirty="0" smtClean="0"/>
              <a:t> </a:t>
            </a:r>
            <a:r>
              <a:rPr lang="en-US" sz="2000" dirty="0" err="1" smtClean="0"/>
              <a:t>nalaze</a:t>
            </a:r>
            <a:r>
              <a:rPr lang="en-US" sz="2000" dirty="0" smtClean="0"/>
              <a:t> </a:t>
            </a:r>
            <a:r>
              <a:rPr lang="en-US" sz="2000" dirty="0" err="1" smtClean="0"/>
              <a:t>bezdimenzionalne</a:t>
            </a:r>
            <a:r>
              <a:rPr lang="en-US" sz="2000" dirty="0" smtClean="0"/>
              <a:t> </a:t>
            </a:r>
            <a:r>
              <a:rPr lang="en-US" sz="2000" dirty="0" err="1" smtClean="0"/>
              <a:t>veličine</a:t>
            </a:r>
            <a:r>
              <a:rPr lang="en-US" sz="2000" dirty="0" smtClean="0"/>
              <a:t>.</a:t>
            </a:r>
          </a:p>
          <a:p>
            <a:endParaRPr lang="en-US" sz="18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857760"/>
            <a:ext cx="7772424" cy="98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500174"/>
            <a:ext cx="6072230" cy="102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2.1 	</a:t>
            </a:r>
            <a:r>
              <a:rPr lang="en-US" sz="2400" dirty="0" err="1" smtClean="0"/>
              <a:t>Rješenje</a:t>
            </a:r>
            <a:r>
              <a:rPr lang="en-US" sz="2400" dirty="0" smtClean="0"/>
              <a:t> </a:t>
            </a:r>
            <a:r>
              <a:rPr lang="en-US" sz="2400" dirty="0" err="1" smtClean="0"/>
              <a:t>integralne</a:t>
            </a:r>
            <a:r>
              <a:rPr lang="en-US" sz="2400" dirty="0" smtClean="0"/>
              <a:t> </a:t>
            </a:r>
            <a:r>
              <a:rPr lang="en-US" sz="2400" dirty="0" err="1" smtClean="0"/>
              <a:t>jednačine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gustinu</a:t>
            </a:r>
            <a:r>
              <a:rPr lang="en-US" sz="2400" dirty="0" smtClean="0"/>
              <a:t> </a:t>
            </a:r>
            <a:r>
              <a:rPr lang="sr-Latn-CS" sz="2400" dirty="0" smtClean="0"/>
              <a:t>	</a:t>
            </a:r>
            <a:r>
              <a:rPr lang="en-US" sz="2400" dirty="0" err="1" smtClean="0"/>
              <a:t>vrtložnih</a:t>
            </a:r>
            <a:r>
              <a:rPr lang="en-US" sz="2400" dirty="0" smtClean="0"/>
              <a:t> </a:t>
            </a:r>
            <a:r>
              <a:rPr lang="en-US" sz="2400" dirty="0" err="1" smtClean="0"/>
              <a:t>struja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410200"/>
          </a:xfrm>
        </p:spPr>
        <p:txBody>
          <a:bodyPr/>
          <a:lstStyle/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err="1" smtClean="0"/>
              <a:t>Rješenje</a:t>
            </a:r>
            <a:r>
              <a:rPr lang="en-US" sz="2000" dirty="0" smtClean="0"/>
              <a:t> </a:t>
            </a:r>
            <a:r>
              <a:rPr lang="en-US" sz="2000" dirty="0" err="1" smtClean="0"/>
              <a:t>integralne</a:t>
            </a:r>
            <a:r>
              <a:rPr lang="en-US" sz="2000" dirty="0" smtClean="0"/>
              <a:t> </a:t>
            </a:r>
            <a:r>
              <a:rPr lang="en-US" sz="2000" dirty="0" err="1" smtClean="0"/>
              <a:t>jednačine</a:t>
            </a:r>
            <a:r>
              <a:rPr lang="en-US" sz="2000" dirty="0" smtClean="0"/>
              <a:t> (1') </a:t>
            </a:r>
            <a:r>
              <a:rPr lang="en-US" sz="2000" dirty="0" err="1" smtClean="0"/>
              <a:t>potražimo</a:t>
            </a:r>
            <a:r>
              <a:rPr lang="en-US" sz="2000" dirty="0" smtClean="0"/>
              <a:t> u </a:t>
            </a:r>
            <a:r>
              <a:rPr lang="en-US" sz="2000" dirty="0" err="1" smtClean="0"/>
              <a:t>obliku</a:t>
            </a:r>
            <a:r>
              <a:rPr lang="en-US" sz="2000" dirty="0" smtClean="0"/>
              <a:t> </a:t>
            </a:r>
            <a:r>
              <a:rPr lang="en-US" sz="2000" dirty="0" err="1" smtClean="0"/>
              <a:t>beskonačnog</a:t>
            </a:r>
            <a:r>
              <a:rPr lang="en-US" sz="2000" dirty="0" smtClean="0"/>
              <a:t> </a:t>
            </a:r>
            <a:r>
              <a:rPr lang="en-US" sz="2000" dirty="0" err="1" smtClean="0"/>
              <a:t>Furijeovog</a:t>
            </a:r>
            <a:r>
              <a:rPr lang="en-US" sz="2000" dirty="0" smtClean="0"/>
              <a:t> </a:t>
            </a:r>
            <a:r>
              <a:rPr lang="en-US" sz="2000" dirty="0" err="1" smtClean="0"/>
              <a:t>reda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err="1" smtClean="0"/>
              <a:t>gdje</a:t>
            </a:r>
            <a:r>
              <a:rPr lang="en-US" sz="2000" dirty="0" smtClean="0"/>
              <a:t> </a:t>
            </a:r>
            <a:r>
              <a:rPr lang="en-US" sz="2000" dirty="0" err="1" smtClean="0"/>
              <a:t>treba</a:t>
            </a:r>
            <a:r>
              <a:rPr lang="en-US" sz="2000" dirty="0" smtClean="0"/>
              <a:t> </a:t>
            </a:r>
            <a:r>
              <a:rPr lang="en-US" sz="2000" dirty="0" err="1" smtClean="0"/>
              <a:t>odrediti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koeficijente</a:t>
            </a:r>
            <a:r>
              <a:rPr lang="en-US" sz="2000" dirty="0" smtClean="0"/>
              <a:t>  </a:t>
            </a:r>
            <a:r>
              <a:rPr lang="en-US" sz="2000" dirty="0" err="1" smtClean="0"/>
              <a:t>i</a:t>
            </a:r>
            <a:r>
              <a:rPr lang="en-US" sz="2000" dirty="0" smtClean="0"/>
              <a:t>  .</a:t>
            </a:r>
          </a:p>
          <a:p>
            <a:pPr>
              <a:buNone/>
            </a:pPr>
            <a:r>
              <a:rPr lang="sr-Latn-CS" sz="2000" dirty="0" smtClean="0"/>
              <a:t>	</a:t>
            </a:r>
            <a:r>
              <a:rPr lang="en-US" sz="2000" dirty="0" err="1" smtClean="0"/>
              <a:t>Nismo</a:t>
            </a:r>
            <a:r>
              <a:rPr lang="en-US" sz="2000" dirty="0" smtClean="0"/>
              <a:t> </a:t>
            </a:r>
            <a:r>
              <a:rPr lang="en-US" sz="2000" dirty="0" err="1" smtClean="0"/>
              <a:t>pisali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desnoj</a:t>
            </a:r>
            <a:r>
              <a:rPr lang="en-US" sz="2000" dirty="0" smtClean="0"/>
              <a:t> </a:t>
            </a:r>
            <a:r>
              <a:rPr lang="en-US" sz="2000" dirty="0" err="1" smtClean="0"/>
              <a:t>strani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koeficijent</a:t>
            </a:r>
            <a:r>
              <a:rPr lang="en-US" sz="2000" dirty="0" smtClean="0"/>
              <a:t>  </a:t>
            </a:r>
            <a:r>
              <a:rPr lang="en-US" sz="2000" dirty="0" err="1" smtClean="0"/>
              <a:t>jer</a:t>
            </a:r>
            <a:r>
              <a:rPr lang="en-US" sz="2000" dirty="0" smtClean="0"/>
              <a:t> on </a:t>
            </a:r>
            <a:r>
              <a:rPr lang="en-US" sz="2000" dirty="0" err="1" smtClean="0"/>
              <a:t>mora</a:t>
            </a:r>
            <a:r>
              <a:rPr lang="en-US" sz="2000" dirty="0" smtClean="0"/>
              <a:t> </a:t>
            </a:r>
            <a:r>
              <a:rPr lang="en-US" sz="2000" dirty="0" err="1" smtClean="0"/>
              <a:t>biti</a:t>
            </a:r>
            <a:r>
              <a:rPr lang="en-US" sz="2000" dirty="0" smtClean="0"/>
              <a:t> </a:t>
            </a:r>
            <a:r>
              <a:rPr lang="en-US" sz="2000" dirty="0" err="1" smtClean="0"/>
              <a:t>jednak</a:t>
            </a:r>
            <a:r>
              <a:rPr lang="en-US" sz="2000" dirty="0" smtClean="0"/>
              <a:t> </a:t>
            </a:r>
            <a:r>
              <a:rPr lang="en-US" sz="2000" dirty="0" err="1" smtClean="0"/>
              <a:t>nuli</a:t>
            </a:r>
            <a:r>
              <a:rPr lang="en-US" sz="2000" dirty="0" smtClean="0"/>
              <a:t>. </a:t>
            </a:r>
            <a:r>
              <a:rPr lang="en-US" sz="2000" dirty="0" err="1" smtClean="0"/>
              <a:t>Zamjenom</a:t>
            </a:r>
            <a:r>
              <a:rPr lang="en-US" sz="2000" dirty="0" smtClean="0"/>
              <a:t> (6) u (1') </a:t>
            </a:r>
            <a:r>
              <a:rPr lang="en-US" sz="2000" dirty="0" err="1" smtClean="0"/>
              <a:t>dobija</a:t>
            </a:r>
            <a:r>
              <a:rPr lang="en-US" sz="2000" dirty="0" smtClean="0"/>
              <a:t> se:</a:t>
            </a:r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3116"/>
            <a:ext cx="5368389" cy="852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286256"/>
            <a:ext cx="8001024" cy="156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0"/>
            <a:ext cx="8072462" cy="6858000"/>
          </a:xfrm>
        </p:spPr>
        <p:txBody>
          <a:bodyPr/>
          <a:lstStyle/>
          <a:p>
            <a:endParaRPr lang="sr-Latn-CS" sz="2000" dirty="0" smtClean="0"/>
          </a:p>
          <a:p>
            <a:r>
              <a:rPr lang="en-US" sz="2000" dirty="0" err="1" smtClean="0"/>
              <a:t>Prvi</a:t>
            </a:r>
            <a:r>
              <a:rPr lang="en-US" sz="2000" dirty="0" smtClean="0"/>
              <a:t> </a:t>
            </a:r>
            <a:r>
              <a:rPr lang="en-US" sz="2000" dirty="0" smtClean="0"/>
              <a:t>integral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desnoj</a:t>
            </a:r>
            <a:r>
              <a:rPr lang="en-US" sz="2000" dirty="0" smtClean="0"/>
              <a:t> </a:t>
            </a:r>
            <a:r>
              <a:rPr lang="en-US" sz="2000" dirty="0" err="1" smtClean="0"/>
              <a:t>strani</a:t>
            </a:r>
            <a:r>
              <a:rPr lang="en-US" sz="2000" dirty="0" smtClean="0"/>
              <a:t>  </a:t>
            </a:r>
            <a:r>
              <a:rPr lang="en-US" sz="2000" dirty="0" err="1" smtClean="0"/>
              <a:t>izračunat</a:t>
            </a:r>
            <a:r>
              <a:rPr lang="en-US" sz="2000" dirty="0" smtClean="0"/>
              <a:t> je u </a:t>
            </a:r>
            <a:r>
              <a:rPr lang="sr-Latn-CS" sz="2000" dirty="0" smtClean="0"/>
              <a:t>[2</a:t>
            </a:r>
            <a:r>
              <a:rPr lang="sr-Latn-CS" sz="2000" dirty="0" smtClean="0"/>
              <a:t>].</a:t>
            </a:r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r>
              <a:rPr lang="en-US" sz="2000" dirty="0" smtClean="0"/>
              <a:t>Na </a:t>
            </a:r>
            <a:r>
              <a:rPr lang="en-US" sz="2000" dirty="0" err="1" smtClean="0"/>
              <a:t>potpuno</a:t>
            </a:r>
            <a:r>
              <a:rPr lang="en-US" sz="2000" dirty="0" smtClean="0"/>
              <a:t> </a:t>
            </a:r>
            <a:r>
              <a:rPr lang="en-US" sz="2000" dirty="0" err="1" smtClean="0"/>
              <a:t>isti</a:t>
            </a:r>
            <a:r>
              <a:rPr lang="en-US" sz="2000" dirty="0" smtClean="0"/>
              <a:t> </a:t>
            </a:r>
            <a:r>
              <a:rPr lang="en-US" sz="2000" dirty="0" err="1" smtClean="0"/>
              <a:t>način</a:t>
            </a:r>
            <a:r>
              <a:rPr lang="en-US" sz="2000" dirty="0" smtClean="0"/>
              <a:t> </a:t>
            </a:r>
            <a:r>
              <a:rPr lang="en-US" sz="2000" dirty="0" err="1" smtClean="0"/>
              <a:t>izračunava</a:t>
            </a:r>
            <a:r>
              <a:rPr lang="en-US" sz="2000" dirty="0" smtClean="0"/>
              <a:t> se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drugi</a:t>
            </a:r>
            <a:r>
              <a:rPr lang="en-US" sz="2000" dirty="0" smtClean="0"/>
              <a:t> integral</a:t>
            </a:r>
          </a:p>
          <a:p>
            <a:endParaRPr lang="sr-Latn-CS" sz="2000" dirty="0" smtClean="0"/>
          </a:p>
          <a:p>
            <a:endParaRPr lang="sr-Latn-CS" sz="2000" dirty="0" smtClean="0"/>
          </a:p>
          <a:p>
            <a:endParaRPr lang="sr-Latn-CS" sz="2000" dirty="0" smtClean="0"/>
          </a:p>
          <a:p>
            <a:r>
              <a:rPr lang="en-US" sz="2000" dirty="0" err="1" smtClean="0"/>
              <a:t>Dalje</a:t>
            </a:r>
            <a:r>
              <a:rPr lang="en-US" sz="2000" dirty="0" smtClean="0"/>
              <a:t>, </a:t>
            </a:r>
            <a:r>
              <a:rPr lang="en-US" sz="2000" dirty="0" err="1" smtClean="0"/>
              <a:t>trebaće</a:t>
            </a:r>
            <a:r>
              <a:rPr lang="en-US" sz="2000" dirty="0" smtClean="0"/>
              <a:t> </a:t>
            </a:r>
            <a:r>
              <a:rPr lang="en-US" sz="2000" dirty="0" err="1" smtClean="0"/>
              <a:t>nam</a:t>
            </a:r>
            <a:r>
              <a:rPr lang="en-US" sz="2000" dirty="0" smtClean="0"/>
              <a:t> </a:t>
            </a:r>
            <a:r>
              <a:rPr lang="en-US" sz="2000" dirty="0" err="1" smtClean="0"/>
              <a:t>razvioji</a:t>
            </a:r>
            <a:r>
              <a:rPr lang="en-US" sz="2000" dirty="0" smtClean="0"/>
              <a:t>:</a:t>
            </a:r>
          </a:p>
          <a:p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928670"/>
            <a:ext cx="74771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428868"/>
            <a:ext cx="7643866" cy="85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3929066"/>
            <a:ext cx="7572428" cy="271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6858000"/>
          </a:xfrm>
        </p:spPr>
        <p:txBody>
          <a:bodyPr/>
          <a:lstStyle/>
          <a:p>
            <a:r>
              <a:rPr lang="en-US" sz="2000" dirty="0" err="1" smtClean="0"/>
              <a:t>Izvođenje</a:t>
            </a:r>
            <a:r>
              <a:rPr lang="en-US" sz="2000" dirty="0" smtClean="0"/>
              <a:t> </a:t>
            </a:r>
            <a:r>
              <a:rPr lang="en-US" sz="2000" dirty="0" err="1" smtClean="0"/>
              <a:t>razvoja</a:t>
            </a:r>
            <a:r>
              <a:rPr lang="en-US" sz="2000" dirty="0" smtClean="0"/>
              <a:t> (10) </a:t>
            </a:r>
            <a:r>
              <a:rPr lang="en-US" sz="2000" dirty="0" err="1" smtClean="0"/>
              <a:t>može</a:t>
            </a:r>
            <a:r>
              <a:rPr lang="en-US" sz="2000" dirty="0" smtClean="0"/>
              <a:t> se </a:t>
            </a:r>
            <a:r>
              <a:rPr lang="en-US" sz="2000" dirty="0" err="1" smtClean="0"/>
              <a:t>naći</a:t>
            </a:r>
            <a:r>
              <a:rPr lang="en-US" sz="2000" dirty="0" smtClean="0"/>
              <a:t> u </a:t>
            </a:r>
            <a:r>
              <a:rPr lang="sr-Latn-CS" sz="2000" dirty="0" smtClean="0"/>
              <a:t>[6]; preostala dva se dobijaju iz </a:t>
            </a:r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	njega  </a:t>
            </a:r>
            <a:r>
              <a:rPr lang="sr-Latn-CS" sz="2000" dirty="0" smtClean="0"/>
              <a:t>zamjenom  </a:t>
            </a:r>
            <a:r>
              <a:rPr lang="sr-Latn-CS" sz="2000" dirty="0" smtClean="0"/>
              <a:t>    sa </a:t>
            </a:r>
            <a:r>
              <a:rPr lang="en-US" sz="2000" dirty="0" smtClean="0"/>
              <a:t> </a:t>
            </a:r>
            <a:r>
              <a:rPr lang="sr-Latn-CS" sz="2000" dirty="0" smtClean="0"/>
              <a:t>                </a:t>
            </a:r>
            <a:r>
              <a:rPr lang="en-US" sz="2000" dirty="0" err="1" smtClean="0"/>
              <a:t>odnosno</a:t>
            </a:r>
            <a:r>
              <a:rPr lang="en-US" sz="2000" dirty="0" smtClean="0"/>
              <a:t> </a:t>
            </a:r>
            <a:r>
              <a:rPr lang="en-US" sz="2000" dirty="0" smtClean="0"/>
              <a:t>. </a:t>
            </a:r>
          </a:p>
          <a:p>
            <a:endParaRPr lang="sr-Latn-CS" sz="2000" dirty="0" smtClean="0"/>
          </a:p>
          <a:p>
            <a:r>
              <a:rPr lang="en-US" sz="2000" dirty="0" err="1" smtClean="0"/>
              <a:t>Zamjenom</a:t>
            </a:r>
            <a:r>
              <a:rPr lang="en-US" sz="2000" dirty="0" smtClean="0"/>
              <a:t> </a:t>
            </a:r>
            <a:r>
              <a:rPr lang="en-US" sz="2000" dirty="0" smtClean="0"/>
              <a:t>(8) –(12) u (7) </a:t>
            </a:r>
            <a:r>
              <a:rPr lang="en-US" sz="2000" dirty="0" err="1" smtClean="0"/>
              <a:t>dobija</a:t>
            </a:r>
            <a:r>
              <a:rPr lang="en-US" sz="2000" dirty="0" smtClean="0"/>
              <a:t> se 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sz="2000" dirty="0" smtClean="0"/>
          </a:p>
          <a:p>
            <a:r>
              <a:rPr lang="en-US" sz="2000" dirty="0" err="1" smtClean="0"/>
              <a:t>Izjednačavanjem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koeficijenata</a:t>
            </a:r>
            <a:r>
              <a:rPr lang="en-US" sz="2000" dirty="0" smtClean="0"/>
              <a:t> </a:t>
            </a:r>
            <a:r>
              <a:rPr lang="en-US" sz="2000" dirty="0" err="1" smtClean="0"/>
              <a:t>uz</a:t>
            </a:r>
            <a:r>
              <a:rPr lang="sr-Latn-CS" sz="2000" dirty="0" smtClean="0"/>
              <a:t>         </a:t>
            </a:r>
            <a:r>
              <a:rPr lang="en-US" sz="2000" dirty="0" smtClean="0"/>
              <a:t>  </a:t>
            </a:r>
            <a:r>
              <a:rPr lang="en-US" sz="2000" dirty="0" err="1" smtClean="0"/>
              <a:t>i</a:t>
            </a:r>
            <a:r>
              <a:rPr lang="sr-Latn-CS" sz="2000" dirty="0" smtClean="0"/>
              <a:t> </a:t>
            </a:r>
            <a:r>
              <a:rPr lang="en-US" sz="2000" dirty="0" smtClean="0"/>
              <a:t>  </a:t>
            </a:r>
            <a:r>
              <a:rPr lang="sr-Latn-CS" sz="2000" dirty="0" smtClean="0"/>
              <a:t>      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obije</a:t>
            </a:r>
            <a:r>
              <a:rPr lang="en-US" sz="2000" dirty="0" smtClean="0"/>
              <a:t> </a:t>
            </a:r>
            <a:r>
              <a:rPr lang="en-US" sz="2000" dirty="0" err="1" smtClean="0"/>
              <a:t>strane</a:t>
            </a:r>
            <a:r>
              <a:rPr lang="en-US" sz="2000" dirty="0" smtClean="0"/>
              <a:t> </a:t>
            </a:r>
            <a:r>
              <a:rPr lang="en-US" sz="2000" dirty="0" err="1" smtClean="0"/>
              <a:t>jednačine</a:t>
            </a:r>
            <a:r>
              <a:rPr lang="en-US" sz="2000" dirty="0" smtClean="0"/>
              <a:t> (13)  </a:t>
            </a:r>
            <a:r>
              <a:rPr lang="en-US" sz="2000" dirty="0" err="1" smtClean="0"/>
              <a:t>dobijaju</a:t>
            </a:r>
            <a:r>
              <a:rPr lang="en-US" sz="2000" dirty="0" smtClean="0"/>
              <a:t> se </a:t>
            </a:r>
            <a:r>
              <a:rPr lang="en-US" sz="2000" dirty="0" err="1" smtClean="0"/>
              <a:t>dvije</a:t>
            </a:r>
            <a:r>
              <a:rPr lang="en-US" sz="2000" dirty="0" smtClean="0"/>
              <a:t> </a:t>
            </a:r>
            <a:r>
              <a:rPr lang="en-US" sz="2000" dirty="0" err="1" smtClean="0"/>
              <a:t>jednačine</a:t>
            </a:r>
            <a:r>
              <a:rPr lang="en-US" sz="2000" dirty="0" smtClean="0"/>
              <a:t> </a:t>
            </a:r>
            <a:r>
              <a:rPr lang="en-US" sz="2000" dirty="0" err="1" smtClean="0"/>
              <a:t>iz</a:t>
            </a:r>
            <a:r>
              <a:rPr lang="en-US" sz="2000" dirty="0" smtClean="0"/>
              <a:t> </a:t>
            </a:r>
            <a:r>
              <a:rPr lang="en-US" sz="2000" dirty="0" err="1" smtClean="0"/>
              <a:t>kojih</a:t>
            </a:r>
            <a:r>
              <a:rPr lang="en-US" sz="2000" dirty="0" smtClean="0"/>
              <a:t> se </a:t>
            </a:r>
            <a:r>
              <a:rPr lang="en-US" sz="2000" dirty="0" err="1" smtClean="0"/>
              <a:t>mogu</a:t>
            </a:r>
            <a:r>
              <a:rPr lang="en-US" sz="2000" dirty="0" smtClean="0"/>
              <a:t> </a:t>
            </a:r>
            <a:r>
              <a:rPr lang="en-US" sz="2000" dirty="0" err="1" smtClean="0"/>
              <a:t>odrediti</a:t>
            </a:r>
            <a:r>
              <a:rPr lang="en-US" sz="2000" dirty="0" smtClean="0"/>
              <a:t> </a:t>
            </a:r>
            <a:r>
              <a:rPr lang="en-US" sz="2000" dirty="0" err="1" smtClean="0"/>
              <a:t>nepoznati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koeficijenti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određuju</a:t>
            </a:r>
            <a:r>
              <a:rPr lang="en-US" sz="2000" dirty="0" smtClean="0"/>
              <a:t> </a:t>
            </a:r>
            <a:r>
              <a:rPr lang="en-US" sz="2000" dirty="0" err="1" smtClean="0"/>
              <a:t>gustinu</a:t>
            </a:r>
            <a:r>
              <a:rPr lang="en-US" sz="2000" dirty="0" smtClean="0"/>
              <a:t> </a:t>
            </a:r>
            <a:r>
              <a:rPr lang="en-US" sz="2000" dirty="0" err="1" smtClean="0"/>
              <a:t>vrtložnih</a:t>
            </a:r>
            <a:r>
              <a:rPr lang="en-US" sz="2000" dirty="0" smtClean="0"/>
              <a:t> </a:t>
            </a:r>
            <a:r>
              <a:rPr lang="en-US" sz="2000" dirty="0" err="1" smtClean="0"/>
              <a:t>struja</a:t>
            </a:r>
            <a:r>
              <a:rPr lang="en-US" sz="2000" dirty="0" smtClean="0"/>
              <a:t> (6).</a:t>
            </a:r>
            <a:r>
              <a:rPr lang="en-US" sz="2000" dirty="0" err="1" smtClean="0"/>
              <a:t>Navedimo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konačne</a:t>
            </a:r>
            <a:r>
              <a:rPr lang="en-US" sz="2000" dirty="0" smtClean="0"/>
              <a:t> </a:t>
            </a:r>
            <a:r>
              <a:rPr lang="en-US" sz="2000" dirty="0" err="1" smtClean="0"/>
              <a:t>rezultate</a:t>
            </a:r>
            <a:r>
              <a:rPr lang="en-US" sz="2000" dirty="0" smtClean="0"/>
              <a:t>.</a:t>
            </a:r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500042"/>
            <a:ext cx="142876" cy="19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357166"/>
            <a:ext cx="6667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57166"/>
            <a:ext cx="6381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2976" y="1785926"/>
            <a:ext cx="7858180" cy="164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4643446"/>
            <a:ext cx="42481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43570" y="3714752"/>
            <a:ext cx="590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86314" y="3714752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0"/>
            <a:ext cx="7933588" cy="6858000"/>
          </a:xfrm>
        </p:spPr>
        <p:txBody>
          <a:bodyPr/>
          <a:lstStyle/>
          <a:p>
            <a:endParaRPr lang="sr-Latn-CS" sz="2000" dirty="0" smtClean="0"/>
          </a:p>
          <a:p>
            <a:r>
              <a:rPr lang="en-US" sz="2000" dirty="0" err="1" smtClean="0"/>
              <a:t>Koristeći</a:t>
            </a:r>
            <a:r>
              <a:rPr lang="en-US" sz="2000" dirty="0" smtClean="0"/>
              <a:t> </a:t>
            </a:r>
            <a:r>
              <a:rPr lang="en-US" sz="2000" dirty="0" smtClean="0"/>
              <a:t>(6),(14) </a:t>
            </a:r>
            <a:r>
              <a:rPr lang="en-US" sz="2000" dirty="0" err="1" smtClean="0"/>
              <a:t>i</a:t>
            </a:r>
            <a:r>
              <a:rPr lang="en-US" sz="2000" dirty="0" smtClean="0"/>
              <a:t> (15) </a:t>
            </a:r>
            <a:r>
              <a:rPr lang="en-US" sz="2000" dirty="0" err="1" smtClean="0"/>
              <a:t>konačno</a:t>
            </a:r>
            <a:r>
              <a:rPr lang="en-US" sz="2000" dirty="0" smtClean="0"/>
              <a:t> </a:t>
            </a:r>
            <a:r>
              <a:rPr lang="en-US" sz="2000" dirty="0" err="1" smtClean="0"/>
              <a:t>dobijamo</a:t>
            </a:r>
            <a:r>
              <a:rPr lang="en-US" sz="2000" dirty="0" smtClean="0"/>
              <a:t> </a:t>
            </a:r>
            <a:r>
              <a:rPr lang="en-US" sz="2000" dirty="0" err="1" smtClean="0"/>
              <a:t>izraz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</a:t>
            </a:r>
            <a:r>
              <a:rPr lang="en-US" sz="2000" dirty="0" err="1" smtClean="0"/>
              <a:t>gustinu</a:t>
            </a:r>
            <a:r>
              <a:rPr lang="en-US" sz="2000" dirty="0" smtClean="0"/>
              <a:t> </a:t>
            </a:r>
            <a:r>
              <a:rPr lang="en-US" sz="2000" dirty="0" err="1" smtClean="0"/>
              <a:t>vrtložnih</a:t>
            </a:r>
            <a:r>
              <a:rPr lang="en-US" sz="2000" dirty="0" smtClean="0"/>
              <a:t> </a:t>
            </a:r>
            <a:r>
              <a:rPr lang="en-US" sz="2000" dirty="0" err="1" smtClean="0"/>
              <a:t>struja</a:t>
            </a:r>
            <a:r>
              <a:rPr lang="en-US" sz="2000" dirty="0" smtClean="0"/>
              <a:t> u </a:t>
            </a:r>
            <a:r>
              <a:rPr lang="en-US" sz="2000" dirty="0" err="1" smtClean="0"/>
              <a:t>oklopu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66294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352</TotalTime>
  <Words>550</Words>
  <Application>Microsoft Office PowerPoint</Application>
  <PresentationFormat>On-screen Show (4:3)</PresentationFormat>
  <Paragraphs>101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Bogdan Leposavić *                                                               Dragan Filipović Radio klub „Mihajlo Pupin“ Podgorica                                 Elektrotehnički fakultet Podgorica bogdanl@t-com.me                                                      draganf@ac.me     TOPLOTNI GUBICI USLED VRTLOŽNIH STRUJA U OKLOPU SIMETRIČNOG TROFAZNOG VODA      </vt:lpstr>
      <vt:lpstr>1. Uvod</vt:lpstr>
      <vt:lpstr>Slika 1.Poprečni presjek oklopljenog simetričnog trofaznog voda.</vt:lpstr>
      <vt:lpstr>Slide 4</vt:lpstr>
      <vt:lpstr>Slide 5</vt:lpstr>
      <vt:lpstr>2.1  Rješenje integralne jednačine za gustinu  vrtložnih struja</vt:lpstr>
      <vt:lpstr>Slide 7</vt:lpstr>
      <vt:lpstr>Slide 8</vt:lpstr>
      <vt:lpstr>Slide 9</vt:lpstr>
      <vt:lpstr>2.2  Nalaženje toplotnih gubitaka u oklopu </vt:lpstr>
      <vt:lpstr>3. Numerički rezultati</vt:lpstr>
      <vt:lpstr>4. ZAKLJUČAK</vt:lpstr>
      <vt:lpstr>5. 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Bogdan Leposavić *                                                               Dragan Filipović Radio klub „Mihajlo Pupin“ Podgorica                                 Elektrotehnički fakultet Podgorica bogdanl@t-com.me                                                      draganf@ac.me     TOPLOTNI GUBICI USLED VRTLOŽNIH STRUJA U OKLOPU SIMETRIČNOG TROFAZNOG VODA     </dc:title>
  <dc:creator>User</dc:creator>
  <cp:lastModifiedBy>User</cp:lastModifiedBy>
  <cp:revision>28</cp:revision>
  <dcterms:created xsi:type="dcterms:W3CDTF">2011-05-14T10:38:55Z</dcterms:created>
  <dcterms:modified xsi:type="dcterms:W3CDTF">2011-05-14T16:31:19Z</dcterms:modified>
</cp:coreProperties>
</file>