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3082F5-6AF7-4BDD-B832-119A66ACB85E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165D51-1D15-4A58-8D63-CDB90C8A49A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igre.me/00_drugo_savjetovanje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28800"/>
            <a:ext cx="4392488" cy="747464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Dobrilo</a:t>
            </a:r>
            <a:r>
              <a:rPr lang="en-US" sz="2400" dirty="0" smtClean="0"/>
              <a:t> G</a:t>
            </a:r>
            <a:r>
              <a:rPr lang="sr-Latn-CS" sz="2400" dirty="0" smtClean="0"/>
              <a:t>ačević,Igor Bartulović, Željko Pejović</a:t>
            </a:r>
            <a:br>
              <a:rPr lang="sr-Latn-CS" sz="2400" dirty="0" smtClean="0"/>
            </a:br>
            <a:endParaRPr lang="sr-Latn-C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4104456" cy="1008112"/>
          </a:xfrm>
        </p:spPr>
        <p:txBody>
          <a:bodyPr>
            <a:normAutofit/>
          </a:bodyPr>
          <a:lstStyle/>
          <a:p>
            <a:endParaRPr lang="sr-Latn-C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CS" sz="2400" dirty="0"/>
          </a:p>
        </p:txBody>
      </p:sp>
      <p:pic>
        <p:nvPicPr>
          <p:cNvPr id="1026" name="Picture 2" descr="http://www.cigre.me/images/index_II_Sa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320481" cy="334607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960440" cy="29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16016" y="18864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i="1" dirty="0" smtClean="0"/>
              <a:t>Pržno, 16. - 19.05.2011.</a:t>
            </a:r>
            <a:r>
              <a:rPr lang="sr-Latn-CS" b="1" dirty="0" smtClean="0"/>
              <a:t/>
            </a:r>
            <a:br>
              <a:rPr lang="sr-Latn-CS" b="1" dirty="0" smtClean="0"/>
            </a:br>
            <a:endParaRPr lang="sr-Latn-C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929280"/>
            <a:ext cx="4320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ZAMJENA SISTEMA POBUDE SINHRONOG GENERATORA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 “PLJEVLJA”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NOVA RJEŠENJA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78694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Prebacivanje kanala upravljanja i pretvarača</a:t>
            </a:r>
            <a:endParaRPr lang="sr-Latn-C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8121" b="1845"/>
          <a:stretch>
            <a:fillRect/>
          </a:stretch>
        </p:blipFill>
        <p:spPr bwMode="auto">
          <a:xfrm>
            <a:off x="611560" y="2204864"/>
            <a:ext cx="3780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t="8121" b="1845"/>
          <a:stretch>
            <a:fillRect/>
          </a:stretch>
        </p:blipFill>
        <p:spPr bwMode="auto">
          <a:xfrm>
            <a:off x="4572000" y="2276872"/>
            <a:ext cx="3780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ZAKLJUČCI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b="1" dirty="0" smtClean="0"/>
              <a:t>Prednosti novog SP:</a:t>
            </a:r>
          </a:p>
          <a:p>
            <a:pPr lvl="1"/>
            <a:r>
              <a:rPr lang="hr-HR" dirty="0" smtClean="0"/>
              <a:t>Veća tačnost, pouzdanost, brzina </a:t>
            </a:r>
            <a:r>
              <a:rPr lang="hr-HR" dirty="0" smtClean="0"/>
              <a:t>rada </a:t>
            </a:r>
            <a:endParaRPr lang="hr-HR" dirty="0" smtClean="0"/>
          </a:p>
          <a:p>
            <a:pPr lvl="1"/>
            <a:r>
              <a:rPr lang="hr-HR" dirty="0" smtClean="0"/>
              <a:t>Veći nivo komunikacije i automatizacije, interni nadzor, dijagnostiku i </a:t>
            </a:r>
            <a:r>
              <a:rPr lang="hr-HR" dirty="0" smtClean="0"/>
              <a:t>samodijagnostiku</a:t>
            </a:r>
            <a:endParaRPr lang="hr-HR" dirty="0" smtClean="0"/>
          </a:p>
          <a:p>
            <a:pPr lvl="1"/>
            <a:r>
              <a:rPr lang="hr-HR" dirty="0" smtClean="0"/>
              <a:t>egzaktnu ponovljivost i dugotrajnu stabilnost karakteristika</a:t>
            </a:r>
            <a:r>
              <a:rPr lang="hr-HR" dirty="0" smtClean="0"/>
              <a:t>;</a:t>
            </a:r>
            <a:endParaRPr lang="hr-HR" dirty="0" smtClean="0"/>
          </a:p>
          <a:p>
            <a:pPr lvl="1"/>
            <a:r>
              <a:rPr lang="hr-HR" dirty="0" smtClean="0"/>
              <a:t>jednostavno podešavanje parametara i eventualnih </a:t>
            </a:r>
            <a:r>
              <a:rPr lang="hr-HR" dirty="0" smtClean="0"/>
              <a:t>izmjena </a:t>
            </a:r>
            <a:endParaRPr lang="hr-HR" dirty="0" smtClean="0"/>
          </a:p>
          <a:p>
            <a:pPr lvl="1"/>
            <a:r>
              <a:rPr lang="hr-HR" dirty="0" smtClean="0"/>
              <a:t>olakšano ispitivanje i puštanje u </a:t>
            </a:r>
            <a:r>
              <a:rPr lang="hr-HR" dirty="0" smtClean="0"/>
              <a:t>rad </a:t>
            </a:r>
            <a:endParaRPr lang="sr-Latn-CS" dirty="0" smtClean="0"/>
          </a:p>
          <a:p>
            <a:pPr lvl="1"/>
            <a:r>
              <a:rPr lang="hr-HR" dirty="0" smtClean="0"/>
              <a:t>Redundansama kanala i ispravljača je povećana pogonska pouzdanost i raspoloživost. </a:t>
            </a:r>
          </a:p>
          <a:p>
            <a:pPr lvl="1"/>
            <a:r>
              <a:rPr lang="hr-HR" dirty="0" smtClean="0"/>
              <a:t>Novim rješenjima unaprijeđeni su nadzor stanja procesa, upravljanje i dijagnostika. </a:t>
            </a:r>
          </a:p>
          <a:p>
            <a:pPr lvl="1"/>
            <a:r>
              <a:rPr lang="hr-HR" dirty="0" smtClean="0"/>
              <a:t>smanjeni troškovima rada i održavanja, jednostavnije održavanje sistema pobude.</a:t>
            </a:r>
            <a:endParaRPr lang="sr-Latn-CS" dirty="0" smtClean="0"/>
          </a:p>
          <a:p>
            <a:pPr lvl="1"/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Kakav je uticaj statičke pobude na napon osovine generatora?</a:t>
            </a:r>
          </a:p>
          <a:p>
            <a:pPr lvl="1"/>
            <a:r>
              <a:rPr lang="hr-HR" sz="2400" dirty="0" smtClean="0"/>
              <a:t>Statički sistemi pobude su dodatni izvor osovinskog napona</a:t>
            </a:r>
          </a:p>
          <a:p>
            <a:pPr lvl="1"/>
            <a:r>
              <a:rPr lang="hr-HR" sz="2400" dirty="0" smtClean="0"/>
              <a:t>Naponi visoke amplitude, a male energije, uglavnom vezani za komutacije struje u tiristorima</a:t>
            </a:r>
          </a:p>
          <a:p>
            <a:pPr lvl="1"/>
            <a:r>
              <a:rPr lang="hr-HR" sz="2400" dirty="0" smtClean="0"/>
              <a:t>Preventivne mjere:</a:t>
            </a:r>
          </a:p>
          <a:p>
            <a:pPr lvl="2"/>
            <a:r>
              <a:rPr lang="hr-HR" sz="2000" dirty="0" smtClean="0"/>
              <a:t>Ugradnja RC-filtra na AC strani mosta (smanjenje komutacijskih prenapona)</a:t>
            </a:r>
          </a:p>
          <a:p>
            <a:pPr lvl="2"/>
            <a:r>
              <a:rPr lang="hr-HR" sz="2000" dirty="0" smtClean="0"/>
              <a:t>Ugradnja RC filtra na DC strani mosta (prigušenje napona tako što se mijenja frekvencija titrajnog kruga)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123189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Na slici 2-1 nije prikazano rezervno napajanje pobude kao ni sklop za početno uzbuđivanje? Da li postoji mogućnost napajanja mostova sa sopstvene potrošnje elektrane?</a:t>
            </a:r>
            <a:endParaRPr lang="hr-HR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7"/>
            <a:ext cx="5994402" cy="42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Osnovni podaci o turbogeneratoru TEP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6575" lvl="1" indent="-357188">
              <a:lnSpc>
                <a:spcPct val="90000"/>
              </a:lnSpc>
            </a:pPr>
            <a:r>
              <a:rPr lang="sr-Latn-CS" b="1" dirty="0" smtClean="0">
                <a:solidFill>
                  <a:schemeClr val="tx1"/>
                </a:solidFill>
              </a:rPr>
              <a:t>G sa neposrednim hlađenjem rotora i gvožđa statora vodonikom, namotaja statora destilatom,</a:t>
            </a:r>
          </a:p>
          <a:p>
            <a:pPr marL="536575" lvl="1" indent="-357188">
              <a:lnSpc>
                <a:spcPct val="90000"/>
              </a:lnSpc>
            </a:pPr>
            <a:r>
              <a:rPr lang="sr-Latn-CS" b="1" dirty="0" smtClean="0">
                <a:solidFill>
                  <a:schemeClr val="tx1"/>
                </a:solidFill>
              </a:rPr>
              <a:t>Snaga: 247MVA,</a:t>
            </a:r>
          </a:p>
          <a:p>
            <a:pPr marL="536575" lvl="1" indent="-357188">
              <a:lnSpc>
                <a:spcPct val="90000"/>
              </a:lnSpc>
            </a:pPr>
            <a:r>
              <a:rPr lang="sr-Latn-CS" b="1" dirty="0" smtClean="0">
                <a:solidFill>
                  <a:schemeClr val="tx1"/>
                </a:solidFill>
              </a:rPr>
              <a:t>Napon: 15,75kV, </a:t>
            </a:r>
          </a:p>
          <a:p>
            <a:pPr marL="536575" lvl="1" indent="-357188">
              <a:lnSpc>
                <a:spcPct val="90000"/>
              </a:lnSpc>
            </a:pPr>
            <a:r>
              <a:rPr lang="sr-Latn-CS" b="1" dirty="0" smtClean="0">
                <a:solidFill>
                  <a:schemeClr val="tx1"/>
                </a:solidFill>
              </a:rPr>
              <a:t>Faktor snage: cos</a:t>
            </a:r>
            <a:r>
              <a:rPr lang="sr-Latn-CS" b="1" dirty="0" smtClean="0">
                <a:solidFill>
                  <a:schemeClr val="tx1"/>
                </a:solidFill>
                <a:sym typeface="Symbol" pitchFamily="18" charset="2"/>
              </a:rPr>
              <a:t>=0,85,</a:t>
            </a:r>
          </a:p>
          <a:p>
            <a:pPr marL="536575" lvl="1" indent="-357188">
              <a:lnSpc>
                <a:spcPct val="90000"/>
              </a:lnSpc>
            </a:pPr>
            <a:r>
              <a:rPr lang="sr-Latn-CS" b="1" dirty="0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sr-Latn-CS" b="1" dirty="0" smtClean="0">
                <a:solidFill>
                  <a:schemeClr val="tx1"/>
                </a:solidFill>
                <a:sym typeface="Symbol" pitchFamily="18" charset="2"/>
              </a:rPr>
              <a:t>istem pobude: visokofrekventni mašinski (prije zamjene),</a:t>
            </a:r>
          </a:p>
          <a:p>
            <a:pPr marL="536575" lvl="1" indent="-357188">
              <a:lnSpc>
                <a:spcPct val="90000"/>
              </a:lnSpc>
            </a:pPr>
            <a:r>
              <a:rPr lang="sr-Latn-CS" b="1" dirty="0" smtClean="0">
                <a:solidFill>
                  <a:schemeClr val="tx1"/>
                </a:solidFill>
                <a:sym typeface="Symbol" pitchFamily="18" charset="2"/>
              </a:rPr>
              <a:t>Klasa izolacije namotaja – F,  dozvoljene temp. - za klasu B,</a:t>
            </a:r>
          </a:p>
          <a:p>
            <a:pPr marL="536575" lvl="1" indent="-357188">
              <a:lnSpc>
                <a:spcPct val="90000"/>
              </a:lnSpc>
            </a:pPr>
            <a:r>
              <a:rPr lang="sr-Latn-CS" b="1" dirty="0" smtClean="0">
                <a:solidFill>
                  <a:schemeClr val="tx1"/>
                </a:solidFill>
                <a:sym typeface="Symbol" pitchFamily="18" charset="2"/>
              </a:rPr>
              <a:t>G u blok spoju sa transformatorom, od 2009. ugrađen prekidač izmežu G i TR</a:t>
            </a:r>
          </a:p>
          <a:p>
            <a:pPr marL="536575" lvl="1" indent="-357188">
              <a:lnSpc>
                <a:spcPct val="90000"/>
              </a:lnSpc>
            </a:pPr>
            <a:endParaRPr lang="sr-Latn-CS" b="1" dirty="0" smtClean="0">
              <a:sym typeface="Symbol" pitchFamily="18" charset="2"/>
            </a:endParaRPr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šema  sistema pobude prije zamjene</a:t>
            </a:r>
            <a:endParaRPr lang="sr-Latn-C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115616" y="1844824"/>
          <a:ext cx="6813096" cy="4536504"/>
        </p:xfrm>
        <a:graphic>
          <a:graphicData uri="http://schemas.openxmlformats.org/presentationml/2006/ole">
            <p:oleObj spid="_x0000_s15362" name="Visio" r:id="rId3" imgW="4215780" imgH="297557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Razlozi zamjene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Smanjena pouzdanost rada,</a:t>
            </a:r>
          </a:p>
          <a:p>
            <a:r>
              <a:rPr lang="hr-HR" dirty="0" smtClean="0"/>
              <a:t>Zastarelost,</a:t>
            </a:r>
          </a:p>
          <a:p>
            <a:r>
              <a:rPr lang="hr-HR" dirty="0" smtClean="0"/>
              <a:t>Obezbjeđenje rezervnih djelova,</a:t>
            </a:r>
          </a:p>
          <a:p>
            <a:r>
              <a:rPr lang="hr-HR" dirty="0" smtClean="0"/>
              <a:t>Mogućnosti uključenja u DCS elektrane</a:t>
            </a:r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Šema novog sistema pobude </a:t>
            </a:r>
            <a:endParaRPr lang="sr-Latn-C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755576" y="1196752"/>
          <a:ext cx="7560840" cy="5304260"/>
        </p:xfrm>
        <a:graphic>
          <a:graphicData uri="http://schemas.openxmlformats.org/presentationml/2006/ole">
            <p:oleObj spid="_x0000_s17409" name="Visio" r:id="rId3" imgW="8038710" imgH="563978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Karakteristike novog sistema pobude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-HR" sz="2500" b="1" dirty="0"/>
              <a:t>Glavne funkcije koje obezbjeđuje sistem pobude su:</a:t>
            </a:r>
            <a:endParaRPr lang="sr-Latn-CS" sz="2500" b="1" dirty="0"/>
          </a:p>
          <a:p>
            <a:pPr lvl="0" indent="-165100">
              <a:spcBef>
                <a:spcPts val="0"/>
              </a:spcBef>
              <a:buFont typeface="Wingdings" pitchFamily="2" charset="2"/>
              <a:buChar char="§"/>
            </a:pPr>
            <a:r>
              <a:rPr lang="hr-HR" sz="2500" dirty="0"/>
              <a:t>pobuđivanje generatora u praznom </a:t>
            </a:r>
            <a:r>
              <a:rPr lang="hr-HR" sz="2500" dirty="0" smtClean="0"/>
              <a:t>hodu</a:t>
            </a:r>
            <a:endParaRPr lang="sr-Latn-CS" sz="2500" dirty="0"/>
          </a:p>
          <a:p>
            <a:pPr lvl="0" indent="-165100">
              <a:spcBef>
                <a:spcPts val="0"/>
              </a:spcBef>
              <a:buFont typeface="Wingdings" pitchFamily="2" charset="2"/>
              <a:buChar char="§"/>
            </a:pPr>
            <a:r>
              <a:rPr lang="hr-HR" sz="2500" dirty="0"/>
              <a:t>regulacija pobude generatora na </a:t>
            </a:r>
            <a:r>
              <a:rPr lang="hr-HR" sz="2500" dirty="0" smtClean="0"/>
              <a:t>mreži </a:t>
            </a:r>
            <a:endParaRPr lang="sr-Latn-CS" sz="2500" dirty="0"/>
          </a:p>
          <a:p>
            <a:pPr lvl="0" indent="-165100">
              <a:spcBef>
                <a:spcPts val="0"/>
              </a:spcBef>
              <a:buFont typeface="Wingdings" pitchFamily="2" charset="2"/>
              <a:buChar char="§"/>
            </a:pPr>
            <a:r>
              <a:rPr lang="hr-HR" sz="2500" dirty="0"/>
              <a:t>razbuđivanje </a:t>
            </a:r>
            <a:r>
              <a:rPr lang="hr-HR" sz="2500" dirty="0" smtClean="0"/>
              <a:t>generatora</a:t>
            </a:r>
            <a:endParaRPr lang="sr-Latn-CS" sz="2500" dirty="0"/>
          </a:p>
          <a:p>
            <a:pPr lvl="0" indent="-165100">
              <a:spcBef>
                <a:spcPts val="0"/>
              </a:spcBef>
              <a:buFont typeface="Wingdings" pitchFamily="2" charset="2"/>
              <a:buChar char="§"/>
            </a:pPr>
            <a:r>
              <a:rPr lang="hr-HR" sz="2500" dirty="0"/>
              <a:t>forsiranje </a:t>
            </a:r>
            <a:r>
              <a:rPr lang="hr-HR" sz="2500" dirty="0" smtClean="0"/>
              <a:t>pobude</a:t>
            </a:r>
            <a:endParaRPr lang="sr-Latn-CS" sz="2500" dirty="0"/>
          </a:p>
          <a:p>
            <a:pPr lvl="0" indent="-165100">
              <a:spcBef>
                <a:spcPts val="0"/>
              </a:spcBef>
              <a:buFont typeface="Wingdings" pitchFamily="2" charset="2"/>
              <a:buChar char="§"/>
            </a:pPr>
            <a:r>
              <a:rPr lang="hr-HR" sz="2500" dirty="0" smtClean="0"/>
              <a:t>održavanje </a:t>
            </a:r>
            <a:r>
              <a:rPr lang="hr-HR" sz="2500" dirty="0"/>
              <a:t>struje pobude unutar </a:t>
            </a:r>
            <a:r>
              <a:rPr lang="hr-HR" sz="2500" dirty="0" smtClean="0"/>
              <a:t> dozvoljenih </a:t>
            </a:r>
            <a:r>
              <a:rPr lang="hr-HR" sz="2500" dirty="0" smtClean="0"/>
              <a:t>vrijednosti</a:t>
            </a:r>
            <a:endParaRPr lang="sr-Latn-CS" sz="2500" dirty="0"/>
          </a:p>
          <a:p>
            <a:pPr lvl="0" indent="-165100">
              <a:spcBef>
                <a:spcPts val="0"/>
              </a:spcBef>
              <a:buFont typeface="Wingdings" pitchFamily="2" charset="2"/>
              <a:buChar char="§"/>
            </a:pPr>
            <a:r>
              <a:rPr lang="hr-HR" sz="2500" dirty="0" smtClean="0"/>
              <a:t>održavanje </a:t>
            </a:r>
            <a:r>
              <a:rPr lang="hr-HR" sz="2500" dirty="0"/>
              <a:t>struje generatora unutar </a:t>
            </a:r>
            <a:r>
              <a:rPr lang="hr-HR" sz="2500" dirty="0" smtClean="0"/>
              <a:t>dozvoljenih </a:t>
            </a:r>
            <a:r>
              <a:rPr lang="hr-HR" sz="2500" dirty="0" smtClean="0"/>
              <a:t>granica</a:t>
            </a:r>
          </a:p>
          <a:p>
            <a:pPr lvl="0" indent="-165100">
              <a:spcBef>
                <a:spcPts val="0"/>
              </a:spcBef>
              <a:buFont typeface="Wingdings" pitchFamily="2" charset="2"/>
              <a:buChar char="§"/>
            </a:pPr>
            <a:r>
              <a:rPr lang="hr-HR" sz="2500" dirty="0" smtClean="0"/>
              <a:t>daljinsko i lokalno, automatsko i ručno upravljanje i nadzor sistema pobude u pogonu.</a:t>
            </a:r>
            <a:endParaRPr lang="sr-Latn-C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Karakteristike novog sistema pobude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Zaštitne funkcije:</a:t>
            </a:r>
            <a:endParaRPr lang="sr-Latn-CS" b="1" dirty="0" smtClean="0"/>
          </a:p>
          <a:p>
            <a:pPr indent="-165100">
              <a:buFont typeface="Wingdings" pitchFamily="2" charset="2"/>
              <a:buChar char="§"/>
            </a:pPr>
            <a:r>
              <a:rPr lang="hr-HR" sz="2800" dirty="0" smtClean="0"/>
              <a:t>zaštita tiristorskih mostova,</a:t>
            </a:r>
            <a:endParaRPr lang="sr-Latn-CS" sz="2800" dirty="0" smtClean="0"/>
          </a:p>
          <a:p>
            <a:pPr lvl="0" indent="-165100">
              <a:buFont typeface="Wingdings" pitchFamily="2" charset="2"/>
              <a:buChar char="§"/>
            </a:pPr>
            <a:r>
              <a:rPr lang="hr-HR" sz="2800" dirty="0" smtClean="0"/>
              <a:t>zaštita od gubitka mjernog napona ARN,</a:t>
            </a:r>
            <a:endParaRPr lang="sr-Latn-CS" sz="2800" dirty="0" smtClean="0"/>
          </a:p>
          <a:p>
            <a:pPr lvl="0" indent="-165100">
              <a:buFont typeface="Wingdings" pitchFamily="2" charset="2"/>
              <a:buChar char="§"/>
            </a:pPr>
            <a:r>
              <a:rPr lang="hr-HR" sz="2800" dirty="0" smtClean="0"/>
              <a:t>zaštita od gubitka internih napajanja,</a:t>
            </a:r>
            <a:endParaRPr lang="sr-Latn-CS" sz="2800" dirty="0" smtClean="0"/>
          </a:p>
          <a:p>
            <a:pPr lvl="0" indent="-165100">
              <a:buFont typeface="Wingdings" pitchFamily="2" charset="2"/>
              <a:buChar char="§"/>
            </a:pPr>
            <a:r>
              <a:rPr lang="hr-HR" sz="2800" dirty="0" smtClean="0"/>
              <a:t>zaštita rotora od prenapona,</a:t>
            </a:r>
            <a:endParaRPr lang="sr-Latn-CS" sz="2800" dirty="0" smtClean="0"/>
          </a:p>
          <a:p>
            <a:pPr lvl="0" indent="-165100">
              <a:buFont typeface="Wingdings" pitchFamily="2" charset="2"/>
              <a:buChar char="§"/>
            </a:pPr>
            <a:r>
              <a:rPr lang="hr-HR" sz="2800" dirty="0" smtClean="0"/>
              <a:t>zaštita od kratkog spoja na prstenovima rotora,</a:t>
            </a:r>
            <a:endParaRPr lang="sr-Latn-CS" sz="2800" dirty="0" smtClean="0"/>
          </a:p>
          <a:p>
            <a:pPr lvl="0" indent="-165100">
              <a:buFont typeface="Wingdings" pitchFamily="2" charset="2"/>
              <a:buChar char="§"/>
            </a:pPr>
            <a:r>
              <a:rPr lang="hr-HR" sz="2800" dirty="0" smtClean="0"/>
              <a:t>zaštita </a:t>
            </a:r>
            <a:r>
              <a:rPr lang="hr-HR" sz="2800" dirty="0" smtClean="0"/>
              <a:t>od sniženja izolacije kola pobude,</a:t>
            </a:r>
            <a:endParaRPr lang="sr-Latn-CS" sz="2800" dirty="0" smtClean="0"/>
          </a:p>
          <a:p>
            <a:pPr lvl="0" indent="-165100">
              <a:buFont typeface="Wingdings" pitchFamily="2" charset="2"/>
              <a:buChar char="§"/>
            </a:pPr>
            <a:r>
              <a:rPr lang="hr-HR" sz="2800" dirty="0" smtClean="0"/>
              <a:t>termička zaštita pobudnog transformatora,</a:t>
            </a:r>
          </a:p>
          <a:p>
            <a:pPr lvl="0" indent="-165100">
              <a:buFont typeface="Wingdings" pitchFamily="2" charset="2"/>
              <a:buChar char="§"/>
            </a:pPr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Latn-CS" sz="3600" dirty="0" smtClean="0"/>
              <a:t>Poređenje starog i novog sistema pobude</a:t>
            </a:r>
            <a:endParaRPr lang="sr-Latn-C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412776"/>
          <a:ext cx="8064896" cy="4956608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656184"/>
                <a:gridCol w="1296144"/>
                <a:gridCol w="1512168"/>
                <a:gridCol w="3600400"/>
              </a:tblGrid>
              <a:tr h="250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latin typeface="Arial"/>
                          <a:ea typeface="Times New Roman"/>
                        </a:rPr>
                        <a:t>Karakteristike</a:t>
                      </a:r>
                      <a:endParaRPr lang="hr-HR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/>
                        <a:t>Stari SP</a:t>
                      </a:r>
                      <a:endParaRPr lang="sr-Latn-C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/>
                        <a:t>Novi SP</a:t>
                      </a:r>
                      <a:endParaRPr lang="sr-Latn-C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 smtClean="0"/>
                        <a:t>Prednosti/mane  novog SP</a:t>
                      </a:r>
                      <a:endParaRPr lang="sr-Latn-C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Redundansa ispravljača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NE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DA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latin typeface="+mj-lt"/>
                        </a:rPr>
                        <a:t>Veća pouzdanost </a:t>
                      </a:r>
                      <a:r>
                        <a:rPr lang="hr-HR" sz="1400" dirty="0">
                          <a:latin typeface="+mj-lt"/>
                        </a:rPr>
                        <a:t>i raspoloživost.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Redundansa regulatora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NE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DA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latin typeface="+mj-lt"/>
                        </a:rPr>
                        <a:t>Veća pouzdanost </a:t>
                      </a:r>
                      <a:r>
                        <a:rPr lang="hr-HR" sz="1400" dirty="0">
                          <a:latin typeface="+mj-lt"/>
                        </a:rPr>
                        <a:t>i raspoloživost.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99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Tehnologija izvedbe elektronskih modula regulatora napona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analogna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digitalna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Veća tačnost, pouzdanost, brzina rada, nivo komunikacije i automatizacije, interni nadzor, dijagnostika i samodijagnostika; egzaktna ponovljivost i dugotrajna stabilnost karakteristika; jednostavno </a:t>
                      </a:r>
                      <a:r>
                        <a:rPr lang="hr-HR" sz="1400" dirty="0" smtClean="0">
                          <a:latin typeface="+mj-lt"/>
                        </a:rPr>
                        <a:t>podešavanje, </a:t>
                      </a:r>
                      <a:r>
                        <a:rPr lang="hr-HR" sz="1400" dirty="0">
                          <a:latin typeface="+mj-lt"/>
                        </a:rPr>
                        <a:t>olakšano ispitivanje i puštanje u rad, jednostavno održavanje.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2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>
                          <a:latin typeface="+mj-lt"/>
                        </a:rPr>
                        <a:t>Programska rješenja</a:t>
                      </a:r>
                      <a:endParaRPr lang="sr-Latn-CS" sz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Magnetni pojačivači, klasična relejna tehnika 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HRD, Q regulator, SEES, limiteri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Unaprijeđeni su nadzor stanja procesa, dijagnostika, upravljanje i regulacija. 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Stabilizator EES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NE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DA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+mj-lt"/>
                        </a:rPr>
                        <a:t>Prigušenje niskofrekventnih elektromehaničkih oscilacija 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0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r-Latn-CS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Napon osovine</a:t>
                      </a:r>
                      <a:endParaRPr lang="sr-Latn-CS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 smtClean="0">
                          <a:latin typeface="+mj-lt"/>
                          <a:ea typeface="Times New Roman"/>
                        </a:rPr>
                        <a:t>Prisutan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 smtClean="0">
                          <a:latin typeface="+mj-lt"/>
                          <a:ea typeface="Times New Roman"/>
                        </a:rPr>
                        <a:t>Prisutan</a:t>
                      </a: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Dodatni izvor napona osovine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r-Latn-CS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7751" b="5536"/>
          <a:stretch>
            <a:fillRect/>
          </a:stretch>
        </p:blipFill>
        <p:spPr bwMode="auto">
          <a:xfrm>
            <a:off x="323528" y="1916832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t="7751" b="4799"/>
          <a:stretch>
            <a:fillRect/>
          </a:stretch>
        </p:blipFill>
        <p:spPr bwMode="auto">
          <a:xfrm>
            <a:off x="4860032" y="1916832"/>
            <a:ext cx="38884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1247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Djelovanje SEES na step smetnju od 2%</a:t>
            </a:r>
            <a:endParaRPr lang="sr-Latn-C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62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SEES isključen</a:t>
            </a:r>
            <a:endParaRPr lang="sr-Latn-CS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SEES  uključen</a:t>
            </a:r>
            <a:endParaRPr lang="sr-Latn-C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r>
              <a:rPr lang="sr-Latn-CS" dirty="0" smtClean="0"/>
              <a:t>Nova rješenja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4267</TotalTime>
  <Words>540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Trek</vt:lpstr>
      <vt:lpstr>Visio</vt:lpstr>
      <vt:lpstr>Dobrilo Gačević,Igor Bartulović, Željko Pejović </vt:lpstr>
      <vt:lpstr>Osnovni podaci o turbogeneratoru TEP</vt:lpstr>
      <vt:lpstr>šema  sistema pobude prije zamjene</vt:lpstr>
      <vt:lpstr>Razlozi zamjene</vt:lpstr>
      <vt:lpstr>Šema novog sistema pobude </vt:lpstr>
      <vt:lpstr>Karakteristike novog sistema pobude</vt:lpstr>
      <vt:lpstr>Karakteristike novog sistema pobude</vt:lpstr>
      <vt:lpstr>Poređenje starog i novog sistema pobude</vt:lpstr>
      <vt:lpstr>Nova rješenja</vt:lpstr>
      <vt:lpstr>NOVA RJEŠENJA</vt:lpstr>
      <vt:lpstr>ZAKLJUČCI</vt:lpstr>
      <vt:lpstr>PITANJA</vt:lpstr>
      <vt:lpstr>PITANJA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Dobrilo Gačević,Igor Bartulović, Željko Pejović </dc:title>
  <dc:creator>Dobrilo</dc:creator>
  <cp:lastModifiedBy>KORISNIK</cp:lastModifiedBy>
  <cp:revision>13</cp:revision>
  <dcterms:created xsi:type="dcterms:W3CDTF">2011-05-13T22:28:02Z</dcterms:created>
  <dcterms:modified xsi:type="dcterms:W3CDTF">2011-05-17T09:21:25Z</dcterms:modified>
</cp:coreProperties>
</file>