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6" r:id="rId3"/>
    <p:sldId id="329" r:id="rId4"/>
    <p:sldId id="338" r:id="rId5"/>
    <p:sldId id="340" r:id="rId6"/>
    <p:sldId id="352" r:id="rId7"/>
    <p:sldId id="347" r:id="rId8"/>
    <p:sldId id="323" r:id="rId9"/>
    <p:sldId id="342" r:id="rId10"/>
    <p:sldId id="348" r:id="rId11"/>
    <p:sldId id="333" r:id="rId12"/>
    <p:sldId id="335" r:id="rId13"/>
    <p:sldId id="350" r:id="rId14"/>
    <p:sldId id="35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80892" autoAdjust="0"/>
  </p:normalViewPr>
  <p:slideViewPr>
    <p:cSldViewPr>
      <p:cViewPr varScale="1">
        <p:scale>
          <a:sx n="94" d="100"/>
          <a:sy n="94" d="100"/>
        </p:scale>
        <p:origin x="-23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2D6A-D7BF-4F7E-B6A6-5E575AA690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127D0-E8E8-4BF8-AA69-B7DEE3EEE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7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2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7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8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8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8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8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8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7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27D0-E8E8-4BF8-AA69-B7DEE3EEE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770F-B50D-47D5-98B8-3B647AB905CA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BE87-5FC0-46F8-B1DD-415530ED8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D327-8E88-4C24-8171-5A30FD8DE204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E580-29D4-4713-9352-7CEAA3FA2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4AAF-FFB2-4C65-8EEE-E7F7FA17EE3D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2CC9-5339-4CC1-B6B1-104AB2DCB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4606-D95B-46D9-B35C-D4F22642F941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8EC5-2388-49AD-B0E5-8F41F7690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FAA9-F5FD-442B-BD4A-056AF44771F5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7460-EE77-412A-8806-01F2C40C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B845-2A57-4D66-ABC8-13E417E1E146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6FE8-2A06-4D36-8E4F-AC73735D6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77BF-AA35-43F1-BEA8-7D98AB367992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0396-F90E-421D-8703-3A9B1F1BB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7B65-2B8F-4E73-A8AB-82D039F4251F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79D-F449-4337-B9D4-84C9C3388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7BE1-B472-411B-A066-3EB49CD63D72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665F-E9E9-4B7B-A86B-6FF8437A1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E289-39BE-4E70-BB15-6C14AC73707D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AB1A-F9FF-432B-96AF-086F5618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7D73-AE67-426A-9EED-AAB7C8AFD81F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A49C-C280-42E5-A5C7-07D219BB4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F44DD-8C60-448F-9324-38016A55F1A6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F35B9A-708C-4F77-BCA0-EFAD6B3A1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5" y="980728"/>
            <a:ext cx="8858250" cy="57343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prstClr val="white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white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prstClr val="white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white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</a:rPr>
              <a:t>I</a:t>
            </a:r>
            <a:r>
              <a:rPr lang="en-US" b="1" dirty="0" smtClean="0">
                <a:solidFill>
                  <a:prstClr val="white"/>
                </a:solidFill>
              </a:rPr>
              <a:t>.</a:t>
            </a:r>
            <a:r>
              <a:rPr lang="x-none" b="1" smtClean="0">
                <a:solidFill>
                  <a:prstClr val="white"/>
                </a:solidFill>
              </a:rPr>
              <a:t> </a:t>
            </a:r>
            <a:r>
              <a:rPr lang="en-US" b="1" dirty="0" smtClean="0">
                <a:solidFill>
                  <a:prstClr val="white"/>
                </a:solidFill>
              </a:rPr>
              <a:t>Bundalo</a:t>
            </a:r>
            <a:r>
              <a:rPr lang="x-none" b="1" smtClean="0">
                <a:solidFill>
                  <a:prstClr val="white"/>
                </a:solidFill>
              </a:rPr>
              <a:t>, </a:t>
            </a:r>
            <a:r>
              <a:rPr lang="en-US" b="1" dirty="0" smtClean="0">
                <a:solidFill>
                  <a:prstClr val="white"/>
                </a:solidFill>
              </a:rPr>
              <a:t>N</a:t>
            </a:r>
            <a:r>
              <a:rPr lang="x-none" b="1" smtClean="0">
                <a:solidFill>
                  <a:prstClr val="white"/>
                </a:solidFill>
              </a:rPr>
              <a:t>. </a:t>
            </a:r>
            <a:r>
              <a:rPr lang="x-none" b="1">
                <a:solidFill>
                  <a:prstClr val="white"/>
                </a:solidFill>
              </a:rPr>
              <a:t>Stojanović, </a:t>
            </a:r>
            <a:r>
              <a:rPr lang="en-US" b="1" dirty="0" smtClean="0">
                <a:solidFill>
                  <a:prstClr val="white"/>
                </a:solidFill>
              </a:rPr>
              <a:t>G</a:t>
            </a:r>
            <a:r>
              <a:rPr lang="x-none" b="1" smtClean="0">
                <a:solidFill>
                  <a:prstClr val="white"/>
                </a:solidFill>
              </a:rPr>
              <a:t>. </a:t>
            </a:r>
            <a:r>
              <a:rPr lang="en-US" b="1" dirty="0" err="1" smtClean="0">
                <a:solidFill>
                  <a:prstClr val="white"/>
                </a:solidFill>
              </a:rPr>
              <a:t>Jakupovi</a:t>
            </a:r>
            <a:r>
              <a:rPr lang="x-none" b="1" smtClean="0">
                <a:solidFill>
                  <a:prstClr val="white"/>
                </a:solidFill>
              </a:rPr>
              <a:t>ć</a:t>
            </a:r>
            <a:r>
              <a:rPr lang="x-none" b="1">
                <a:solidFill>
                  <a:prstClr val="white"/>
                </a:solidFill>
              </a:rPr>
              <a:t>, </a:t>
            </a:r>
            <a:r>
              <a:rPr lang="en-US" b="1" dirty="0" smtClean="0">
                <a:solidFill>
                  <a:prstClr val="white"/>
                </a:solidFill>
              </a:rPr>
              <a:t>I</a:t>
            </a:r>
            <a:r>
              <a:rPr lang="x-none" b="1" smtClean="0">
                <a:solidFill>
                  <a:prstClr val="white"/>
                </a:solidFill>
              </a:rPr>
              <a:t>. </a:t>
            </a:r>
            <a:r>
              <a:rPr lang="en-US" b="1" dirty="0" err="1" smtClean="0">
                <a:solidFill>
                  <a:prstClr val="white"/>
                </a:solidFill>
              </a:rPr>
              <a:t>Gojkov</a:t>
            </a:r>
            <a:r>
              <a:rPr lang="x-none" b="1" smtClean="0">
                <a:solidFill>
                  <a:prstClr val="white"/>
                </a:solidFill>
              </a:rPr>
              <a:t>ić</a:t>
            </a:r>
            <a:r>
              <a:rPr lang="x-none" b="1">
                <a:solidFill>
                  <a:prstClr val="white"/>
                </a:solidFill>
              </a:rPr>
              <a:t>, </a:t>
            </a:r>
            <a:r>
              <a:rPr lang="en-US" b="1" dirty="0" smtClean="0">
                <a:solidFill>
                  <a:prstClr val="white"/>
                </a:solidFill>
              </a:rPr>
              <a:t>M</a:t>
            </a:r>
            <a:r>
              <a:rPr lang="x-none" b="1" smtClean="0">
                <a:solidFill>
                  <a:prstClr val="white"/>
                </a:solidFill>
              </a:rPr>
              <a:t>. </a:t>
            </a:r>
            <a:r>
              <a:rPr lang="en-US" b="1" dirty="0" err="1" smtClean="0">
                <a:solidFill>
                  <a:prstClr val="white"/>
                </a:solidFill>
              </a:rPr>
              <a:t>Josifovi</a:t>
            </a:r>
            <a:r>
              <a:rPr lang="sr-Latn-RS" b="1" dirty="0">
                <a:solidFill>
                  <a:prstClr val="white"/>
                </a:solidFill>
              </a:rPr>
              <a:t>ć</a:t>
            </a:r>
            <a:r>
              <a:rPr lang="x-none" b="1" smtClean="0">
                <a:solidFill>
                  <a:prstClr val="white"/>
                </a:solidFill>
              </a:rPr>
              <a:t>, </a:t>
            </a:r>
            <a:endParaRPr lang="x-none" b="1">
              <a:solidFill>
                <a:prstClr val="white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600"/>
              </a:spcAft>
            </a:pPr>
            <a:r>
              <a:rPr lang="sr-Latn-RS" b="1" dirty="0" smtClean="0">
                <a:solidFill>
                  <a:prstClr val="white"/>
                </a:solidFill>
              </a:rPr>
              <a:t>E</a:t>
            </a:r>
            <a:r>
              <a:rPr lang="x-none" b="1" smtClean="0">
                <a:solidFill>
                  <a:prstClr val="white"/>
                </a:solidFill>
              </a:rPr>
              <a:t>. </a:t>
            </a:r>
            <a:r>
              <a:rPr lang="sr-Latn-RS" b="1" dirty="0" smtClean="0">
                <a:solidFill>
                  <a:prstClr val="white"/>
                </a:solidFill>
              </a:rPr>
              <a:t>Veljković-Grbić</a:t>
            </a:r>
            <a:r>
              <a:rPr lang="x-none" b="1" smtClean="0">
                <a:solidFill>
                  <a:prstClr val="white"/>
                </a:solidFill>
              </a:rPr>
              <a:t>, </a:t>
            </a:r>
            <a:r>
              <a:rPr lang="sr-Latn-RS" b="1" dirty="0" smtClean="0">
                <a:solidFill>
                  <a:prstClr val="white"/>
                </a:solidFill>
              </a:rPr>
              <a:t>R</a:t>
            </a:r>
            <a:r>
              <a:rPr lang="x-none" b="1" smtClean="0">
                <a:solidFill>
                  <a:prstClr val="white"/>
                </a:solidFill>
              </a:rPr>
              <a:t>. </a:t>
            </a:r>
            <a:r>
              <a:rPr lang="sr-Latn-RS" b="1" dirty="0" smtClean="0">
                <a:solidFill>
                  <a:prstClr val="white"/>
                </a:solidFill>
              </a:rPr>
              <a:t>Stamatović, K. Jovanović</a:t>
            </a:r>
            <a:endParaRPr lang="x-none" b="1">
              <a:solidFill>
                <a:prstClr val="white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x-none" sz="2000" b="1" i="1">
                <a:solidFill>
                  <a:prstClr val="white"/>
                </a:solidFill>
              </a:rPr>
              <a:t>Institut Mihajlo Pupin, Beograd, Srbija</a:t>
            </a:r>
            <a:endParaRPr lang="x-none" sz="2000" b="1" i="1" dirty="0">
              <a:solidFill>
                <a:prstClr val="white"/>
              </a:solidFill>
            </a:endParaRPr>
          </a:p>
        </p:txBody>
      </p:sp>
      <p:sp>
        <p:nvSpPr>
          <p:cNvPr id="2052" name="TextBox 10"/>
          <p:cNvSpPr txBox="1">
            <a:spLocks noChangeArrowheads="1"/>
          </p:cNvSpPr>
          <p:nvPr/>
        </p:nvSpPr>
        <p:spPr bwMode="auto">
          <a:xfrm>
            <a:off x="213569" y="1196752"/>
            <a:ext cx="8750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b="1" dirty="0">
                <a:solidFill>
                  <a:schemeClr val="bg1"/>
                </a:solidFill>
              </a:rPr>
              <a:t>IMPLEMENTACIJA, INTEGRACIJA I PARAMETRIZACIJA ENERGETSKIH APLIKACIJA U SKLOPU NOVOG SCADA/EMS SISTEMA U NACIONALNOM DISPEČERSKOM CENTRU (NDC) I REZERVNOM DISPEČERSKOM CENTRU (RDC) CRNOGORSKOG ELEKTROPRENOSNOG SISTEMA AD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142844" y="142851"/>
            <a:ext cx="8858312" cy="642943"/>
            <a:chOff x="142844" y="2571744"/>
            <a:chExt cx="8858312" cy="714380"/>
          </a:xfr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effectLst/>
        </p:grpSpPr>
        <p:sp>
          <p:nvSpPr>
            <p:cNvPr id="33" name="Freeform 32"/>
            <p:cNvSpPr/>
            <p:nvPr/>
          </p:nvSpPr>
          <p:spPr>
            <a:xfrm flipH="1">
              <a:off x="7072330" y="2571744"/>
              <a:ext cx="1928826" cy="714380"/>
            </a:xfrm>
            <a:custGeom>
              <a:avLst/>
              <a:gdLst>
                <a:gd name="connsiteX0" fmla="*/ 0 w 1500198"/>
                <a:gd name="connsiteY0" fmla="*/ 0 h 714380"/>
                <a:gd name="connsiteX1" fmla="*/ 1143008 w 1500198"/>
                <a:gd name="connsiteY1" fmla="*/ 0 h 714380"/>
                <a:gd name="connsiteX2" fmla="*/ 1500198 w 1500198"/>
                <a:gd name="connsiteY2" fmla="*/ 357190 h 714380"/>
                <a:gd name="connsiteX3" fmla="*/ 1500198 w 1500198"/>
                <a:gd name="connsiteY3" fmla="*/ 714380 h 714380"/>
                <a:gd name="connsiteX4" fmla="*/ 0 w 1500198"/>
                <a:gd name="connsiteY4" fmla="*/ 714380 h 714380"/>
                <a:gd name="connsiteX5" fmla="*/ 0 w 1500198"/>
                <a:gd name="connsiteY5" fmla="*/ 0 h 714380"/>
                <a:gd name="connsiteX6" fmla="*/ 0 w 1500198"/>
                <a:gd name="connsiteY6" fmla="*/ 0 h 714380"/>
                <a:gd name="connsiteX7" fmla="*/ 0 w 1500198"/>
                <a:gd name="connsiteY7" fmla="*/ 0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198" h="714380">
                  <a:moveTo>
                    <a:pt x="0" y="0"/>
                  </a:moveTo>
                  <a:lnTo>
                    <a:pt x="1143008" y="0"/>
                  </a:lnTo>
                  <a:lnTo>
                    <a:pt x="1500198" y="357190"/>
                  </a:lnTo>
                  <a:lnTo>
                    <a:pt x="1500198" y="714380"/>
                  </a:lnTo>
                  <a:lnTo>
                    <a:pt x="0" y="7143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2844" y="2928934"/>
              <a:ext cx="6929486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6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134938"/>
            <a:ext cx="1408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D:\WORK\___LOGO - preduzeca\iso E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252" y="112713"/>
            <a:ext cx="1214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5724128" y="178574"/>
            <a:ext cx="13160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2699792" y="5819427"/>
            <a:ext cx="625618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spc="300" dirty="0" smtClean="0">
                <a:solidFill>
                  <a:srgbClr val="92D050"/>
                </a:solidFill>
              </a:rPr>
              <a:t>VI SAVJETOVANJE CG KO CIGRE</a:t>
            </a:r>
            <a:r>
              <a:rPr lang="sr-Latn-RS" b="1" dirty="0" smtClean="0"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sr-Latn-RS" sz="1600" b="1" dirty="0" smtClean="0">
                <a:solidFill>
                  <a:srgbClr val="92D050"/>
                </a:solidFill>
              </a:rPr>
              <a:t>Hotel Mediteran, </a:t>
            </a:r>
            <a:r>
              <a:rPr lang="en-US" sz="1600" b="1" dirty="0" smtClean="0">
                <a:solidFill>
                  <a:srgbClr val="92D050"/>
                </a:solidFill>
              </a:rPr>
              <a:t>Be</a:t>
            </a:r>
            <a:r>
              <a:rPr lang="sr-Latn-RS" sz="1600" b="1" dirty="0" smtClean="0">
                <a:solidFill>
                  <a:srgbClr val="92D050"/>
                </a:solidFill>
              </a:rPr>
              <a:t>čići,  </a:t>
            </a:r>
            <a:r>
              <a:rPr lang="en-US" sz="1600" b="1" dirty="0" smtClean="0">
                <a:solidFill>
                  <a:srgbClr val="92D050"/>
                </a:solidFill>
              </a:rPr>
              <a:t>14 </a:t>
            </a:r>
            <a:r>
              <a:rPr lang="sr-Latn-RS" sz="1600" b="1" dirty="0" smtClean="0">
                <a:solidFill>
                  <a:srgbClr val="92D050"/>
                </a:solidFill>
              </a:rPr>
              <a:t>- 1</a:t>
            </a:r>
            <a:r>
              <a:rPr lang="en-US" sz="1600" b="1" dirty="0" smtClean="0">
                <a:solidFill>
                  <a:srgbClr val="92D050"/>
                </a:solidFill>
              </a:rPr>
              <a:t>7</a:t>
            </a:r>
            <a:r>
              <a:rPr lang="sr-Latn-RS" sz="1600" b="1" dirty="0" smtClean="0">
                <a:solidFill>
                  <a:srgbClr val="92D050"/>
                </a:solidFill>
              </a:rPr>
              <a:t>.05.201</a:t>
            </a:r>
            <a:r>
              <a:rPr lang="en-US" sz="1600" b="1" dirty="0" smtClean="0">
                <a:solidFill>
                  <a:srgbClr val="92D050"/>
                </a:solidFill>
              </a:rPr>
              <a:t>9</a:t>
            </a:r>
            <a:r>
              <a:rPr lang="sr-Latn-RS" sz="1600" b="1" dirty="0" smtClean="0">
                <a:solidFill>
                  <a:srgbClr val="92D050"/>
                </a:solidFill>
              </a:rPr>
              <a:t>.</a:t>
            </a:r>
            <a:endParaRPr lang="en-US" sz="1600" dirty="0" smtClean="0">
              <a:solidFill>
                <a:srgbClr val="92D050"/>
              </a:solidFill>
            </a:endParaRPr>
          </a:p>
        </p:txBody>
      </p:sp>
      <p:pic>
        <p:nvPicPr>
          <p:cNvPr id="15" name="Picture 14" descr="logo CG KO CIG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0" y="5446281"/>
            <a:ext cx="1559983" cy="98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2800" b="1" dirty="0"/>
              <a:t>3. APLIKACIJA ZA PROGNOZU PROIZVODNJE VETROGENERATORA-KORISNIČKI INTERFEJS</a:t>
            </a:r>
            <a:endParaRPr lang="sr-Latn-CS" sz="28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70774"/>
            <a:ext cx="6217890" cy="45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3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2800" b="1" dirty="0"/>
              <a:t>3. </a:t>
            </a:r>
            <a:r>
              <a:rPr lang="en-US" sz="2800" b="1" dirty="0" smtClean="0"/>
              <a:t>MODUL ZA OPTIMIZACIJU NETOVANJA ODSTUPANJA</a:t>
            </a:r>
            <a:endParaRPr lang="sr-Latn-CS" sz="28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2021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0813" y="2046287"/>
            <a:ext cx="4565203" cy="33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8500" indent="-342900">
              <a:buFont typeface="Wingdings" panose="05000000000000000000" pitchFamily="2" charset="2"/>
              <a:buChar char="§"/>
            </a:pPr>
            <a:r>
              <a:rPr lang="sr-Latn-RS" sz="2400" dirty="0" err="1" smtClean="0"/>
              <a:t>P</a:t>
            </a:r>
            <a:r>
              <a:rPr lang="en-US" sz="2400" dirty="0" err="1" smtClean="0"/>
              <a:t>roces</a:t>
            </a:r>
            <a:r>
              <a:rPr lang="en-US" sz="2400" dirty="0" smtClean="0"/>
              <a:t> </a:t>
            </a:r>
            <a:r>
              <a:rPr lang="en-US" sz="2400" dirty="0" err="1"/>
              <a:t>optimizacije</a:t>
            </a:r>
            <a:r>
              <a:rPr lang="en-US" sz="2400" dirty="0"/>
              <a:t> </a:t>
            </a:r>
            <a:r>
              <a:rPr lang="en-US" sz="2400" dirty="0" err="1"/>
              <a:t>automatske</a:t>
            </a:r>
            <a:r>
              <a:rPr lang="en-US" sz="2400" dirty="0"/>
              <a:t> </a:t>
            </a:r>
            <a:r>
              <a:rPr lang="en-US" sz="2400" dirty="0" err="1"/>
              <a:t>aktivacije</a:t>
            </a:r>
            <a:r>
              <a:rPr lang="en-US" sz="2400" dirty="0"/>
              <a:t> </a:t>
            </a:r>
            <a:r>
              <a:rPr lang="en-US" sz="2400" dirty="0" err="1"/>
              <a:t>sekundarne</a:t>
            </a:r>
            <a:r>
              <a:rPr lang="en-US" sz="2400" dirty="0"/>
              <a:t> </a:t>
            </a:r>
            <a:r>
              <a:rPr lang="en-US" sz="2400" dirty="0" err="1" smtClean="0"/>
              <a:t>rezerve</a:t>
            </a:r>
            <a:r>
              <a:rPr lang="en-US" sz="2400" dirty="0" smtClean="0"/>
              <a:t> u </a:t>
            </a:r>
            <a:r>
              <a:rPr lang="en-US" sz="2400" dirty="0" err="1" smtClean="0"/>
              <a:t>kome</a:t>
            </a:r>
            <a:r>
              <a:rPr lang="en-US" sz="2400" dirty="0" smtClean="0"/>
              <a:t> u</a:t>
            </a:r>
            <a:r>
              <a:rPr lang="sr-Latn-RS" sz="2400" dirty="0" smtClean="0"/>
              <a:t>čestvuje više TSO</a:t>
            </a:r>
          </a:p>
          <a:p>
            <a:pPr marL="698500" indent="-342900"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sr-Latn-RS" sz="2400" dirty="0" smtClean="0"/>
              <a:t>Cilj je izbegavanje aktivacije sekundarne balansne rezerve u suprotnim smerovima</a:t>
            </a:r>
            <a:endParaRPr lang="en-US" sz="2400" dirty="0" smtClean="0"/>
          </a:p>
          <a:p>
            <a:pPr marL="355600"/>
            <a:endParaRPr lang="sr-Latn-RS" sz="2400" dirty="0" smtClean="0"/>
          </a:p>
          <a:p>
            <a:pPr marL="698500" indent="-342900" algn="just">
              <a:buFont typeface="Wingdings" panose="05000000000000000000" pitchFamily="2" charset="2"/>
              <a:buChar char="§"/>
            </a:pPr>
            <a:endParaRPr lang="hr-HR" sz="2800" dirty="0" smtClean="0"/>
          </a:p>
          <a:p>
            <a:pPr marL="355600" algn="just"/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2800" b="1" dirty="0" smtClean="0"/>
              <a:t>4. </a:t>
            </a:r>
            <a:r>
              <a:rPr lang="en-US" sz="2800" b="1" dirty="0" smtClean="0"/>
              <a:t>APLIKACIJA ZA UVOZ PLANSKIH FAJLOVA I KONVERZIJU FORMATA-FORCON</a:t>
            </a:r>
            <a:endParaRPr lang="sr-Latn-CS" sz="28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90" y="1950120"/>
            <a:ext cx="6102419" cy="405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8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2800" b="1" dirty="0"/>
              <a:t>5</a:t>
            </a:r>
            <a:r>
              <a:rPr lang="sr-Latn-RS" sz="2800" b="1" dirty="0" smtClean="0"/>
              <a:t>. ZAKLJUČAK I DALJI RAZVOJ</a:t>
            </a:r>
            <a:endParaRPr lang="sr-Latn-CS" sz="28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0471" y="2046287"/>
            <a:ext cx="8548241" cy="31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8500" indent="-342900">
              <a:buFont typeface="Wingdings" panose="05000000000000000000" pitchFamily="2" charset="2"/>
              <a:buChar char="§"/>
            </a:pPr>
            <a:r>
              <a:rPr lang="hr-HR" sz="2800" dirty="0" smtClean="0"/>
              <a:t>Izgradnja SCADA/EMS sistema je kontinuirani proces</a:t>
            </a:r>
          </a:p>
          <a:p>
            <a:pPr marL="698500" indent="-342900">
              <a:buFont typeface="Wingdings" panose="05000000000000000000" pitchFamily="2" charset="2"/>
              <a:buChar char="§"/>
            </a:pPr>
            <a:endParaRPr lang="sr-Latn-RS" sz="2800" dirty="0" smtClean="0"/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Unapre</a:t>
            </a:r>
            <a:r>
              <a:rPr lang="sr-Latn-RS" sz="2800" dirty="0" smtClean="0"/>
              <a:t>đenje postojećih</a:t>
            </a:r>
            <a:r>
              <a:rPr lang="hr-HR" sz="2800" dirty="0" smtClean="0"/>
              <a:t> i eventualni razvoj novih energetskih aplikacija</a:t>
            </a:r>
          </a:p>
          <a:p>
            <a:pPr marL="698500" indent="-342900" algn="just">
              <a:buFont typeface="Wingdings" panose="05000000000000000000" pitchFamily="2" charset="2"/>
              <a:buChar char="§"/>
            </a:pPr>
            <a:endParaRPr lang="hr-HR" sz="2800" dirty="0" smtClean="0"/>
          </a:p>
          <a:p>
            <a:pPr marL="355600" algn="just"/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29212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sr-Latn-CS" sz="28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/>
        </p:nvSpPr>
        <p:spPr>
          <a:xfrm>
            <a:off x="150813" y="1474787"/>
            <a:ext cx="8663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CS" sz="1600" b="1" dirty="0" smtClean="0"/>
          </a:p>
          <a:p>
            <a:pPr marL="0" lvl="0" indent="0" algn="ctr">
              <a:buNone/>
            </a:pPr>
            <a:r>
              <a:rPr lang="x-none" sz="5400" b="1" dirty="0" smtClean="0"/>
              <a:t>HVALA NA PAŽNJI.</a:t>
            </a:r>
          </a:p>
          <a:p>
            <a:pPr marL="0" lvl="0" indent="0" algn="ctr">
              <a:buNone/>
            </a:pPr>
            <a:endParaRPr lang="x-none" sz="5400" b="1" dirty="0"/>
          </a:p>
          <a:p>
            <a:pPr marL="0" lvl="0" indent="0" algn="ctr">
              <a:buNone/>
            </a:pPr>
            <a:r>
              <a:rPr lang="x-none" sz="5400" b="1" dirty="0" smtClean="0"/>
              <a:t>PITANJA?</a:t>
            </a:r>
            <a:endParaRPr lang="sr-Latn-CS" sz="5400" b="1" dirty="0" smtClean="0"/>
          </a:p>
          <a:p>
            <a:pPr lvl="0"/>
            <a:endParaRPr lang="sr-Latn-CS" sz="2800" b="1" dirty="0" smtClean="0"/>
          </a:p>
          <a:p>
            <a:endParaRPr lang="sr-Latn-CS" sz="1600" b="1" dirty="0" smtClean="0"/>
          </a:p>
          <a:p>
            <a:pPr marL="0" indent="0">
              <a:buNone/>
            </a:pPr>
            <a:endParaRPr lang="sr-Latn-CS" sz="1600" dirty="0"/>
          </a:p>
        </p:txBody>
      </p:sp>
    </p:spTree>
    <p:extLst>
      <p:ext uri="{BB962C8B-B14F-4D97-AF65-F5344CB8AC3E}">
        <p14:creationId xmlns:p14="http://schemas.microsoft.com/office/powerpoint/2010/main" val="8375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3000" b="1" dirty="0" smtClean="0"/>
              <a:t>SADRŽAJ</a:t>
            </a:r>
            <a:endParaRPr lang="sr-Latn-CS" sz="3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210344" y="1484337"/>
            <a:ext cx="8723312" cy="4525963"/>
          </a:xfrm>
        </p:spPr>
        <p:txBody>
          <a:bodyPr/>
          <a:lstStyle/>
          <a:p>
            <a:pPr marL="0" indent="12700" eaLnBrk="1" hangingPunct="1">
              <a:buAutoNum type="arabicPeriod"/>
            </a:pPr>
            <a:r>
              <a:rPr lang="sr-Latn-RS" sz="2800" b="1" dirty="0" smtClean="0"/>
              <a:t> </a:t>
            </a:r>
            <a:r>
              <a:rPr lang="en-GB" sz="2800" b="1" dirty="0" err="1" smtClean="0"/>
              <a:t>UVOD</a:t>
            </a:r>
            <a:endParaRPr lang="sr-Latn-RS" sz="2800" b="1" dirty="0" smtClean="0"/>
          </a:p>
          <a:p>
            <a:pPr marL="0" indent="12700" eaLnBrk="1" hangingPunct="1">
              <a:buAutoNum type="arabicPeriod"/>
            </a:pPr>
            <a:r>
              <a:rPr lang="sr-Latn-RS" sz="2800" b="1" dirty="0" smtClean="0"/>
              <a:t> </a:t>
            </a:r>
            <a:r>
              <a:rPr lang="en-US" sz="2800" b="1" dirty="0" smtClean="0"/>
              <a:t>STANDARDNE ENERGETSKE APLIKACIJE U OKVIRU SCADA/EMS</a:t>
            </a:r>
            <a:r>
              <a:rPr lang="sr-Latn-RS" sz="2800" b="1" dirty="0" smtClean="0"/>
              <a:t> SISTEMA</a:t>
            </a:r>
          </a:p>
          <a:p>
            <a:pPr marL="0" indent="12700" eaLnBrk="1" hangingPunct="1">
              <a:buAutoNum type="arabicPeriod"/>
            </a:pPr>
            <a:r>
              <a:rPr lang="sr-Latn-RS" sz="2800" b="1" dirty="0" smtClean="0"/>
              <a:t> </a:t>
            </a:r>
            <a:r>
              <a:rPr lang="en-US" sz="2800" b="1" dirty="0" smtClean="0"/>
              <a:t>NOVORAZVIJENE ENERGETSKE APLIKACIJE U OKVIRU SCADA/EMS</a:t>
            </a:r>
            <a:r>
              <a:rPr lang="sr-Latn-RS" sz="2800" b="1" dirty="0" smtClean="0"/>
              <a:t> SISTEMA</a:t>
            </a:r>
          </a:p>
          <a:p>
            <a:pPr marL="0" indent="12700" eaLnBrk="1" hangingPunct="1">
              <a:buAutoNum type="arabicPeriod"/>
            </a:pPr>
            <a:r>
              <a:rPr lang="sr-Latn-RS" sz="2800" b="1" dirty="0" smtClean="0"/>
              <a:t> </a:t>
            </a:r>
            <a:r>
              <a:rPr lang="en-US" sz="2800" b="1" dirty="0" smtClean="0"/>
              <a:t>APLIKACIJA ZA UVOZ PLANSKIH FAJLOVA I KONVERZIJU FORMATA</a:t>
            </a:r>
            <a:endParaRPr lang="sr-Latn-RS" sz="2800" b="1" dirty="0" smtClean="0"/>
          </a:p>
          <a:p>
            <a:pPr marL="0" indent="12700" eaLnBrk="1" hangingPunct="1">
              <a:buAutoNum type="arabicPeriod"/>
            </a:pPr>
            <a:r>
              <a:rPr lang="sr-Latn-RS" sz="2800" b="1" dirty="0" smtClean="0"/>
              <a:t> ZAKLJUČAK I DALJI RAZVOJ</a:t>
            </a:r>
          </a:p>
          <a:p>
            <a:pPr marL="0" indent="12700" eaLnBrk="1" hangingPunct="1">
              <a:buAutoNum type="arabicPeriod"/>
            </a:pPr>
            <a:r>
              <a:rPr lang="sr-Latn-RS" sz="2800" b="1" dirty="0" smtClean="0"/>
              <a:t> </a:t>
            </a:r>
            <a:r>
              <a:rPr lang="en-US" sz="2800" b="1" dirty="0" smtClean="0"/>
              <a:t>PITANJA</a:t>
            </a:r>
            <a:endParaRPr lang="sr-Latn-RS" sz="2800" b="1" dirty="0" smtClean="0"/>
          </a:p>
          <a:p>
            <a:pPr marL="0" indent="0" eaLnBrk="1" hangingPunct="1">
              <a:buNone/>
            </a:pPr>
            <a:endParaRPr lang="sr-Latn-RS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sr-Latn-RS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endParaRPr lang="en-GB" sz="2800" b="1" dirty="0" smtClean="0"/>
          </a:p>
          <a:p>
            <a:pPr algn="ctr" eaLnBrk="1" hangingPunct="1">
              <a:buFont typeface="Arial" pitchFamily="34" charset="0"/>
              <a:buNone/>
            </a:pPr>
            <a:endParaRPr lang="sr-Latn-CS" dirty="0" smtClean="0"/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000" b="1" dirty="0"/>
              <a:t>1</a:t>
            </a:r>
            <a:r>
              <a:rPr lang="en-GB" sz="3000" b="1" dirty="0" smtClean="0"/>
              <a:t>. UVOD</a:t>
            </a:r>
            <a:endParaRPr lang="sr-Latn-CS" sz="3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241176" y="1336675"/>
            <a:ext cx="8723312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r>
              <a:rPr lang="sr-Latn-R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Izrada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Glavnog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Razvoj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parametrizacija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testiranje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Priprema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SAT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testiranje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Probni rad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endParaRPr lang="en-GB" sz="2800" b="1" dirty="0" smtClean="0"/>
          </a:p>
          <a:p>
            <a:pPr algn="ctr" eaLnBrk="1" hangingPunct="1">
              <a:buFont typeface="Arial" pitchFamily="34" charset="0"/>
              <a:buNone/>
            </a:pPr>
            <a:endParaRPr lang="sr-Latn-CS" dirty="0" smtClean="0"/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000" b="1" dirty="0"/>
              <a:t>2</a:t>
            </a:r>
            <a:r>
              <a:rPr lang="en-GB" sz="3000" b="1" dirty="0" smtClean="0"/>
              <a:t>. </a:t>
            </a:r>
            <a:r>
              <a:rPr lang="sr-Latn-RS" sz="3000" b="1" dirty="0" smtClean="0"/>
              <a:t>STANDARDNE ENERGETSKE APLIKACIJE U OKVIRU S</a:t>
            </a:r>
            <a:r>
              <a:rPr lang="en-US" sz="3000" b="1" dirty="0" smtClean="0"/>
              <a:t>C</a:t>
            </a:r>
            <a:r>
              <a:rPr lang="sr-Latn-RS" sz="3000" b="1" dirty="0" smtClean="0"/>
              <a:t>ADA/EMS SISTEMA </a:t>
            </a:r>
            <a:r>
              <a:rPr lang="en-US" sz="3000" b="1" dirty="0" smtClean="0"/>
              <a:t>U </a:t>
            </a:r>
            <a:r>
              <a:rPr lang="sr-Latn-RS" sz="3000" b="1" dirty="0" smtClean="0"/>
              <a:t>REAL-TIME REŽIMU</a:t>
            </a:r>
            <a:endParaRPr lang="sr-Latn-CS" sz="3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241176" y="1336675"/>
            <a:ext cx="8723312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endParaRPr lang="en-GB" sz="2800" b="1" dirty="0" smtClean="0"/>
          </a:p>
          <a:p>
            <a:pPr algn="ctr" eaLnBrk="1" hangingPunct="1">
              <a:buFont typeface="Arial" pitchFamily="34" charset="0"/>
              <a:buNone/>
            </a:pPr>
            <a:endParaRPr lang="sr-Latn-CS" dirty="0" smtClean="0"/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29" y="1844824"/>
            <a:ext cx="6517853" cy="442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8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000" b="1" dirty="0"/>
              <a:t>2</a:t>
            </a:r>
            <a:r>
              <a:rPr lang="en-GB" sz="3000" b="1" dirty="0" smtClean="0"/>
              <a:t>. </a:t>
            </a:r>
            <a:r>
              <a:rPr lang="en-GB" sz="3000" b="1" dirty="0"/>
              <a:t>STANDARDNE ENERGETSKE APLIKACIJE U OKVIRU </a:t>
            </a:r>
            <a:r>
              <a:rPr lang="en-GB" sz="3000" b="1" dirty="0" smtClean="0"/>
              <a:t>SCADA/EMS SISTEMA</a:t>
            </a:r>
            <a:r>
              <a:rPr lang="sr-Latn-RS" sz="3000" b="1" dirty="0" smtClean="0"/>
              <a:t> U STUDIJSKOM REŽIMU</a:t>
            </a:r>
            <a:endParaRPr lang="sr-Latn-CS" sz="3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241176" y="1336675"/>
            <a:ext cx="8723312" cy="4525963"/>
          </a:xfrm>
        </p:spPr>
        <p:txBody>
          <a:bodyPr/>
          <a:lstStyle/>
          <a:p>
            <a:pPr marL="0" lvl="1" indent="0" eaLnBrk="1" hangingPunct="1">
              <a:buNone/>
            </a:pPr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endParaRPr lang="en-GB" sz="2800" b="1" dirty="0" smtClean="0"/>
          </a:p>
          <a:p>
            <a:pPr algn="ctr" eaLnBrk="1" hangingPunct="1">
              <a:buFont typeface="Arial" pitchFamily="34" charset="0"/>
              <a:buNone/>
            </a:pPr>
            <a:endParaRPr lang="sr-Latn-CS" dirty="0" smtClean="0"/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7"/>
            <a:ext cx="5355644" cy="4495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3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000" b="1" dirty="0"/>
              <a:t>2</a:t>
            </a:r>
            <a:r>
              <a:rPr lang="en-GB" sz="3000" b="1" dirty="0" smtClean="0"/>
              <a:t>. </a:t>
            </a:r>
            <a:r>
              <a:rPr lang="en-GB" sz="3000" b="1" dirty="0"/>
              <a:t>STANDARDNE ENERGETSKE APLIKACIJE U OKVIRU </a:t>
            </a:r>
            <a:r>
              <a:rPr lang="en-GB" sz="3000" b="1" dirty="0" smtClean="0"/>
              <a:t>SCADA/EMS SISTEMA</a:t>
            </a:r>
            <a:r>
              <a:rPr lang="en-US" sz="3000" b="1" dirty="0" smtClean="0"/>
              <a:t>: </a:t>
            </a:r>
            <a:r>
              <a:rPr lang="sr-Latn-RS" sz="3000" b="1" dirty="0" smtClean="0"/>
              <a:t>RTNET-OSNOVNI DISPLEJ</a:t>
            </a:r>
            <a:endParaRPr lang="sr-Latn-CS" sz="3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9830"/>
            <a:ext cx="5976664" cy="524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2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000" b="1" dirty="0"/>
              <a:t>2</a:t>
            </a:r>
            <a:r>
              <a:rPr lang="en-GB" sz="3000" b="1" dirty="0" smtClean="0"/>
              <a:t>. </a:t>
            </a:r>
            <a:r>
              <a:rPr lang="en-GB" sz="3000" b="1" dirty="0"/>
              <a:t>STANDARDNE ENERGETSKE APLIKACIJE U OKVIRU </a:t>
            </a:r>
            <a:r>
              <a:rPr lang="en-GB" sz="3000" b="1" dirty="0" smtClean="0"/>
              <a:t>SCADA/EMS SISTEMA</a:t>
            </a:r>
            <a:r>
              <a:rPr lang="en-US" sz="3000" b="1" dirty="0" smtClean="0"/>
              <a:t>: </a:t>
            </a:r>
            <a:r>
              <a:rPr lang="sr-Latn-RS" sz="3000" b="1" dirty="0" smtClean="0"/>
              <a:t>PRIKAZ REZULTATA RTNET-a</a:t>
            </a:r>
            <a:endParaRPr lang="sr-Latn-CS" sz="3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1" y="2420888"/>
            <a:ext cx="62318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Crna Gora - CGES\materijal za obuku\print screenovi\rtnet\bus summa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19200"/>
            <a:ext cx="4942106" cy="28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Crna Gora - CGES\materijal za obuku\print screenovi\rtnet\bus li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24681"/>
            <a:ext cx="4942106" cy="21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3000" b="1" dirty="0"/>
              <a:t>3</a:t>
            </a:r>
            <a:r>
              <a:rPr lang="en-GB" sz="3000" b="1" dirty="0" smtClean="0"/>
              <a:t>. APLIKACIJA ZA PROGNOZU</a:t>
            </a:r>
            <a:r>
              <a:rPr lang="sr-Latn-RS" sz="3000" b="1" dirty="0" smtClean="0"/>
              <a:t> GUBITAKA</a:t>
            </a:r>
            <a:endParaRPr lang="sr-Latn-CS" sz="3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6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423693"/>
              </p:ext>
            </p:extLst>
          </p:nvPr>
        </p:nvGraphicFramePr>
        <p:xfrm>
          <a:off x="1475656" y="1397140"/>
          <a:ext cx="6299919" cy="481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Visio" r:id="rId7" imgW="9568654" imgH="7311339" progId="Visio.Drawing.11">
                  <p:embed/>
                </p:oleObj>
              </mc:Choice>
              <mc:Fallback>
                <p:oleObj name="Visio" r:id="rId7" imgW="9568654" imgH="7311339" progId="Visio.Drawing.11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397140"/>
                        <a:ext cx="6299919" cy="48175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75"/>
            <a:ext cx="8691885" cy="9286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800" b="1" dirty="0" smtClean="0"/>
              <a:t>3. </a:t>
            </a:r>
            <a:r>
              <a:rPr lang="sr-Latn-RS" sz="2800" b="1" dirty="0" smtClean="0"/>
              <a:t>APLIKACIJA ZA PROGNOZU PROIZVODNJE VETROGENERATORA</a:t>
            </a:r>
            <a:endParaRPr lang="sr-Latn-CS" sz="28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pic>
        <p:nvPicPr>
          <p:cNvPr id="307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3" y="6269038"/>
            <a:ext cx="1135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143000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63"/>
            <a:ext cx="7092950" cy="71437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0" name="Picture 9" descr="view.png"/>
          <p:cNvPicPr>
            <a:picLocks noChangeAspect="1"/>
          </p:cNvPicPr>
          <p:nvPr/>
        </p:nvPicPr>
        <p:blipFill>
          <a:blip r:embed="rId6" cstate="print"/>
          <a:srcRect b="33331"/>
          <a:stretch>
            <a:fillRect/>
          </a:stretch>
        </p:blipFill>
        <p:spPr bwMode="auto">
          <a:xfrm>
            <a:off x="7775575" y="6000750"/>
            <a:ext cx="131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9888" y="1340768"/>
            <a:ext cx="8723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280943"/>
              </p:ext>
            </p:extLst>
          </p:nvPr>
        </p:nvGraphicFramePr>
        <p:xfrm>
          <a:off x="1043608" y="1484784"/>
          <a:ext cx="6259839" cy="494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r:id="rId7" imgW="7627172" imgH="6015810" progId="Visio.Drawing.11">
                  <p:embed/>
                </p:oleObj>
              </mc:Choice>
              <mc:Fallback>
                <p:oleObj r:id="rId7" imgW="7627172" imgH="601581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84784"/>
                        <a:ext cx="6259839" cy="4942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3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11807</TotalTime>
  <Words>301</Words>
  <Application>Microsoft Office PowerPoint</Application>
  <PresentationFormat>On-screen Show (4:3)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Office Visio Drawing</vt:lpstr>
      <vt:lpstr>PowerPoint Presentation</vt:lpstr>
      <vt:lpstr>SADRŽAJ</vt:lpstr>
      <vt:lpstr>1. UVOD</vt:lpstr>
      <vt:lpstr>2. STANDARDNE ENERGETSKE APLIKACIJE U OKVIRU SCADA/EMS SISTEMA U REAL-TIME REŽIMU</vt:lpstr>
      <vt:lpstr>2. STANDARDNE ENERGETSKE APLIKACIJE U OKVIRU SCADA/EMS SISTEMA U STUDIJSKOM REŽIMU</vt:lpstr>
      <vt:lpstr>2. STANDARDNE ENERGETSKE APLIKACIJE U OKVIRU SCADA/EMS SISTEMA: RTNET-OSNOVNI DISPLEJ</vt:lpstr>
      <vt:lpstr>2. STANDARDNE ENERGETSKE APLIKACIJE U OKVIRU SCADA/EMS SISTEMA: PRIKAZ REZULTATA RTNET-a</vt:lpstr>
      <vt:lpstr>3. APLIKACIJA ZA PROGNOZU GUBITAKA</vt:lpstr>
      <vt:lpstr>3. APLIKACIJA ZA PROGNOZU PROIZVODNJE VETROGENERATORA</vt:lpstr>
      <vt:lpstr>3. APLIKACIJA ZA PROGNOZU PROIZVODNJE VETROGENERATORA-KORISNIČKI INTERFEJS</vt:lpstr>
      <vt:lpstr>3. MODUL ZA OPTIMIZACIJU NETOVANJA ODSTUPANJA</vt:lpstr>
      <vt:lpstr>4. APLIKACIJA ZA UVOZ PLANSKIH FAJLOVA I KONVERZIJU FORMATA-FORCON</vt:lpstr>
      <vt:lpstr>5. ZAKLJUČAK I DALJI RAZVOJ</vt:lpstr>
      <vt:lpstr>PowerPoint Presentation</vt:lpstr>
    </vt:vector>
  </TitlesOfParts>
  <Company>IMP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dizajn</dc:creator>
  <cp:lastModifiedBy>IMP</cp:lastModifiedBy>
  <cp:revision>531</cp:revision>
  <dcterms:created xsi:type="dcterms:W3CDTF">2011-03-03T08:47:31Z</dcterms:created>
  <dcterms:modified xsi:type="dcterms:W3CDTF">2019-05-08T13:46:55Z</dcterms:modified>
</cp:coreProperties>
</file>