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7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600" dirty="0" err="1"/>
              <a:t>Postojeći</a:t>
            </a:r>
            <a:r>
              <a:rPr lang="sl-SI" sz="1600" baseline="0" dirty="0"/>
              <a:t> </a:t>
            </a:r>
            <a:r>
              <a:rPr lang="sl-SI" sz="1600" baseline="0" dirty="0" err="1"/>
              <a:t>rezpršeni</a:t>
            </a:r>
            <a:r>
              <a:rPr lang="sl-SI" sz="1600" baseline="0" dirty="0"/>
              <a:t> </a:t>
            </a:r>
          </a:p>
          <a:p>
            <a:pPr>
              <a:defRPr/>
            </a:pPr>
            <a:r>
              <a:rPr lang="sl-SI" sz="1600" baseline="0" dirty="0"/>
              <a:t>izvori u mreži</a:t>
            </a:r>
            <a:r>
              <a:rPr lang="sl-SI" sz="1600" dirty="0"/>
              <a:t>[MW]</a:t>
            </a:r>
          </a:p>
        </c:rich>
      </c:tx>
      <c:layout>
        <c:manualLayout>
          <c:xMode val="edge"/>
          <c:yMode val="edge"/>
          <c:x val="1.9356980661311491E-2"/>
          <c:y val="2.3114148288033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282934182899558E-2"/>
          <c:y val="0.19437983268541528"/>
          <c:w val="0.86130074952879832"/>
          <c:h val="0.764461781182927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650-4D2C-9FF3-EB36A94BCA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650-4D2C-9FF3-EB36A94BCA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650-4D2C-9FF3-EB36A94BCA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650-4D2C-9FF3-EB36A94BCA0F}"/>
              </c:ext>
            </c:extLst>
          </c:dPt>
          <c:dLbls>
            <c:dLbl>
              <c:idx val="0"/>
              <c:layout>
                <c:manualLayout>
                  <c:x val="0.14356570231219623"/>
                  <c:y val="-6.8057573959949685E-2"/>
                </c:manualLayout>
              </c:layout>
              <c:tx>
                <c:rich>
                  <a:bodyPr/>
                  <a:lstStyle/>
                  <a:p>
                    <a:fld id="{607B6DAC-3D0A-431E-92DF-832EE68A900B}" type="VALUE">
                      <a:rPr lang="en-US"/>
                      <a:pPr/>
                      <a:t>[VREDNOST]</a:t>
                    </a:fld>
                    <a:endParaRPr lang="sl-S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50-4D2C-9FF3-EB36A94BCA0F}"/>
                </c:ext>
              </c:extLst>
            </c:dLbl>
            <c:dLbl>
              <c:idx val="1"/>
              <c:layout>
                <c:manualLayout>
                  <c:x val="0.25156735134942326"/>
                  <c:y val="-4.8796599236848856E-2"/>
                </c:manualLayout>
              </c:layout>
              <c:tx>
                <c:rich>
                  <a:bodyPr/>
                  <a:lstStyle/>
                  <a:p>
                    <a:fld id="{04E9F640-2CF5-4547-BD13-8301758FA0FF}" type="VALUE">
                      <a:rPr lang="en-US"/>
                      <a:pPr/>
                      <a:t>[VREDNOST]</a:t>
                    </a:fld>
                    <a:endParaRPr lang="sl-S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50-4D2C-9FF3-EB36A94BCA0F}"/>
                </c:ext>
              </c:extLst>
            </c:dLbl>
            <c:dLbl>
              <c:idx val="2"/>
              <c:layout>
                <c:manualLayout>
                  <c:x val="0.16400374897592557"/>
                  <c:y val="5.07513933106696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4650AA-7E5C-4C7F-A4A7-BF03534E899C}" type="VALUE">
                      <a:rPr lang="en-US" sz="2000" b="1">
                        <a:solidFill>
                          <a:sysClr val="window" lastClr="FFFFFF"/>
                        </a:solidFill>
                      </a:rPr>
                      <a:pPr>
                        <a:defRPr sz="2000">
                          <a:solidFill>
                            <a:sysClr val="window" lastClr="FFFFFF"/>
                          </a:solidFill>
                        </a:defRPr>
                      </a:pPr>
                      <a:t>[VREDNOST]</a:t>
                    </a:fld>
                    <a:endParaRPr lang="sl-SI"/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0830909433056"/>
                      <c:h val="0.109462711543891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50-4D2C-9FF3-EB36A94BCA0F}"/>
                </c:ext>
              </c:extLst>
            </c:dLbl>
            <c:dLbl>
              <c:idx val="3"/>
              <c:layout>
                <c:manualLayout>
                  <c:x val="0.10719290740216954"/>
                  <c:y val="-0.24018393456599196"/>
                </c:manualLayout>
              </c:layout>
              <c:tx>
                <c:rich>
                  <a:bodyPr/>
                  <a:lstStyle/>
                  <a:p>
                    <a:fld id="{26968BD7-B186-40B2-B43C-D60CCE8A3291}" type="VALUE">
                      <a:rPr lang="en-US"/>
                      <a:pPr/>
                      <a:t>[VREDNOST]</a:t>
                    </a:fld>
                    <a:endParaRPr lang="sl-S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650-4D2C-9FF3-EB36A94BCA0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List1!$D$2:$D$5</c:f>
              <c:strCache>
                <c:ptCount val="4"/>
                <c:pt idx="0">
                  <c:v>Dizel</c:v>
                </c:pt>
                <c:pt idx="1">
                  <c:v>MHE</c:v>
                </c:pt>
                <c:pt idx="2">
                  <c:v>SPTE</c:v>
                </c:pt>
                <c:pt idx="3">
                  <c:v>SE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0.35</c:v>
                </c:pt>
                <c:pt idx="1">
                  <c:v>0.71</c:v>
                </c:pt>
                <c:pt idx="2">
                  <c:v>1.23</c:v>
                </c:pt>
                <c:pt idx="3">
                  <c:v>15.34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50-4D2C-9FF3-EB36A94BCA0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88743727877045"/>
          <c:y val="0.63051038791070035"/>
          <c:w val="0.14692238855469911"/>
          <c:h val="0.322048114155483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15/05/2019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192.168.123.51:3021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26" y="1900888"/>
            <a:ext cx="7394548" cy="918896"/>
          </a:xfrm>
        </p:spPr>
        <p:txBody>
          <a:bodyPr anchor="ctr">
            <a:noAutofit/>
          </a:bodyPr>
          <a:lstStyle/>
          <a:p>
            <a:r>
              <a:rPr lang="en-US" sz="25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UNAPR</a:t>
            </a:r>
            <a:r>
              <a:rPr lang="sl-SI" sz="25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IJ</a:t>
            </a:r>
            <a:r>
              <a:rPr lang="en-US" sz="25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EĐENA METODA PROCJENE KAPACITETA PRIKLJUČENJA OBNOVLJIVIH IZVORA ENERGIJE NA DISTRIBUTIVNU MREŽU</a:t>
            </a:r>
            <a:endParaRPr lang="en-NZ" sz="2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52128"/>
            <a:ext cx="6858000" cy="538697"/>
          </a:xfrm>
        </p:spPr>
        <p:txBody>
          <a:bodyPr>
            <a:normAutofit fontScale="85000" lnSpcReduction="20000"/>
          </a:bodyPr>
          <a:lstStyle/>
          <a:p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Autori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Vito Kumelj, dr. Gorazd Krese, dr. Dejan Velušček, dr. Boštjan Strmčnik</a:t>
            </a:r>
            <a:endParaRPr lang="en-NZ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NZ" dirty="0"/>
          </a:p>
        </p:txBody>
      </p:sp>
      <p:pic>
        <p:nvPicPr>
          <p:cNvPr id="6" name="Picture 5" descr="KoronaLogo.png">
            <a:extLst>
              <a:ext uri="{FF2B5EF4-FFF2-40B4-BE49-F238E27FC236}">
                <a16:creationId xmlns:a16="http://schemas.microsoft.com/office/drawing/2014/main" id="{C9989B1D-5084-416F-9E0F-035CAC8FD3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98" y="3038655"/>
            <a:ext cx="3335604" cy="76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684EFAEA-DC00-4C91-9C8A-4B039DFC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/>
          <a:p>
            <a:r>
              <a:rPr lang="sl-SI" sz="2500" b="1" dirty="0">
                <a:solidFill>
                  <a:schemeClr val="bg1"/>
                </a:solidFill>
              </a:rPr>
              <a:t>Korona </a:t>
            </a:r>
            <a:r>
              <a:rPr lang="sl-SI" sz="2500" b="1" dirty="0" err="1">
                <a:solidFill>
                  <a:schemeClr val="bg1"/>
                </a:solidFill>
              </a:rPr>
              <a:t>d.d</a:t>
            </a:r>
            <a:r>
              <a:rPr lang="sl-SI" sz="2500" b="1" dirty="0">
                <a:solidFill>
                  <a:schemeClr val="bg1"/>
                </a:solidFill>
              </a:rPr>
              <a:t>. – PROFIL PREDUZEĆA</a:t>
            </a:r>
            <a:endParaRPr lang="sl-SI" sz="2500" dirty="0"/>
          </a:p>
        </p:txBody>
      </p:sp>
      <p:pic>
        <p:nvPicPr>
          <p:cNvPr id="12" name="Picture 5" descr="KoronaLogo.png">
            <a:extLst>
              <a:ext uri="{FF2B5EF4-FFF2-40B4-BE49-F238E27FC236}">
                <a16:creationId xmlns:a16="http://schemas.microsoft.com/office/drawing/2014/main" id="{CCB8D60C-3394-41C2-8A94-2B0B949A03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67" y="6261618"/>
            <a:ext cx="1248666" cy="285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značba mesta besedila 3">
            <a:extLst>
              <a:ext uri="{FF2B5EF4-FFF2-40B4-BE49-F238E27FC236}">
                <a16:creationId xmlns:a16="http://schemas.microsoft.com/office/drawing/2014/main" id="{A1C8D7CB-605B-49EB-BD69-532E510EC92C}"/>
              </a:ext>
            </a:extLst>
          </p:cNvPr>
          <p:cNvSpPr txBox="1">
            <a:spLocks/>
          </p:cNvSpPr>
          <p:nvPr/>
        </p:nvSpPr>
        <p:spPr>
          <a:xfrm>
            <a:off x="238890" y="1128967"/>
            <a:ext cx="8666220" cy="4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30 </a:t>
            </a:r>
            <a:r>
              <a:rPr lang="sl-SI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godina</a:t>
            </a:r>
            <a:r>
              <a:rPr lang="sl-SI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</a:t>
            </a:r>
            <a:r>
              <a:rPr lang="en-GB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</a:t>
            </a:r>
            <a:r>
              <a:rPr lang="sl-SI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kustva</a:t>
            </a:r>
            <a:r>
              <a:rPr lang="sl-SI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na </a:t>
            </a:r>
            <a:r>
              <a:rPr lang="sl-SI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području</a:t>
            </a:r>
            <a:r>
              <a:rPr lang="sl-SI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energetike i industrije:</a:t>
            </a:r>
          </a:p>
          <a:p>
            <a:pPr marL="91440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Rješenja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za energetske s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istemi</a:t>
            </a:r>
            <a:endParaRPr lang="sl-SI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91440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Nadzor pri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izvođenju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projekata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izradi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dokumentacije</a:t>
            </a:r>
          </a:p>
          <a:p>
            <a:pPr marL="91440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Sistemi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automatizacije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upravljanje</a:t>
            </a:r>
            <a:endParaRPr lang="sl-SI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91440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Istraživanja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studije</a:t>
            </a:r>
            <a:endParaRPr lang="sl-SI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91440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IT razvoj</a:t>
            </a:r>
          </a:p>
          <a:p>
            <a:pPr marL="457200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Međunarodni</a:t>
            </a:r>
            <a:r>
              <a:rPr lang="sl-SI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 EU projekti</a:t>
            </a:r>
          </a:p>
          <a:p>
            <a:pPr marL="457200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Projekti u CG – </a:t>
            </a:r>
            <a:r>
              <a:rPr lang="sl-SI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prisutni</a:t>
            </a:r>
            <a:r>
              <a:rPr lang="sl-SI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više od decenije</a:t>
            </a:r>
          </a:p>
          <a:p>
            <a:pPr marL="85725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Konzultantske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usluge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kod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izgradnja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telekomunikacijskog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sistema EPCG</a:t>
            </a:r>
          </a:p>
          <a:p>
            <a:pPr marL="85725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Izra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projektne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dokumentacije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za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nekoliko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visokonaponskih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trafo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stanica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</a:t>
            </a:r>
          </a:p>
          <a:p>
            <a:pPr marL="85725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Razvoj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implementacija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informacionog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sistema za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delovanje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organiz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atora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tržišta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COTEE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85725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Izrada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projektne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dokumentacije</a:t>
            </a:r>
            <a:r>
              <a:rPr lang="en-GB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za d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alekovod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2 x 400 kV </a:t>
            </a:r>
            <a:r>
              <a:rPr lang="sl-SI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Lastva</a:t>
            </a: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– </a:t>
            </a:r>
            <a:r>
              <a:rPr lang="en-GB" sz="16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Čevo</a:t>
            </a:r>
            <a:endParaRPr lang="sl-SI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857250" lvl="1" indent="-2286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…	</a:t>
            </a:r>
            <a:endParaRPr lang="sl-SI" sz="1600" dirty="0">
              <a:solidFill>
                <a:schemeClr val="tx2">
                  <a:lumMod val="20000"/>
                  <a:lumOff val="8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242222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A1785C-49B6-491B-8625-A19CFB63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8288716" cy="6731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OCJENA </a:t>
            </a:r>
            <a:r>
              <a:rPr lang="en-US" b="1" dirty="0">
                <a:solidFill>
                  <a:schemeClr val="bg1"/>
                </a:solidFill>
              </a:rPr>
              <a:t>KAPACITETA PRIKLJUČENJA OBNOVLJIVIH </a:t>
            </a:r>
            <a:r>
              <a:rPr lang="en-US" sz="2700" b="1" dirty="0">
                <a:solidFill>
                  <a:schemeClr val="bg1"/>
                </a:solidFill>
              </a:rPr>
              <a:t>IZVORA</a:t>
            </a:r>
            <a:r>
              <a:rPr lang="en-US" b="1" dirty="0">
                <a:solidFill>
                  <a:schemeClr val="bg1"/>
                </a:solidFill>
              </a:rPr>
              <a:t> ENERGIJE</a:t>
            </a:r>
            <a:r>
              <a:rPr lang="sl-SI" b="1" dirty="0">
                <a:solidFill>
                  <a:schemeClr val="bg1"/>
                </a:solidFill>
              </a:rPr>
              <a:t>:</a:t>
            </a:r>
            <a:endParaRPr lang="sl-SI" dirty="0"/>
          </a:p>
        </p:txBody>
      </p:sp>
      <p:pic>
        <p:nvPicPr>
          <p:cNvPr id="3" name="Picture 5" descr="KoronaLogo.png">
            <a:extLst>
              <a:ext uri="{FF2B5EF4-FFF2-40B4-BE49-F238E27FC236}">
                <a16:creationId xmlns:a16="http://schemas.microsoft.com/office/drawing/2014/main" id="{BC9D218C-BEAB-4562-881E-83382E6A50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67" y="6261618"/>
            <a:ext cx="1248666" cy="285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značba mesta besedila 3">
            <a:extLst>
              <a:ext uri="{FF2B5EF4-FFF2-40B4-BE49-F238E27FC236}">
                <a16:creationId xmlns:a16="http://schemas.microsoft.com/office/drawing/2014/main" id="{B5CD635A-DF67-4E32-94D9-CC75468FB0CB}"/>
              </a:ext>
            </a:extLst>
          </p:cNvPr>
          <p:cNvSpPr txBox="1">
            <a:spLocks/>
          </p:cNvSpPr>
          <p:nvPr/>
        </p:nvSpPr>
        <p:spPr>
          <a:xfrm>
            <a:off x="99182" y="1907156"/>
            <a:ext cx="4085355" cy="41362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chemeClr val="accent1"/>
              </a:buClr>
            </a:pP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Metoda za </a:t>
            </a:r>
            <a:r>
              <a:rPr lang="sl-SI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određivanje</a:t>
            </a: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najvećeg</a:t>
            </a: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udjela</a:t>
            </a: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obnovljivih izvora EE u </a:t>
            </a:r>
            <a:r>
              <a:rPr lang="sl-SI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distributivnoj</a:t>
            </a: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mreži</a:t>
            </a:r>
          </a:p>
          <a:p>
            <a:pPr marL="457200">
              <a:buClr>
                <a:schemeClr val="accent1"/>
              </a:buClr>
            </a:pPr>
            <a:r>
              <a:rPr lang="sl-SI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Upotreba</a:t>
            </a: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realnih </a:t>
            </a:r>
            <a:r>
              <a:rPr lang="sl-SI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topologijskih</a:t>
            </a: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podataka</a:t>
            </a: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distributivne mreže i arhiva </a:t>
            </a:r>
            <a:r>
              <a:rPr lang="sl-SI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mjerenja</a:t>
            </a: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potrošnje i proizvodnje</a:t>
            </a:r>
          </a:p>
          <a:p>
            <a:pPr marL="457200">
              <a:buClr>
                <a:schemeClr val="accent1"/>
              </a:buClr>
            </a:pPr>
            <a:r>
              <a:rPr lang="sl-SI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Napredni vremenski modeli potrošnje i proizvodnje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5934F28-FB53-4D73-B877-903765A8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37" y="1907156"/>
            <a:ext cx="4712519" cy="35044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9423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6551D3-B085-42C8-8E89-577B01F6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500" b="1" dirty="0">
                <a:solidFill>
                  <a:schemeClr val="bg1"/>
                </a:solidFill>
              </a:rPr>
              <a:t>DISTRIBUTIVNI SISTEM:</a:t>
            </a:r>
            <a:endParaRPr lang="sl-SI" sz="2500" dirty="0"/>
          </a:p>
        </p:txBody>
      </p:sp>
      <p:pic>
        <p:nvPicPr>
          <p:cNvPr id="3" name="Picture 5" descr="KoronaLogo.png">
            <a:extLst>
              <a:ext uri="{FF2B5EF4-FFF2-40B4-BE49-F238E27FC236}">
                <a16:creationId xmlns:a16="http://schemas.microsoft.com/office/drawing/2014/main" id="{0C1906A7-414B-4467-B263-50F6F65393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67" y="6261618"/>
            <a:ext cx="1248666" cy="285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značba mesta besedila 12">
            <a:extLst>
              <a:ext uri="{FF2B5EF4-FFF2-40B4-BE49-F238E27FC236}">
                <a16:creationId xmlns:a16="http://schemas.microsoft.com/office/drawing/2014/main" id="{31D75074-DB0E-4EE8-B7AA-8B3A29C10D7C}"/>
              </a:ext>
            </a:extLst>
          </p:cNvPr>
          <p:cNvSpPr txBox="1">
            <a:spLocks/>
          </p:cNvSpPr>
          <p:nvPr/>
        </p:nvSpPr>
        <p:spPr>
          <a:xfrm>
            <a:off x="0" y="1613230"/>
            <a:ext cx="4572000" cy="42375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chemeClr val="accent1"/>
              </a:buClr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Trafo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stanica: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Jedanaest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20 kV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ćelija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napajanih preko</a:t>
            </a:r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110/20 kV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transformatora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snage 31.5 MVA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regulacijom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napona</a:t>
            </a:r>
          </a:p>
          <a:p>
            <a:pPr marL="457200">
              <a:buClr>
                <a:schemeClr val="accent1"/>
              </a:buClr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165 instaliranih razpršenih izvora </a:t>
            </a:r>
            <a:r>
              <a:rPr lang="en-GB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na</a:t>
            </a:r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0,4 kV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ukupno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17.6 MW) </a:t>
            </a:r>
          </a:p>
          <a:p>
            <a:pPr marL="457200">
              <a:buClr>
                <a:schemeClr val="accent1"/>
              </a:buClr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343 distributivne stanice, 367 instaliranih SN</a:t>
            </a:r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/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NN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transformatora</a:t>
            </a:r>
            <a:endParaRPr lang="sl-SI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57200">
              <a:buClr>
                <a:schemeClr val="accent1"/>
              </a:buClr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Upotreba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arhiva napredne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mjerne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infrastrukture za 82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transformatora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 128 razpršenih izvora</a:t>
            </a:r>
          </a:p>
          <a:p>
            <a:pPr marL="457200">
              <a:buClr>
                <a:schemeClr val="accent1"/>
              </a:buClr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Moguči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problemi u mreži:</a:t>
            </a:r>
          </a:p>
          <a:p>
            <a:pPr lvl="2">
              <a:spcBef>
                <a:spcPts val="1000"/>
              </a:spcBef>
              <a:buClr>
                <a:schemeClr val="accent1"/>
              </a:buClr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Reverzibilni tok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transformatora</a:t>
            </a:r>
            <a:endParaRPr lang="sl-SI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2">
              <a:spcBef>
                <a:spcPts val="1000"/>
              </a:spcBef>
              <a:buClr>
                <a:schemeClr val="accent1"/>
              </a:buClr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Veliki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udjel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razpršenih izvora EE</a:t>
            </a:r>
          </a:p>
          <a:p>
            <a:pPr lvl="2">
              <a:spcBef>
                <a:spcPts val="1000"/>
              </a:spcBef>
              <a:buClr>
                <a:schemeClr val="accent1"/>
              </a:buClr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Visok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naponski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profil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78E42A12-4432-4004-B3D3-98CF7F08E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826694"/>
              </p:ext>
            </p:extLst>
          </p:nvPr>
        </p:nvGraphicFramePr>
        <p:xfrm>
          <a:off x="4572000" y="1624163"/>
          <a:ext cx="4373461" cy="347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332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6483B-CFB7-41F8-889C-0AAD95AA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26" y="259876"/>
            <a:ext cx="7886700" cy="673100"/>
          </a:xfrm>
        </p:spPr>
        <p:txBody>
          <a:bodyPr>
            <a:normAutofit/>
          </a:bodyPr>
          <a:lstStyle/>
          <a:p>
            <a:r>
              <a:rPr lang="sl-SI" sz="25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MODELI POTROŠNJE I PROIZVODNJE:</a:t>
            </a:r>
            <a:endParaRPr lang="sl-SI" sz="25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7109F3A-0C2D-4170-96EA-65DF81C38EA0}"/>
              </a:ext>
            </a:extLst>
          </p:cNvPr>
          <p:cNvSpPr txBox="1"/>
          <p:nvPr/>
        </p:nvSpPr>
        <p:spPr>
          <a:xfrm>
            <a:off x="128187" y="1566253"/>
            <a:ext cx="3742218" cy="398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„Monte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Carlo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“ simulacija toka snage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Deterministične i stohastične komponente 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Individualni modeli za : </a:t>
            </a:r>
          </a:p>
          <a:p>
            <a:pPr marL="914400"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Potrošače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energije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sl-SI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914400"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Ekvivalent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opterećenja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TR</a:t>
            </a:r>
          </a:p>
          <a:p>
            <a:pPr marL="914400"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Proizvodnju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EE</a:t>
            </a: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Statistički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određeni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generički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modeli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Proizvoljni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vremenski period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6D3C433-8289-4EF1-BDF5-419ABD068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01" y="1666165"/>
            <a:ext cx="5239412" cy="3730735"/>
          </a:xfrm>
          <a:prstGeom prst="rect">
            <a:avLst/>
          </a:prstGeom>
        </p:spPr>
      </p:pic>
      <p:pic>
        <p:nvPicPr>
          <p:cNvPr id="7" name="Picture 5" descr="KoronaLogo.png">
            <a:extLst>
              <a:ext uri="{FF2B5EF4-FFF2-40B4-BE49-F238E27FC236}">
                <a16:creationId xmlns:a16="http://schemas.microsoft.com/office/drawing/2014/main" id="{9C7069FB-611C-47A5-9B52-7456FDE8C4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67" y="6261618"/>
            <a:ext cx="1248666" cy="28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535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9A2FCAC4-CC52-408D-940D-4010970D4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21" y="647701"/>
            <a:ext cx="5699005" cy="578805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E5222E6-8901-40C5-9E68-8BEC19FB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500" b="1" dirty="0">
                <a:solidFill>
                  <a:schemeClr val="bg1"/>
                </a:solidFill>
              </a:rPr>
              <a:t>REZULTATI I ZAKLJUČCI:</a:t>
            </a:r>
            <a:endParaRPr lang="sl-SI" sz="25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DD590D-D2DF-405B-85A3-70B99144D3E5}"/>
              </a:ext>
            </a:extLst>
          </p:cNvPr>
          <p:cNvSpPr txBox="1"/>
          <p:nvPr/>
        </p:nvSpPr>
        <p:spPr>
          <a:xfrm>
            <a:off x="-79048" y="1328313"/>
            <a:ext cx="3321781" cy="38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različita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razvojna slučaja za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pilotsku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NN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mrežu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1143000" lvl="1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lphaLcParenR"/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Postojeće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stanje </a:t>
            </a:r>
          </a:p>
          <a:p>
            <a:pPr marL="1143000" lvl="1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lphaLcParenR"/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Promjena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regulacijskog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odcjepa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TR</a:t>
            </a:r>
          </a:p>
          <a:p>
            <a:pPr marL="1143000" lvl="1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lphaLcParenR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Rekonstrukcija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vodova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povećanje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presjeka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1143000" lvl="1" indent="-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lphaLcParenR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Regulacija napona i jalove energije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upotrebom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invertera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SE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pic>
        <p:nvPicPr>
          <p:cNvPr id="4" name="Picture 2" descr="HC_analysis">
            <a:extLst>
              <a:ext uri="{FF2B5EF4-FFF2-40B4-BE49-F238E27FC236}">
                <a16:creationId xmlns:a16="http://schemas.microsoft.com/office/drawing/2014/main" id="{953FBF2A-225B-48C9-B2E3-3D7E254C8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5877"/>
          <a:stretch/>
        </p:blipFill>
        <p:spPr bwMode="auto">
          <a:xfrm>
            <a:off x="3297521" y="1247775"/>
            <a:ext cx="5791529" cy="442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922C2B0D-90AF-4A90-BB2A-676770EA9D59}"/>
              </a:ext>
            </a:extLst>
          </p:cNvPr>
          <p:cNvSpPr/>
          <p:nvPr/>
        </p:nvSpPr>
        <p:spPr>
          <a:xfrm>
            <a:off x="-85725" y="5369348"/>
            <a:ext cx="4572000" cy="9684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Primjer</a:t>
            </a:r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o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cjen</a:t>
            </a:r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investicije</a:t>
            </a:r>
          </a:p>
          <a:p>
            <a:pPr marL="914400"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(c) = 54.000€ &gt;&gt; (d) =1.200€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</p:txBody>
      </p:sp>
      <p:pic>
        <p:nvPicPr>
          <p:cNvPr id="6" name="Picture 5" descr="KoronaLogo.png">
            <a:extLst>
              <a:ext uri="{FF2B5EF4-FFF2-40B4-BE49-F238E27FC236}">
                <a16:creationId xmlns:a16="http://schemas.microsoft.com/office/drawing/2014/main" id="{DE85F147-086B-4033-8F16-57A2771B30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67" y="6261618"/>
            <a:ext cx="1248666" cy="28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751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1BBEB48-34A4-4D59-8B04-29C8EF99DED0}"/>
              </a:ext>
            </a:extLst>
          </p:cNvPr>
          <p:cNvSpPr txBox="1"/>
          <p:nvPr/>
        </p:nvSpPr>
        <p:spPr>
          <a:xfrm>
            <a:off x="2393087" y="1137267"/>
            <a:ext cx="5122138" cy="13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PREDNOSTI:</a:t>
            </a:r>
            <a:endParaRPr lang="sl-SI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Bolje poznavanje </a:t>
            </a: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uslova</a:t>
            </a:r>
            <a:r>
              <a:rPr lang="sl-SI">
                <a:solidFill>
                  <a:schemeClr val="tx2">
                    <a:lumMod val="20000"/>
                    <a:lumOff val="80000"/>
                  </a:schemeClr>
                </a:solidFill>
              </a:rPr>
              <a:t> mreže</a:t>
            </a:r>
            <a:endParaRPr lang="sl-SI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Unaprijeđen</a:t>
            </a:r>
            <a:r>
              <a:rPr lang="sl-SI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proces planiranja</a:t>
            </a:r>
          </a:p>
          <a:p>
            <a:endParaRPr lang="sl-SI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Naslov 3">
            <a:extLst>
              <a:ext uri="{FF2B5EF4-FFF2-40B4-BE49-F238E27FC236}">
                <a16:creationId xmlns:a16="http://schemas.microsoft.com/office/drawing/2014/main" id="{6E158841-C7A1-4CFD-90F3-F40251B61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1988" y="3089564"/>
            <a:ext cx="9144000" cy="852221"/>
          </a:xfrm>
        </p:spPr>
        <p:txBody>
          <a:bodyPr>
            <a:normAutofit/>
          </a:bodyPr>
          <a:lstStyle/>
          <a:p>
            <a:r>
              <a:rPr lang="sl-SI" sz="2800" dirty="0"/>
              <a:t>HVALA NA PAŽNJI</a:t>
            </a:r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F7B4A101-8533-40F7-8BD4-71DDA8F0D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605" y="4115133"/>
            <a:ext cx="5188813" cy="538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 </a:t>
            </a:r>
            <a:r>
              <a:rPr lang="sl-SI" sz="2000" dirty="0" err="1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</a:t>
            </a:r>
            <a:r>
              <a:rPr lang="sl-SI" sz="200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sl-SI" sz="2000" dirty="0" err="1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Single</a:t>
            </a:r>
            <a:r>
              <a:rPr lang="sl-SI" sz="200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Page </a:t>
            </a:r>
            <a:r>
              <a:rPr lang="sl-SI" sz="2000" dirty="0" err="1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</a:t>
            </a:r>
            <a:r>
              <a:rPr lang="sl-SI" sz="200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8" name="Picture 5" descr="KoronaLogo.png">
            <a:extLst>
              <a:ext uri="{FF2B5EF4-FFF2-40B4-BE49-F238E27FC236}">
                <a16:creationId xmlns:a16="http://schemas.microsoft.com/office/drawing/2014/main" id="{94D4A980-03F9-48FD-B556-B19AD8DB45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67" y="6261618"/>
            <a:ext cx="1248666" cy="285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183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_x0020_dokumentacije xmlns="fd2f04ff-1129-4294-8ee9-0bbd2d43f373">Načrt</Del_x0020_dokumentacije>
    <Št._x0020_vrste_x0020_nač. xmlns="fd2f04ff-1129-4294-8ee9-0bbd2d43f373" xsi:nil="true"/>
    <Jezik xmlns="fd2f04ff-1129-4294-8ee9-0bbd2d43f373">Slovenski</Jezik>
    <Vrsta_x0020_proj._x0020_dokum. xmlns="fd2f04ff-1129-4294-8ee9-0bbd2d43f373" xsi:nil="true"/>
    <Klasifikacijska_x0020_oz. xmlns="fd2f04ff-1129-4294-8ee9-0bbd2d43f373" xsi:nil="true"/>
    <Avtor xmlns="fd2f04ff-1129-4294-8ee9-0bbd2d43f373" xsi:nil="true"/>
    <Vsebina xmlns="fd2f04ff-1129-4294-8ee9-0bbd2d43f373" xsi:nil="true"/>
    <Objekt xmlns="fd2f04ff-1129-4294-8ee9-0bbd2d43f373" xsi:nil="true"/>
    <Identifikacijska_x0020_št. xmlns="fd2f04ff-1129-4294-8ee9-0bbd2d43f373" xsi:nil="true"/>
    <Vrsta_x0020_gradnje xmlns="fd2f04ff-1129-4294-8ee9-0bbd2d43f373" xsi:nil="true"/>
    <Lot xmlns="fd2f04ff-1129-4294-8ee9-0bbd2d43f373" xsi:nil="true"/>
    <Naročnik xmlns="fd2f04ff-1129-4294-8ee9-0bbd2d43f373" xsi:nil="true"/>
    <Datum xmlns="fd2f04ff-1129-4294-8ee9-0bbd2d43f373">2019-03-04T09:27:12+00:00</Datum>
    <Komentar xmlns="fd2f04ff-1129-4294-8ee9-0bbd2d43f373" xsi:nil="true"/>
    <Projekt._x0020_podjetje xmlns="fd2f04ff-1129-4294-8ee9-0bbd2d43f373" xsi:nil="true"/>
    <Del_x0020_objekta xmlns="fd2f04ff-1129-4294-8ee9-0bbd2d43f373" xsi:nil="true"/>
    <Številka_x0020_projekta xmlns="fd2f04ff-1129-4294-8ee9-0bbd2d43f373" xsi:nil="true"/>
    <Vrsta_x0020_načrta xmlns="fd2f04ff-1129-4294-8ee9-0bbd2d43f37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acrt" ma:contentTypeID="0x010100C3D6AD2D131FEE438CB4A1FD7C2F0E9F008D647BCA52CE80458576CD3371F2515D" ma:contentTypeVersion="2" ma:contentTypeDescription="" ma:contentTypeScope="" ma:versionID="b53585b9825f553bd2d4b67438c6fd6f">
  <xsd:schema xmlns:xsd="http://www.w3.org/2001/XMLSchema" xmlns:xs="http://www.w3.org/2001/XMLSchema" xmlns:p="http://schemas.microsoft.com/office/2006/metadata/properties" xmlns:ns2="fd2f04ff-1129-4294-8ee9-0bbd2d43f373" xmlns:ns3="5caf8dcd-a857-4f7b-b50a-beec1c7f5a6e" targetNamespace="http://schemas.microsoft.com/office/2006/metadata/properties" ma:root="true" ma:fieldsID="4f1d4872411cd68de22af11f175ae672" ns2:_="" ns3:_="">
    <xsd:import namespace="fd2f04ff-1129-4294-8ee9-0bbd2d43f373"/>
    <xsd:import namespace="5caf8dcd-a857-4f7b-b50a-beec1c7f5a6e"/>
    <xsd:element name="properties">
      <xsd:complexType>
        <xsd:sequence>
          <xsd:element name="documentManagement">
            <xsd:complexType>
              <xsd:all>
                <xsd:element ref="ns2:Avtor" minOccurs="0"/>
                <xsd:element ref="ns2:Datum" minOccurs="0"/>
                <xsd:element ref="ns2:Del_x0020_dokumentacije" minOccurs="0"/>
                <xsd:element ref="ns2:Del_x0020_objekta" minOccurs="0"/>
                <xsd:element ref="ns2:Identifikacijska_x0020_št." minOccurs="0"/>
                <xsd:element ref="ns2:Jezik" minOccurs="0"/>
                <xsd:element ref="ns2:Klasifikacijska_x0020_oz." minOccurs="0"/>
                <xsd:element ref="ns2:Komentar" minOccurs="0"/>
                <xsd:element ref="ns2:Lot" minOccurs="0"/>
                <xsd:element ref="ns2:Naročnik" minOccurs="0"/>
                <xsd:element ref="ns2:Objekt" minOccurs="0"/>
                <xsd:element ref="ns2:Projekt._x0020_podjetje" minOccurs="0"/>
                <xsd:element ref="ns2:Št._x0020_vrste_x0020_nač." minOccurs="0"/>
                <xsd:element ref="ns2:Številka_x0020_projekta" minOccurs="0"/>
                <xsd:element ref="ns2:Vrsta_x0020_gradnje" minOccurs="0"/>
                <xsd:element ref="ns2:Vrsta_x0020_načrta" minOccurs="0"/>
                <xsd:element ref="ns2:Vrsta_x0020_proj._x0020_dokum." minOccurs="0"/>
                <xsd:element ref="ns2:Vsebina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f04ff-1129-4294-8ee9-0bbd2d43f373" elementFormDefault="qualified">
    <xsd:import namespace="http://schemas.microsoft.com/office/2006/documentManagement/types"/>
    <xsd:import namespace="http://schemas.microsoft.com/office/infopath/2007/PartnerControls"/>
    <xsd:element name="Avtor" ma:index="2" nillable="true" ma:displayName="Avtor" ma:internalName="Avtor" ma:readOnly="false">
      <xsd:simpleType>
        <xsd:restriction base="dms:Text">
          <xsd:maxLength value="255"/>
        </xsd:restriction>
      </xsd:simpleType>
    </xsd:element>
    <xsd:element name="Datum" ma:index="3" nillable="true" ma:displayName="Datum" ma:default="[today]" ma:format="DateOnly" ma:internalName="Datum" ma:readOnly="false">
      <xsd:simpleType>
        <xsd:restriction base="dms:DateTime"/>
      </xsd:simpleType>
    </xsd:element>
    <xsd:element name="Del_x0020_dokumentacije" ma:index="4" nillable="true" ma:displayName="Del dokumentacije" ma:default="Načrt" ma:format="Dropdown" ma:internalName="Del_x0020_dokumentacije" ma:readOnly="false">
      <xsd:simpleType>
        <xsd:restriction base="dms:Choice">
          <xsd:enumeration value="Vodilna mapa"/>
          <xsd:enumeration value="Načrt"/>
          <xsd:enumeration value="Elaborat"/>
        </xsd:restriction>
      </xsd:simpleType>
    </xsd:element>
    <xsd:element name="Del_x0020_objekta" ma:index="5" nillable="true" ma:displayName="Del objekta" ma:internalName="Del_x0020_objekta" ma:readOnly="false">
      <xsd:simpleType>
        <xsd:restriction base="dms:Text">
          <xsd:maxLength value="255"/>
        </xsd:restriction>
      </xsd:simpleType>
    </xsd:element>
    <xsd:element name="Identifikacijska_x0020_št." ma:index="6" nillable="true" ma:displayName="Identifikacijska št." ma:internalName="Identifikacijska_x0020__x0161_t_x002e_" ma:readOnly="false">
      <xsd:simpleType>
        <xsd:restriction base="dms:Text">
          <xsd:maxLength value="255"/>
        </xsd:restriction>
      </xsd:simpleType>
    </xsd:element>
    <xsd:element name="Jezik" ma:index="7" nillable="true" ma:displayName="Jezik" ma:default="Slovenski" ma:format="Dropdown" ma:internalName="Jezik" ma:readOnly="false">
      <xsd:simpleType>
        <xsd:restriction base="dms:Choice">
          <xsd:enumeration value="Slovenski"/>
          <xsd:enumeration value="Hrvaški"/>
          <xsd:enumeration value="Angleški"/>
          <xsd:enumeration value="Nemški"/>
        </xsd:restriction>
      </xsd:simpleType>
    </xsd:element>
    <xsd:element name="Klasifikacijska_x0020_oz." ma:index="8" nillable="true" ma:displayName="Klasifikacijska oz." ma:internalName="Klasifikacijska_x0020_oz_x002e_" ma:readOnly="false">
      <xsd:simpleType>
        <xsd:restriction base="dms:Text">
          <xsd:maxLength value="255"/>
        </xsd:restriction>
      </xsd:simpleType>
    </xsd:element>
    <xsd:element name="Komentar" ma:index="9" nillable="true" ma:displayName="Komentar" ma:internalName="Komentar" ma:readOnly="false">
      <xsd:simpleType>
        <xsd:restriction base="dms:Note">
          <xsd:maxLength value="255"/>
        </xsd:restriction>
      </xsd:simpleType>
    </xsd:element>
    <xsd:element name="Lot" ma:index="10" nillable="true" ma:displayName="Lot" ma:internalName="Lot" ma:readOnly="false">
      <xsd:simpleType>
        <xsd:restriction base="dms:Text">
          <xsd:maxLength value="255"/>
        </xsd:restriction>
      </xsd:simpleType>
    </xsd:element>
    <xsd:element name="Naročnik" ma:index="11" nillable="true" ma:displayName="Naročnik" ma:internalName="Naro_x010d_nik" ma:readOnly="false">
      <xsd:simpleType>
        <xsd:restriction base="dms:Text">
          <xsd:maxLength value="255"/>
        </xsd:restriction>
      </xsd:simpleType>
    </xsd:element>
    <xsd:element name="Objekt" ma:index="12" nillable="true" ma:displayName="Objekt" ma:internalName="Objekt" ma:readOnly="false">
      <xsd:simpleType>
        <xsd:restriction base="dms:Text">
          <xsd:maxLength value="255"/>
        </xsd:restriction>
      </xsd:simpleType>
    </xsd:element>
    <xsd:element name="Projekt._x0020_podjetje" ma:index="13" nillable="true" ma:displayName="Projekt. podjetje" ma:internalName="Projekt_x002e__x0020_podjetje" ma:readOnly="false">
      <xsd:simpleType>
        <xsd:restriction base="dms:Text">
          <xsd:maxLength value="255"/>
        </xsd:restriction>
      </xsd:simpleType>
    </xsd:element>
    <xsd:element name="Št._x0020_vrste_x0020_nač." ma:index="14" nillable="true" ma:displayName="Št. vrste nač." ma:decimals="0" ma:description="kreirano pred migracijo v O365" ma:internalName="_x0160_t_x002e__x0020_vrste_x0020_na_x010d__x002e_" ma:readOnly="false" ma:percentage="FALSE">
      <xsd:simpleType>
        <xsd:restriction base="dms:Number">
          <xsd:maxInclusive value="10"/>
          <xsd:minInclusive value="1"/>
        </xsd:restriction>
      </xsd:simpleType>
    </xsd:element>
    <xsd:element name="Številka_x0020_projekta" ma:index="15" nillable="true" ma:displayName="Številka projekta" ma:internalName="_x0160_tevilka_x0020_projekta" ma:readOnly="false">
      <xsd:simpleType>
        <xsd:restriction base="dms:Text">
          <xsd:maxLength value="255"/>
        </xsd:restriction>
      </xsd:simpleType>
    </xsd:element>
    <xsd:element name="Vrsta_x0020_gradnje" ma:index="16" nillable="true" ma:displayName="Vrsta gradnje" ma:format="Dropdown" ma:internalName="Vrsta_x0020_gradnje" ma:readOnly="false">
      <xsd:simpleType>
        <xsd:restriction base="dms:Choice">
          <xsd:enumeration value="Nova gradnja"/>
          <xsd:enumeration value="Dozidava"/>
          <xsd:enumeration value="Nadzidava"/>
          <xsd:enumeration value="Rekonstrukcija"/>
          <xsd:enumeration value="Odstranitev objekta"/>
          <xsd:enumeration value="Sprememba namembnosti"/>
          <xsd:enumeration value="Odstranitev objekta"/>
          <xsd:enumeration value="Sprememba namembnosti"/>
        </xsd:restriction>
      </xsd:simpleType>
    </xsd:element>
    <xsd:element name="Vrsta_x0020_načrta" ma:index="17" nillable="true" ma:displayName="Vrsta načrta" ma:format="Dropdown" ma:internalName="Vrsta_x0020_na_x010d_rta" ma:readOnly="false">
      <xsd:simpleType>
        <xsd:restriction base="dms:Choice">
          <xsd:enumeration value="Dokumentacija za razpis"/>
          <xsd:enumeration value="Elaborat"/>
          <xsd:enumeration value="Načrt arhitekture"/>
          <xsd:enumeration value="Načrt krajinske arhitekture"/>
          <xsd:enumeration value="Načrt gradbenih konstrukcij in drugi gradbeni načrti"/>
          <xsd:enumeration value="Načrt električnih inštalacij in električne opreme"/>
          <xsd:enumeration value="Načrt strojnih inštalacij in strojne opreme"/>
          <xsd:enumeration value="Načrt telekomunikacij"/>
          <xsd:enumeration value="Načrt izkopov in osnovne podgradnje"/>
          <xsd:enumeration value="Tehnološki načrt"/>
        </xsd:restriction>
      </xsd:simpleType>
    </xsd:element>
    <xsd:element name="Vrsta_x0020_proj._x0020_dokum." ma:index="18" nillable="true" ma:displayName="Vrsta proj. dokum." ma:format="Dropdown" ma:internalName="Vrsta_x0020_proj_x002e__x0020_dokum_x002e_" ma:readOnly="false">
      <xsd:simpleType>
        <xsd:restriction base="dms:Choice">
          <xsd:enumeration value="Idejna zasnova"/>
          <xsd:enumeration value="Idejni projekt"/>
          <xsd:enumeration value="Projekt za pridobitev gradbenega dovoljenja"/>
          <xsd:enumeration value="Projekt za izvedbo"/>
          <xsd:enumeration value="Projekt izvedenih del"/>
          <xsd:enumeration value="Navodilo za obratovanje in vzdrževanje"/>
        </xsd:restriction>
      </xsd:simpleType>
    </xsd:element>
    <xsd:element name="Vsebina" ma:index="19" nillable="true" ma:displayName="Vsebina" ma:internalName="Vsebina" ma:readOnly="false">
      <xsd:simpleType>
        <xsd:restriction base="dms:Text">
          <xsd:maxLength value="255"/>
        </xsd:restriction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f8dcd-a857-4f7b-b50a-beec1c7f5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displayName="Opomba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F895D5-24DD-49FB-A94D-B901BE7DEF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d2f04ff-1129-4294-8ee9-0bbd2d43f373"/>
    <ds:schemaRef ds:uri="http://purl.org/dc/elements/1.1/"/>
    <ds:schemaRef ds:uri="http://schemas.microsoft.com/office/2006/metadata/properties"/>
    <ds:schemaRef ds:uri="http://schemas.microsoft.com/office/infopath/2007/PartnerControls"/>
    <ds:schemaRef ds:uri="5caf8dcd-a857-4f7b-b50a-beec1c7f5a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F1C003-2CE2-4803-9B8E-BC9647EE6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2f04ff-1129-4294-8ee9-0bbd2d43f373"/>
    <ds:schemaRef ds:uri="5caf8dcd-a857-4f7b-b50a-beec1c7f5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AF948D-EF0D-45B8-A4AE-A82DF5235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349</Words>
  <Application>Microsoft Office PowerPoint</Application>
  <PresentationFormat>Diaprojekcija na zaslonu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Thème Office</vt:lpstr>
      <vt:lpstr>UNAPRIJEĐENA METODA PROCJENE KAPACITETA PRIKLJUČENJA OBNOVLJIVIH IZVORA ENERGIJE NA DISTRIBUTIVNU MREŽU</vt:lpstr>
      <vt:lpstr>Korona d.d. – PROFIL PREDUZEĆA</vt:lpstr>
      <vt:lpstr>OCJENA KAPACITETA PRIKLJUČENJA OBNOVLJIVIH IZVORA ENERGIJE:</vt:lpstr>
      <vt:lpstr>DISTRIBUTIVNI SISTEM:</vt:lpstr>
      <vt:lpstr>MODELI POTROŠNJE I PROIZVODNJE:</vt:lpstr>
      <vt:lpstr>REZULTATI I ZAKLJUČCI: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Vito Kumelj</cp:lastModifiedBy>
  <cp:revision>23</cp:revision>
  <dcterms:created xsi:type="dcterms:W3CDTF">2018-08-21T10:05:07Z</dcterms:created>
  <dcterms:modified xsi:type="dcterms:W3CDTF">2019-05-15T12:12:29Z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0x010100C3D6AD2D131FEE438CB4A1FD7C2F0E9F008D647BCA52CE80458576CD3371F2515D</vt:lpwstr>
  </property>
</Properties>
</file>