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2" r:id="rId7"/>
    <p:sldId id="261" r:id="rId8"/>
    <p:sldId id="263" r:id="rId9"/>
    <p:sldId id="266"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4660" autoAdjust="0"/>
  </p:normalViewPr>
  <p:slideViewPr>
    <p:cSldViewPr snapToGrid="0">
      <p:cViewPr>
        <p:scale>
          <a:sx n="81" d="100"/>
          <a:sy n="81" d="100"/>
        </p:scale>
        <p:origin x="-822"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xmlns=""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6/05/2019</a:t>
            </a:fld>
            <a:endParaRPr lang="en-NZ"/>
          </a:p>
        </p:txBody>
      </p:sp>
      <p:sp>
        <p:nvSpPr>
          <p:cNvPr id="4" name="Footer Placeholder 3">
            <a:extLst>
              <a:ext uri="{FF2B5EF4-FFF2-40B4-BE49-F238E27FC236}">
                <a16:creationId xmlns:a16="http://schemas.microsoft.com/office/drawing/2014/main" xmlns=""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xmlns=""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6/05/2019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0" name="Picture 9">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673677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745" y="404910"/>
            <a:ext cx="1375873" cy="65531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637" y="91586"/>
            <a:ext cx="1422535" cy="677535"/>
          </a:xfrm>
          <a:prstGeom prst="rect">
            <a:avLst/>
          </a:prstGeom>
        </p:spPr>
      </p:pic>
    </p:spTree>
    <p:extLst>
      <p:ext uri="{BB962C8B-B14F-4D97-AF65-F5344CB8AC3E}">
        <p14:creationId xmlns:p14="http://schemas.microsoft.com/office/powerpoint/2010/main" val="94680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caption smal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pic>
        <p:nvPicPr>
          <p:cNvPr id="7" name="Picture 6">
            <a:extLst>
              <a:ext uri="{FF2B5EF4-FFF2-40B4-BE49-F238E27FC236}">
                <a16:creationId xmlns:a16="http://schemas.microsoft.com/office/drawing/2014/main" xmlns="" id="{460DE470-EB93-4C4F-AD5E-539B9F3536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7144" y="431562"/>
            <a:ext cx="1113250" cy="53022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7270833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3" name="Picture 12">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0015286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accent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90303"/>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8" name="Picture 7">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3475133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Cont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a16="http://schemas.microsoft.com/office/drawing/2014/main" xmlns="" id="{BE6CB0CC-D317-482F-846B-3814D1930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8844" y="6034114"/>
            <a:ext cx="1375873" cy="655310"/>
          </a:xfrm>
          <a:prstGeom prst="rect">
            <a:avLst/>
          </a:prstGeom>
        </p:spPr>
      </p:pic>
    </p:spTree>
    <p:extLst>
      <p:ext uri="{BB962C8B-B14F-4D97-AF65-F5344CB8AC3E}">
        <p14:creationId xmlns:p14="http://schemas.microsoft.com/office/powerpoint/2010/main" val="9828195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Heading and bullet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7" name="Picture 6">
            <a:extLst>
              <a:ext uri="{FF2B5EF4-FFF2-40B4-BE49-F238E27FC236}">
                <a16:creationId xmlns:a16="http://schemas.microsoft.com/office/drawing/2014/main" xmlns="" id="{08F897B4-FAF4-4141-B970-C51951F855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153164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Heading and bullet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a16="http://schemas.microsoft.com/office/drawing/2014/main" xmlns="" id="{B1AAE9B7-F6A0-44A7-887A-A1EC309E9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Heading and bullets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6" name="Picture 5">
            <a:extLst>
              <a:ext uri="{FF2B5EF4-FFF2-40B4-BE49-F238E27FC236}">
                <a16:creationId xmlns:a16="http://schemas.microsoft.com/office/drawing/2014/main" xmlns="" id="{80ED18F1-8DAE-4FD0-BA60-1243D3FA63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pic>
        <p:nvPicPr>
          <p:cNvPr id="4" name="Picture 3">
            <a:extLst>
              <a:ext uri="{FF2B5EF4-FFF2-40B4-BE49-F238E27FC236}">
                <a16:creationId xmlns:a16="http://schemas.microsoft.com/office/drawing/2014/main" xmlns="" id="{46C51CDF-0A8A-4B88-85D4-60A9032CDC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651" y="311151"/>
            <a:ext cx="1375873" cy="65531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FA7C9D-D83C-4484-9533-0B150B1E6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NZ"/>
          </a:p>
        </p:txBody>
      </p:sp>
      <p:sp>
        <p:nvSpPr>
          <p:cNvPr id="3" name="Text Placeholder 2">
            <a:extLst>
              <a:ext uri="{FF2B5EF4-FFF2-40B4-BE49-F238E27FC236}">
                <a16:creationId xmlns:a16="http://schemas.microsoft.com/office/drawing/2014/main" xmlns=""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B47EB925-7612-46E3-B325-E0F2E64E2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6/05/2019</a:t>
            </a:fld>
            <a:endParaRPr lang="en-NZ"/>
          </a:p>
        </p:txBody>
      </p:sp>
      <p:sp>
        <p:nvSpPr>
          <p:cNvPr id="5" name="Footer Placeholder 4">
            <a:extLst>
              <a:ext uri="{FF2B5EF4-FFF2-40B4-BE49-F238E27FC236}">
                <a16:creationId xmlns:a16="http://schemas.microsoft.com/office/drawing/2014/main" xmlns="" id="{B0B83F4A-34D0-4D19-B9A4-0D24C5D73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xmlns="" id="{ECC97524-6E08-4C30-9778-5BEC932F63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49" r:id="rId3"/>
    <p:sldLayoutId id="2147483675" r:id="rId4"/>
    <p:sldLayoutId id="2147483662" r:id="rId5"/>
    <p:sldLayoutId id="2147483674" r:id="rId6"/>
    <p:sldLayoutId id="2147483660" r:id="rId7"/>
    <p:sldLayoutId id="2147483661" r:id="rId8"/>
    <p:sldLayoutId id="2147483654" r:id="rId9"/>
    <p:sldLayoutId id="2147483663" r:id="rId10"/>
    <p:sldLayoutId id="2147483664" r:id="rId11"/>
    <p:sldLayoutId id="2147483673" r:id="rId12"/>
    <p:sldLayoutId id="2147483655" r:id="rId13"/>
    <p:sldLayoutId id="2147483657" r:id="rId14"/>
    <p:sldLayoutId id="2147483670"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6C27A-72D8-457B-A723-F18600481DD2}"/>
              </a:ext>
            </a:extLst>
          </p:cNvPr>
          <p:cNvSpPr>
            <a:spLocks noGrp="1"/>
          </p:cNvSpPr>
          <p:nvPr>
            <p:ph type="ctrTitle"/>
          </p:nvPr>
        </p:nvSpPr>
        <p:spPr>
          <a:xfrm>
            <a:off x="1143000" y="1425147"/>
            <a:ext cx="6858000" cy="1369908"/>
          </a:xfrm>
        </p:spPr>
        <p:txBody>
          <a:bodyPr>
            <a:normAutofit fontScale="90000"/>
          </a:bodyPr>
          <a:lstStyle/>
          <a:p>
            <a:r>
              <a:rPr lang="bs-Latn-BA" dirty="0"/>
              <a:t>Skladištenje električne energije iz vjetroelektrana u reverzibilnim hidroelektranama</a:t>
            </a:r>
            <a:endParaRPr lang="en-NZ" dirty="0"/>
          </a:p>
        </p:txBody>
      </p:sp>
      <p:sp>
        <p:nvSpPr>
          <p:cNvPr id="3" name="Subtitle 2">
            <a:extLst>
              <a:ext uri="{FF2B5EF4-FFF2-40B4-BE49-F238E27FC236}">
                <a16:creationId xmlns:a16="http://schemas.microsoft.com/office/drawing/2014/main" xmlns="" id="{EC0EF756-2813-4C92-852F-C68BE5F816AC}"/>
              </a:ext>
            </a:extLst>
          </p:cNvPr>
          <p:cNvSpPr>
            <a:spLocks noGrp="1"/>
          </p:cNvSpPr>
          <p:nvPr>
            <p:ph type="subTitle" idx="1"/>
          </p:nvPr>
        </p:nvSpPr>
        <p:spPr>
          <a:xfrm>
            <a:off x="1143000" y="3471329"/>
            <a:ext cx="6858000" cy="538697"/>
          </a:xfrm>
        </p:spPr>
        <p:txBody>
          <a:bodyPr>
            <a:noAutofit/>
          </a:bodyPr>
          <a:lstStyle/>
          <a:p>
            <a:r>
              <a:rPr lang="bs-Latn-BA" sz="1400" dirty="0" smtClean="0"/>
              <a:t>Nedis Dautbašić, Hasan Muftić,</a:t>
            </a:r>
            <a:r>
              <a:rPr lang="bs-Latn-BA" sz="1400" dirty="0"/>
              <a:t> </a:t>
            </a:r>
            <a:br>
              <a:rPr lang="bs-Latn-BA" sz="1400" dirty="0"/>
            </a:br>
            <a:r>
              <a:rPr lang="bs-Latn-BA" sz="1400" dirty="0"/>
              <a:t>Tatjana </a:t>
            </a:r>
            <a:r>
              <a:rPr lang="bs-Latn-BA" sz="1400" dirty="0" smtClean="0"/>
              <a:t>Konjić, Maja </a:t>
            </a:r>
            <a:r>
              <a:rPr lang="bs-Latn-BA" sz="1400" dirty="0"/>
              <a:t>Muftić Dedović </a:t>
            </a:r>
            <a:endParaRPr lang="bs-Latn-BA" sz="1400" dirty="0" smtClean="0"/>
          </a:p>
          <a:p>
            <a:r>
              <a:rPr lang="bs-Latn-BA" sz="1400" dirty="0"/>
              <a:t>Elektrotehnički fakultet, Univerzitet u Sarajevu</a:t>
            </a:r>
            <a:endParaRPr lang="en-NZ" sz="1400" dirty="0"/>
          </a:p>
        </p:txBody>
      </p:sp>
    </p:spTree>
    <p:extLst>
      <p:ext uri="{BB962C8B-B14F-4D97-AF65-F5344CB8AC3E}">
        <p14:creationId xmlns:p14="http://schemas.microsoft.com/office/powerpoint/2010/main" val="1850277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822" y="179935"/>
            <a:ext cx="6858000" cy="852221"/>
          </a:xfrm>
        </p:spPr>
        <p:txBody>
          <a:bodyPr>
            <a:normAutofit/>
          </a:bodyPr>
          <a:lstStyle/>
          <a:p>
            <a:r>
              <a:rPr lang="hr-BA" sz="3200" dirty="0" smtClean="0"/>
              <a:t>ZAKLJUČAK</a:t>
            </a:r>
            <a:endParaRPr lang="bs-Latn-BA" sz="3200" dirty="0"/>
          </a:p>
        </p:txBody>
      </p:sp>
      <p:sp>
        <p:nvSpPr>
          <p:cNvPr id="3" name="Subtitle 2"/>
          <p:cNvSpPr>
            <a:spLocks noGrp="1"/>
          </p:cNvSpPr>
          <p:nvPr>
            <p:ph type="subTitle" idx="1"/>
          </p:nvPr>
        </p:nvSpPr>
        <p:spPr>
          <a:xfrm>
            <a:off x="1134763" y="1601340"/>
            <a:ext cx="6858000" cy="538697"/>
          </a:xfrm>
        </p:spPr>
        <p:txBody>
          <a:bodyPr>
            <a:normAutofit fontScale="25000" lnSpcReduction="20000"/>
          </a:bodyPr>
          <a:lstStyle/>
          <a:p>
            <a:r>
              <a:rPr lang="hr-HR" sz="8000" dirty="0"/>
              <a:t>Integracija sistema za skladištenje električne energije u EES može osigurati višestruke koristi. Cijena ovih sistema ima tendenciju opadanja ali je još uvijek relativno visoka. RHE kao dominantno korišteni sistem za skladištenje energije, pored skladištenja energije mogu osigurati balansiranje opterećenja, regulaciju frekvencije, regulaciju napona, mogu poslužiti kao različita vrsta rezervi, te popraviti dinamičke stabilnosti sistema. Kombiniranjem rada VE sa nekim od sistema za skladištenje energije mogu se ostvariti različiti benefiti za sistem ali može se postići i poboljšanje radnih karakteristika samih VE.</a:t>
            </a:r>
            <a:endParaRPr lang="bs-Latn-BA" sz="8000" dirty="0"/>
          </a:p>
          <a:p>
            <a:r>
              <a:rPr lang="hr-HR" sz="8000" dirty="0"/>
              <a:t>	Planirane VE i RHE je moguće integrisati u EES BiH. Povezivanjem ovih elektrana na prenosni sistem BiH, za određene režime rada, ostvaruje se poboljšanje naponskih prilika na lokalnim sabirnicama sistema. Za potupno iskorištenje ovih objekata neophodno jei izgraditi dodatne poveznice sa ostatkom sistema. Pokazano je da su režimi rada neophodni za transfer noćne energije iz VE u RHE mogući, kao i režim rada u kojem VE zbog nedovoljne snage vjetra nije u pogonu pri čemu RHE isporučuje energiju sistemu.</a:t>
            </a:r>
            <a:endParaRPr lang="bs-Latn-BA" sz="8000" dirty="0"/>
          </a:p>
          <a:p>
            <a:endParaRPr lang="bs-Latn-BA" dirty="0"/>
          </a:p>
        </p:txBody>
      </p:sp>
    </p:spTree>
    <p:extLst>
      <p:ext uri="{BB962C8B-B14F-4D97-AF65-F5344CB8AC3E}">
        <p14:creationId xmlns:p14="http://schemas.microsoft.com/office/powerpoint/2010/main" val="2278483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162" y="476498"/>
            <a:ext cx="7317260" cy="852221"/>
          </a:xfrm>
        </p:spPr>
        <p:txBody>
          <a:bodyPr>
            <a:normAutofit fontScale="90000"/>
          </a:bodyPr>
          <a:lstStyle/>
          <a:p>
            <a:r>
              <a:rPr lang="hr-BA" dirty="0"/>
              <a:t>SKLADIŠTENJE ENERGIJE U EES-U</a:t>
            </a:r>
            <a:endParaRPr lang="bs-Latn-BA" dirty="0"/>
          </a:p>
        </p:txBody>
      </p:sp>
      <p:sp>
        <p:nvSpPr>
          <p:cNvPr id="3" name="Subtitle 2"/>
          <p:cNvSpPr>
            <a:spLocks noGrp="1"/>
          </p:cNvSpPr>
          <p:nvPr>
            <p:ph type="subTitle" idx="1"/>
          </p:nvPr>
        </p:nvSpPr>
        <p:spPr>
          <a:xfrm>
            <a:off x="319216" y="2952344"/>
            <a:ext cx="3634946" cy="1940930"/>
          </a:xfrm>
        </p:spPr>
        <p:txBody>
          <a:bodyPr>
            <a:normAutofit/>
          </a:bodyPr>
          <a:lstStyle/>
          <a:p>
            <a:pPr marL="285750" indent="-285750">
              <a:buFont typeface="Arial" panose="020B0604020202020204" pitchFamily="34" charset="0"/>
              <a:buChar char="•"/>
            </a:pPr>
            <a:r>
              <a:rPr lang="hr-BA" sz="2000" dirty="0"/>
              <a:t>Promjena prirode EES-a</a:t>
            </a:r>
          </a:p>
          <a:p>
            <a:pPr marL="285750" indent="-285750">
              <a:buFont typeface="Arial" panose="020B0604020202020204" pitchFamily="34" charset="0"/>
              <a:buChar char="•"/>
            </a:pPr>
            <a:r>
              <a:rPr lang="hr-BA" sz="2000" dirty="0"/>
              <a:t>Višestruke usluge sistema za skladištenje energije</a:t>
            </a:r>
          </a:p>
          <a:p>
            <a:pPr marL="285750" indent="-285750">
              <a:buFont typeface="Arial" panose="020B0604020202020204" pitchFamily="34" charset="0"/>
              <a:buChar char="•"/>
            </a:pPr>
            <a:r>
              <a:rPr lang="hr-BA" sz="2000" dirty="0"/>
              <a:t>Različite tehnologije</a:t>
            </a:r>
          </a:p>
          <a:p>
            <a:pPr marL="285750" indent="-285750">
              <a:buFont typeface="Arial" panose="020B0604020202020204" pitchFamily="34" charset="0"/>
              <a:buChar char="•"/>
            </a:pPr>
            <a:r>
              <a:rPr lang="hr-BA" sz="2000" dirty="0"/>
              <a:t>Visoka </a:t>
            </a:r>
            <a:r>
              <a:rPr lang="hr-BA" sz="2000" dirty="0" smtClean="0"/>
              <a:t>cijena</a:t>
            </a:r>
            <a:endParaRPr lang="hr-BA" sz="2000"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792" y="2861727"/>
            <a:ext cx="4567154" cy="2122164"/>
          </a:xfrm>
          <a:prstGeom prst="rect">
            <a:avLst/>
          </a:prstGeom>
        </p:spPr>
      </p:pic>
    </p:spTree>
    <p:extLst>
      <p:ext uri="{BB962C8B-B14F-4D97-AF65-F5344CB8AC3E}">
        <p14:creationId xmlns:p14="http://schemas.microsoft.com/office/powerpoint/2010/main" val="188918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60022"/>
            <a:ext cx="7185454" cy="852221"/>
          </a:xfrm>
        </p:spPr>
        <p:txBody>
          <a:bodyPr>
            <a:normAutofit fontScale="90000"/>
          </a:bodyPr>
          <a:lstStyle/>
          <a:p>
            <a:r>
              <a:rPr lang="hr-BA" dirty="0"/>
              <a:t>SKLADIŠTENJE ENERGIJE U EES-U</a:t>
            </a:r>
            <a:endParaRPr lang="bs-Latn-BA" dirty="0"/>
          </a:p>
        </p:txBody>
      </p:sp>
      <p:sp>
        <p:nvSpPr>
          <p:cNvPr id="5" name="Subtitle 2"/>
          <p:cNvSpPr txBox="1">
            <a:spLocks/>
          </p:cNvSpPr>
          <p:nvPr/>
        </p:nvSpPr>
        <p:spPr>
          <a:xfrm>
            <a:off x="-1021491" y="1939091"/>
            <a:ext cx="11005750" cy="19409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hr-BA" sz="2000" dirty="0" smtClean="0"/>
              <a:t>Dva režima rada</a:t>
            </a:r>
          </a:p>
          <a:p>
            <a:pPr marL="285750" indent="-285750">
              <a:buFont typeface="Arial" panose="020B0604020202020204" pitchFamily="34" charset="0"/>
              <a:buChar char="•"/>
            </a:pPr>
            <a:r>
              <a:rPr lang="hr-BA" sz="2000" dirty="0" smtClean="0"/>
              <a:t>Najisplativiji </a:t>
            </a:r>
            <a:r>
              <a:rPr lang="hr-BA" sz="2000" dirty="0"/>
              <a:t>metod za skladištenje energije u </a:t>
            </a:r>
            <a:r>
              <a:rPr lang="hr-BA" sz="2000" dirty="0" smtClean="0"/>
              <a:t>velikim </a:t>
            </a:r>
            <a:r>
              <a:rPr lang="hr-BA" sz="2000" dirty="0"/>
              <a:t>količinama</a:t>
            </a:r>
          </a:p>
          <a:p>
            <a:pPr marL="285750" indent="-285750">
              <a:buFont typeface="Arial" panose="020B0604020202020204" pitchFamily="34" charset="0"/>
              <a:buChar char="•"/>
            </a:pPr>
            <a:r>
              <a:rPr lang="hr-BA" sz="2000" dirty="0"/>
              <a:t>Visoke početne investicije i rijetke lokacije na </a:t>
            </a:r>
            <a:r>
              <a:rPr lang="hr-BA" sz="2000" dirty="0" smtClean="0"/>
              <a:t>kojima </a:t>
            </a:r>
            <a:r>
              <a:rPr lang="hr-BA" sz="2000" dirty="0"/>
              <a:t>je moguća izgradnja</a:t>
            </a:r>
          </a:p>
          <a:p>
            <a:pPr marL="285750" indent="-285750">
              <a:buFont typeface="Arial" panose="020B0604020202020204" pitchFamily="34" charset="0"/>
              <a:buChar char="•"/>
            </a:pPr>
            <a:r>
              <a:rPr lang="hr-BA" sz="2000" dirty="0"/>
              <a:t>Balansiranje opterećenja – transfer </a:t>
            </a:r>
            <a:r>
              <a:rPr lang="hr-BA" sz="2000" dirty="0" smtClean="0"/>
              <a:t>energije</a:t>
            </a:r>
            <a:endParaRPr lang="hr-BA" sz="2000" dirty="0"/>
          </a:p>
        </p:txBody>
      </p:sp>
      <p:pic>
        <p:nvPicPr>
          <p:cNvPr id="7" name="Picture 6"/>
          <p:cNvPicPr>
            <a:picLocks noChangeAspect="1"/>
          </p:cNvPicPr>
          <p:nvPr/>
        </p:nvPicPr>
        <p:blipFill>
          <a:blip r:embed="rId2"/>
          <a:stretch>
            <a:fillRect/>
          </a:stretch>
        </p:blipFill>
        <p:spPr>
          <a:xfrm>
            <a:off x="2162999" y="3697325"/>
            <a:ext cx="5011465" cy="2768720"/>
          </a:xfrm>
          <a:prstGeom prst="rect">
            <a:avLst/>
          </a:prstGeom>
        </p:spPr>
      </p:pic>
    </p:spTree>
    <p:extLst>
      <p:ext uri="{BB962C8B-B14F-4D97-AF65-F5344CB8AC3E}">
        <p14:creationId xmlns:p14="http://schemas.microsoft.com/office/powerpoint/2010/main" val="3850377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086" y="122270"/>
            <a:ext cx="7720914" cy="852221"/>
          </a:xfrm>
        </p:spPr>
        <p:txBody>
          <a:bodyPr>
            <a:normAutofit/>
          </a:bodyPr>
          <a:lstStyle/>
          <a:p>
            <a:r>
              <a:rPr lang="hr-HR" sz="3200" dirty="0" smtClean="0"/>
              <a:t>REVERZIBILNE HIDROELEKTRANE </a:t>
            </a:r>
            <a:endParaRPr lang="bs-Latn-BA" sz="3200" dirty="0"/>
          </a:p>
        </p:txBody>
      </p:sp>
      <p:sp>
        <p:nvSpPr>
          <p:cNvPr id="3" name="Subtitle 2"/>
          <p:cNvSpPr>
            <a:spLocks noGrp="1"/>
          </p:cNvSpPr>
          <p:nvPr>
            <p:ph type="subTitle" idx="1"/>
          </p:nvPr>
        </p:nvSpPr>
        <p:spPr>
          <a:xfrm>
            <a:off x="665205" y="1864950"/>
            <a:ext cx="7564395" cy="1858553"/>
          </a:xfrm>
        </p:spPr>
        <p:txBody>
          <a:bodyPr>
            <a:normAutofit/>
          </a:bodyPr>
          <a:lstStyle/>
          <a:p>
            <a:pPr marL="342900" indent="-342900">
              <a:buFont typeface="Arial" panose="020B0604020202020204" pitchFamily="34" charset="0"/>
              <a:buChar char="•"/>
            </a:pPr>
            <a:r>
              <a:rPr lang="hr-HR" sz="2000" dirty="0"/>
              <a:t>Značaj rada reverzibilnih hidroelektrana </a:t>
            </a:r>
            <a:endParaRPr lang="hr-HR" sz="2000" dirty="0" smtClean="0"/>
          </a:p>
          <a:p>
            <a:pPr marL="342900" indent="-342900">
              <a:buFont typeface="Arial" panose="020B0604020202020204" pitchFamily="34" charset="0"/>
              <a:buChar char="•"/>
            </a:pPr>
            <a:r>
              <a:rPr lang="hr-HR" sz="2000" dirty="0"/>
              <a:t>Metodologija i kriteriji odabira lokacije </a:t>
            </a:r>
            <a:endParaRPr lang="hr-HR" sz="2000" dirty="0" smtClean="0"/>
          </a:p>
          <a:p>
            <a:pPr marL="342900" indent="-342900">
              <a:buFont typeface="Arial" panose="020B0604020202020204" pitchFamily="34" charset="0"/>
              <a:buChar char="•"/>
            </a:pPr>
            <a:r>
              <a:rPr lang="hr-HR" sz="2000" dirty="0"/>
              <a:t>Prednosti i nedostaci reverzibilnih </a:t>
            </a:r>
            <a:r>
              <a:rPr lang="hr-HR" sz="2000" dirty="0" smtClean="0"/>
              <a:t>hidroelektrana</a:t>
            </a:r>
            <a:endParaRPr lang="bs-Latn-BA" sz="2000" dirty="0"/>
          </a:p>
        </p:txBody>
      </p:sp>
      <p:pic>
        <p:nvPicPr>
          <p:cNvPr id="4" name="Picture 3"/>
          <p:cNvPicPr>
            <a:picLocks noChangeAspect="1"/>
          </p:cNvPicPr>
          <p:nvPr/>
        </p:nvPicPr>
        <p:blipFill>
          <a:blip r:embed="rId2"/>
          <a:stretch>
            <a:fillRect/>
          </a:stretch>
        </p:blipFill>
        <p:spPr>
          <a:xfrm>
            <a:off x="2559817" y="3461996"/>
            <a:ext cx="3974937" cy="2767824"/>
          </a:xfrm>
          <a:prstGeom prst="rect">
            <a:avLst/>
          </a:prstGeom>
        </p:spPr>
      </p:pic>
    </p:spTree>
    <p:extLst>
      <p:ext uri="{BB962C8B-B14F-4D97-AF65-F5344CB8AC3E}">
        <p14:creationId xmlns:p14="http://schemas.microsoft.com/office/powerpoint/2010/main" val="676963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0" y="115330"/>
            <a:ext cx="6858000" cy="852221"/>
          </a:xfrm>
        </p:spPr>
        <p:txBody>
          <a:bodyPr>
            <a:normAutofit fontScale="90000"/>
          </a:bodyPr>
          <a:lstStyle/>
          <a:p>
            <a:r>
              <a:rPr lang="hr-BA" dirty="0"/>
              <a:t>VE I SKLADIŠTENJE ENERGIJE</a:t>
            </a:r>
            <a:endParaRPr lang="bs-Latn-BA" dirty="0"/>
          </a:p>
        </p:txBody>
      </p:sp>
      <p:sp>
        <p:nvSpPr>
          <p:cNvPr id="5" name="Subtitle 2"/>
          <p:cNvSpPr txBox="1">
            <a:spLocks/>
          </p:cNvSpPr>
          <p:nvPr/>
        </p:nvSpPr>
        <p:spPr>
          <a:xfrm>
            <a:off x="591064" y="1593102"/>
            <a:ext cx="7778579" cy="18585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hr-BA" sz="2000" dirty="0" smtClean="0"/>
              <a:t>Nepredvidivost </a:t>
            </a:r>
            <a:r>
              <a:rPr lang="hr-BA" sz="2000" dirty="0"/>
              <a:t>i česte varijacije snage vjetra</a:t>
            </a:r>
          </a:p>
          <a:p>
            <a:pPr marL="342900" indent="-342900">
              <a:buFont typeface="Arial" panose="020B0604020202020204" pitchFamily="34" charset="0"/>
              <a:buChar char="•"/>
            </a:pPr>
            <a:r>
              <a:rPr lang="hr-BA" sz="2000" dirty="0"/>
              <a:t>Povećana proizvodnja u periodu noćnog minimuma</a:t>
            </a:r>
          </a:p>
          <a:p>
            <a:pPr marL="342900" indent="-342900">
              <a:buFont typeface="Arial" panose="020B0604020202020204" pitchFamily="34" charset="0"/>
              <a:buChar char="•"/>
            </a:pPr>
            <a:r>
              <a:rPr lang="hr-BA" sz="2000" dirty="0"/>
              <a:t>Kordinacija rada VE sa nekim od sistema za skladištenje energije osigurava višestuke koristi</a:t>
            </a:r>
          </a:p>
          <a:p>
            <a:pPr marL="342900" indent="-342900">
              <a:buFont typeface="Arial" panose="020B0604020202020204" pitchFamily="34" charset="0"/>
              <a:buChar char="•"/>
            </a:pPr>
            <a:r>
              <a:rPr lang="hr-BA" sz="2000" dirty="0"/>
              <a:t>Neophodni adekvatni kapaciteti za prenos energije među </a:t>
            </a:r>
            <a:r>
              <a:rPr lang="hr-BA" sz="2000" dirty="0" smtClean="0"/>
              <a:t>njima</a:t>
            </a:r>
            <a:endParaRPr lang="hr-BA" sz="2000" dirty="0"/>
          </a:p>
        </p:txBody>
      </p:sp>
      <p:pic>
        <p:nvPicPr>
          <p:cNvPr id="7" name="Picture 6"/>
          <p:cNvPicPr>
            <a:picLocks noChangeAspect="1"/>
          </p:cNvPicPr>
          <p:nvPr/>
        </p:nvPicPr>
        <p:blipFill>
          <a:blip r:embed="rId2"/>
          <a:stretch>
            <a:fillRect/>
          </a:stretch>
        </p:blipFill>
        <p:spPr>
          <a:xfrm>
            <a:off x="2314831" y="3670152"/>
            <a:ext cx="4538305" cy="2686637"/>
          </a:xfrm>
          <a:prstGeom prst="rect">
            <a:avLst/>
          </a:prstGeom>
        </p:spPr>
      </p:pic>
    </p:spTree>
    <p:extLst>
      <p:ext uri="{BB962C8B-B14F-4D97-AF65-F5344CB8AC3E}">
        <p14:creationId xmlns:p14="http://schemas.microsoft.com/office/powerpoint/2010/main" val="2331421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103" y="57665"/>
            <a:ext cx="6858000" cy="852221"/>
          </a:xfrm>
        </p:spPr>
        <p:txBody>
          <a:bodyPr>
            <a:normAutofit/>
          </a:bodyPr>
          <a:lstStyle/>
          <a:p>
            <a:r>
              <a:rPr lang="hr-BA" sz="3200" dirty="0" smtClean="0"/>
              <a:t>RHE </a:t>
            </a:r>
            <a:r>
              <a:rPr lang="hr-BA" sz="3200" dirty="0"/>
              <a:t>I VE </a:t>
            </a:r>
            <a:r>
              <a:rPr lang="hr-BA" sz="3200" dirty="0" smtClean="0"/>
              <a:t>ŠIROKA DRAGA </a:t>
            </a:r>
            <a:endParaRPr lang="bs-Latn-BA" sz="3200" dirty="0"/>
          </a:p>
        </p:txBody>
      </p:sp>
      <p:sp>
        <p:nvSpPr>
          <p:cNvPr id="5" name="Subtitle 2"/>
          <p:cNvSpPr txBox="1">
            <a:spLocks/>
          </p:cNvSpPr>
          <p:nvPr/>
        </p:nvSpPr>
        <p:spPr>
          <a:xfrm>
            <a:off x="648729" y="4385729"/>
            <a:ext cx="7778579" cy="18585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hr-BA" sz="2000" dirty="0"/>
          </a:p>
        </p:txBody>
      </p:sp>
      <p:sp>
        <p:nvSpPr>
          <p:cNvPr id="6" name="Text Placeholder 2"/>
          <p:cNvSpPr txBox="1">
            <a:spLocks/>
          </p:cNvSpPr>
          <p:nvPr/>
        </p:nvSpPr>
        <p:spPr>
          <a:xfrm>
            <a:off x="78684" y="1249034"/>
            <a:ext cx="5087075" cy="5360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r-BA" dirty="0" smtClean="0"/>
              <a:t>Reverzibilna hidroelektrana</a:t>
            </a:r>
            <a:endParaRPr lang="hr-BA" dirty="0"/>
          </a:p>
        </p:txBody>
      </p:sp>
      <p:sp>
        <p:nvSpPr>
          <p:cNvPr id="8" name="Content Placeholder 3"/>
          <p:cNvSpPr txBox="1">
            <a:spLocks/>
          </p:cNvSpPr>
          <p:nvPr/>
        </p:nvSpPr>
        <p:spPr>
          <a:xfrm>
            <a:off x="157370" y="1693736"/>
            <a:ext cx="5393100" cy="29349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BA" sz="2000" dirty="0" smtClean="0">
                <a:solidFill>
                  <a:schemeClr val="bg1"/>
                </a:solidFill>
              </a:rPr>
              <a:t>Donji rezervoar – Buško jezero (700 m)</a:t>
            </a:r>
          </a:p>
          <a:p>
            <a:r>
              <a:rPr lang="hr-BA" sz="2000" dirty="0" smtClean="0">
                <a:solidFill>
                  <a:schemeClr val="bg1"/>
                </a:solidFill>
              </a:rPr>
              <a:t>Gornji rezervoar – umjetno jeero (1050 m)</a:t>
            </a:r>
          </a:p>
          <a:p>
            <a:r>
              <a:rPr lang="hr-BA" sz="2000" dirty="0" smtClean="0">
                <a:solidFill>
                  <a:schemeClr val="bg1"/>
                </a:solidFill>
              </a:rPr>
              <a:t>Instalisana snaga 1120 MW</a:t>
            </a:r>
          </a:p>
          <a:p>
            <a:r>
              <a:rPr lang="hr-BA" sz="2000" dirty="0" smtClean="0">
                <a:solidFill>
                  <a:schemeClr val="bg1"/>
                </a:solidFill>
              </a:rPr>
              <a:t>U toku istražni radovi</a:t>
            </a:r>
          </a:p>
          <a:p>
            <a:r>
              <a:rPr lang="hr-BA" sz="2000" dirty="0" smtClean="0">
                <a:solidFill>
                  <a:schemeClr val="bg1"/>
                </a:solidFill>
              </a:rPr>
              <a:t>Transfer energije i poboljšanje naponskih prilika</a:t>
            </a:r>
            <a:endParaRPr lang="hr-BA" sz="2000" dirty="0">
              <a:solidFill>
                <a:schemeClr val="bg1"/>
              </a:solidFill>
            </a:endParaRPr>
          </a:p>
        </p:txBody>
      </p:sp>
      <p:sp>
        <p:nvSpPr>
          <p:cNvPr id="9" name="Content Placeholder 5"/>
          <p:cNvSpPr txBox="1">
            <a:spLocks/>
          </p:cNvSpPr>
          <p:nvPr/>
        </p:nvSpPr>
        <p:spPr>
          <a:xfrm>
            <a:off x="157370" y="4394797"/>
            <a:ext cx="5393100" cy="3063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BA" sz="2000" dirty="0" smtClean="0">
                <a:solidFill>
                  <a:schemeClr val="bg1"/>
                </a:solidFill>
              </a:rPr>
              <a:t>Instalisana snaga 107,5 MW (25 x 4.3 MW)</a:t>
            </a:r>
          </a:p>
          <a:p>
            <a:r>
              <a:rPr lang="hr-BA" sz="2000" dirty="0" smtClean="0">
                <a:solidFill>
                  <a:schemeClr val="bg1"/>
                </a:solidFill>
              </a:rPr>
              <a:t>Trup na visini 115 m, prečnik 120 m</a:t>
            </a:r>
          </a:p>
          <a:p>
            <a:r>
              <a:rPr lang="hr-BA" sz="2000" dirty="0" smtClean="0">
                <a:solidFill>
                  <a:schemeClr val="bg1"/>
                </a:solidFill>
              </a:rPr>
              <a:t>Prosječna brzina vjetra (85 m) 6.65 m/s</a:t>
            </a:r>
          </a:p>
          <a:p>
            <a:r>
              <a:rPr lang="hr-BA" sz="2000" dirty="0" smtClean="0">
                <a:solidFill>
                  <a:schemeClr val="bg1"/>
                </a:solidFill>
              </a:rPr>
              <a:t>Maksimalna brzina vjetra (85 m) 28.8 m/s</a:t>
            </a:r>
          </a:p>
          <a:p>
            <a:r>
              <a:rPr lang="hr-BA" sz="2000" dirty="0" smtClean="0">
                <a:solidFill>
                  <a:schemeClr val="bg1"/>
                </a:solidFill>
              </a:rPr>
              <a:t>Izgradnja TS 20(30)/110 kV i njeno povezivanje sa TS Buško Blato</a:t>
            </a:r>
            <a:endParaRPr lang="hr-BA" sz="2000" dirty="0">
              <a:solidFill>
                <a:schemeClr val="bg1"/>
              </a:solidFill>
            </a:endParaRPr>
          </a:p>
        </p:txBody>
      </p:sp>
      <p:sp>
        <p:nvSpPr>
          <p:cNvPr id="11" name="Text Placeholder 2"/>
          <p:cNvSpPr txBox="1">
            <a:spLocks/>
          </p:cNvSpPr>
          <p:nvPr/>
        </p:nvSpPr>
        <p:spPr>
          <a:xfrm>
            <a:off x="78685" y="3971834"/>
            <a:ext cx="5087075" cy="5360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r-BA" dirty="0" smtClean="0"/>
              <a:t>Vjetroelektrana</a:t>
            </a:r>
            <a:endParaRPr lang="hr-BA" dirty="0"/>
          </a:p>
        </p:txBody>
      </p:sp>
      <p:pic>
        <p:nvPicPr>
          <p:cNvPr id="4" name="Picture 3"/>
          <p:cNvPicPr>
            <a:picLocks noChangeAspect="1"/>
          </p:cNvPicPr>
          <p:nvPr/>
        </p:nvPicPr>
        <p:blipFill>
          <a:blip r:embed="rId2"/>
          <a:stretch>
            <a:fillRect/>
          </a:stretch>
        </p:blipFill>
        <p:spPr>
          <a:xfrm>
            <a:off x="5898292" y="2139991"/>
            <a:ext cx="3020375" cy="3159570"/>
          </a:xfrm>
          <a:prstGeom prst="rect">
            <a:avLst/>
          </a:prstGeom>
        </p:spPr>
      </p:pic>
    </p:spTree>
    <p:extLst>
      <p:ext uri="{BB962C8B-B14F-4D97-AF65-F5344CB8AC3E}">
        <p14:creationId xmlns:p14="http://schemas.microsoft.com/office/powerpoint/2010/main" val="19131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56584"/>
            <a:ext cx="9061622" cy="852221"/>
          </a:xfrm>
        </p:spPr>
        <p:txBody>
          <a:bodyPr>
            <a:normAutofit fontScale="90000"/>
          </a:bodyPr>
          <a:lstStyle/>
          <a:p>
            <a:r>
              <a:rPr lang="bs-Latn-BA" dirty="0" smtClean="0"/>
              <a:t>PROCJENA UTJECAJA RHE ŠIROKA DRAGA I VE ŠIROKA DRAGA NA NAPONSKE PRILIKE U ELEKTROENERGETSKOM SISTEMU</a:t>
            </a:r>
            <a:endParaRPr lang="bs-Latn-BA" dirty="0"/>
          </a:p>
        </p:txBody>
      </p:sp>
      <p:sp>
        <p:nvSpPr>
          <p:cNvPr id="3" name="Subtitle 2"/>
          <p:cNvSpPr>
            <a:spLocks noGrp="1"/>
          </p:cNvSpPr>
          <p:nvPr>
            <p:ph type="subTitle" idx="1"/>
          </p:nvPr>
        </p:nvSpPr>
        <p:spPr>
          <a:xfrm>
            <a:off x="978243" y="2070896"/>
            <a:ext cx="6858000" cy="538697"/>
          </a:xfrm>
        </p:spPr>
        <p:txBody>
          <a:bodyPr>
            <a:noAutofit/>
          </a:bodyPr>
          <a:lstStyle/>
          <a:p>
            <a:r>
              <a:rPr lang="hr-BA" sz="2000" dirty="0"/>
              <a:t>Razmatrano je ukupno 5 scenarija:</a:t>
            </a:r>
          </a:p>
          <a:p>
            <a:pPr marL="800100" lvl="1" indent="-342900">
              <a:buFont typeface="Arial" panose="020B0604020202020204" pitchFamily="34" charset="0"/>
              <a:buChar char="•"/>
            </a:pPr>
            <a:r>
              <a:rPr lang="bs-Latn-BA" dirty="0">
                <a:solidFill>
                  <a:schemeClr val="bg1"/>
                </a:solidFill>
              </a:rPr>
              <a:t>Scenarij 1:  VE Široka Draga i RHE Široka Draga nisu u pogonu,</a:t>
            </a:r>
            <a:endParaRPr lang="hr-BA" dirty="0">
              <a:solidFill>
                <a:schemeClr val="bg1"/>
              </a:solidFill>
            </a:endParaRPr>
          </a:p>
          <a:p>
            <a:pPr marL="800100" lvl="1" indent="-342900">
              <a:buFont typeface="Arial" panose="020B0604020202020204" pitchFamily="34" charset="0"/>
              <a:buChar char="•"/>
            </a:pPr>
            <a:r>
              <a:rPr lang="bs-Latn-BA" dirty="0">
                <a:solidFill>
                  <a:schemeClr val="bg1"/>
                </a:solidFill>
              </a:rPr>
              <a:t>Scenarij 2:  VE Široka Draga u pogonu sa 50 % nazivne snage, RHE Široka Draga nije u pogonu,</a:t>
            </a:r>
            <a:endParaRPr lang="hr-BA" dirty="0">
              <a:solidFill>
                <a:schemeClr val="bg1"/>
              </a:solidFill>
            </a:endParaRPr>
          </a:p>
          <a:p>
            <a:pPr marL="800100" lvl="1" indent="-342900">
              <a:buFont typeface="Arial" panose="020B0604020202020204" pitchFamily="34" charset="0"/>
              <a:buChar char="•"/>
            </a:pPr>
            <a:r>
              <a:rPr lang="bs-Latn-BA" dirty="0">
                <a:solidFill>
                  <a:schemeClr val="bg1"/>
                </a:solidFill>
              </a:rPr>
              <a:t>Scenarij 3:  VE Široka Draga nije u pogonu , RHE Široka Draga radi u generatorskom režimu sa 5 % nazivne snage,</a:t>
            </a:r>
            <a:endParaRPr lang="hr-BA" dirty="0">
              <a:solidFill>
                <a:schemeClr val="bg1"/>
              </a:solidFill>
            </a:endParaRPr>
          </a:p>
          <a:p>
            <a:pPr marL="800100" lvl="1" indent="-342900">
              <a:buFont typeface="Arial" panose="020B0604020202020204" pitchFamily="34" charset="0"/>
              <a:buChar char="•"/>
            </a:pPr>
            <a:r>
              <a:rPr lang="bs-Latn-BA" dirty="0">
                <a:solidFill>
                  <a:schemeClr val="bg1"/>
                </a:solidFill>
              </a:rPr>
              <a:t>Scenarij 4:  VE Široka Draga u pogonu 50 % nazivne snage, RHE Široka Draga radi u potrošačkom režimu sa 15 % nazivne snage i</a:t>
            </a:r>
            <a:endParaRPr lang="hr-BA" dirty="0">
              <a:solidFill>
                <a:schemeClr val="bg1"/>
              </a:solidFill>
            </a:endParaRPr>
          </a:p>
          <a:p>
            <a:pPr marL="800100" lvl="1" indent="-342900">
              <a:buFont typeface="Arial" panose="020B0604020202020204" pitchFamily="34" charset="0"/>
              <a:buChar char="•"/>
            </a:pPr>
            <a:r>
              <a:rPr lang="bs-Latn-BA" dirty="0">
                <a:solidFill>
                  <a:schemeClr val="bg1"/>
                </a:solidFill>
              </a:rPr>
              <a:t>Scenarij 5:  VE Široka Draga nije u pogonu, RHE Široka Draga radi u potrošačkom režimu sa 15 % nazivne snage</a:t>
            </a:r>
            <a:r>
              <a:rPr lang="bs-Latn-BA" dirty="0" smtClean="0">
                <a:solidFill>
                  <a:schemeClr val="bg1"/>
                </a:solidFill>
              </a:rPr>
              <a:t>.</a:t>
            </a:r>
            <a:endParaRPr lang="hr-BA" dirty="0">
              <a:solidFill>
                <a:schemeClr val="bg1"/>
              </a:solidFill>
            </a:endParaRPr>
          </a:p>
        </p:txBody>
      </p:sp>
    </p:spTree>
    <p:extLst>
      <p:ext uri="{BB962C8B-B14F-4D97-AF65-F5344CB8AC3E}">
        <p14:creationId xmlns:p14="http://schemas.microsoft.com/office/powerpoint/2010/main" val="3441498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19" y="0"/>
            <a:ext cx="8311977" cy="852221"/>
          </a:xfrm>
        </p:spPr>
        <p:txBody>
          <a:bodyPr>
            <a:normAutofit fontScale="90000"/>
          </a:bodyPr>
          <a:lstStyle/>
          <a:p>
            <a:r>
              <a:rPr lang="hr-HR" dirty="0" smtClean="0"/>
              <a:t>POREĐENJE ANALIZIRANIH SCENARIJA</a:t>
            </a:r>
            <a:endParaRPr lang="bs-Latn-BA" dirty="0"/>
          </a:p>
        </p:txBody>
      </p:sp>
      <p:sp>
        <p:nvSpPr>
          <p:cNvPr id="3" name="Subtitle 2"/>
          <p:cNvSpPr>
            <a:spLocks noGrp="1"/>
          </p:cNvSpPr>
          <p:nvPr>
            <p:ph type="subTitle" idx="1"/>
          </p:nvPr>
        </p:nvSpPr>
        <p:spPr>
          <a:xfrm>
            <a:off x="1058691" y="5201274"/>
            <a:ext cx="6858000" cy="538697"/>
          </a:xfrm>
        </p:spPr>
        <p:txBody>
          <a:bodyPr>
            <a:normAutofit fontScale="85000" lnSpcReduction="10000"/>
          </a:bodyPr>
          <a:lstStyle/>
          <a:p>
            <a:r>
              <a:rPr lang="hr-HR" dirty="0"/>
              <a:t>Naponske prilike na sabirnicama blizu priključka VE i RHE</a:t>
            </a:r>
            <a:endParaRPr lang="bs-Latn-BA" dirty="0"/>
          </a:p>
        </p:txBody>
      </p:sp>
      <p:pic>
        <p:nvPicPr>
          <p:cNvPr id="1026" name="Picture 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1141" y="1981844"/>
            <a:ext cx="57531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080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19" y="0"/>
            <a:ext cx="8311977" cy="852221"/>
          </a:xfrm>
        </p:spPr>
        <p:txBody>
          <a:bodyPr>
            <a:normAutofit fontScale="90000"/>
          </a:bodyPr>
          <a:lstStyle/>
          <a:p>
            <a:r>
              <a:rPr lang="hr-HR" dirty="0" smtClean="0"/>
              <a:t>POREĐENJE ANALIZIRANIH SCENARIJA</a:t>
            </a:r>
            <a:endParaRPr lang="bs-Latn-BA" dirty="0"/>
          </a:p>
        </p:txBody>
      </p:sp>
      <p:sp>
        <p:nvSpPr>
          <p:cNvPr id="3" name="Subtitle 2"/>
          <p:cNvSpPr>
            <a:spLocks noGrp="1"/>
          </p:cNvSpPr>
          <p:nvPr>
            <p:ph type="subTitle" idx="1"/>
          </p:nvPr>
        </p:nvSpPr>
        <p:spPr>
          <a:xfrm>
            <a:off x="1058691" y="5201274"/>
            <a:ext cx="6858000" cy="538697"/>
          </a:xfrm>
        </p:spPr>
        <p:txBody>
          <a:bodyPr>
            <a:normAutofit fontScale="85000" lnSpcReduction="10000"/>
          </a:bodyPr>
          <a:lstStyle/>
          <a:p>
            <a:r>
              <a:rPr lang="hr-HR" smtClean="0"/>
              <a:t>Vrijednost </a:t>
            </a:r>
            <a:r>
              <a:rPr lang="hr-HR"/>
              <a:t>faktora opterećenja za analizirane scenarije</a:t>
            </a:r>
            <a:endParaRPr lang="bs-Latn-BA"/>
          </a:p>
          <a:p>
            <a:endParaRPr lang="bs-Latn-B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56419"/>
            <a:ext cx="4427660" cy="250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755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IGREglobal4_3_Ed1Aug18v2.1.potx" id="{B3074300-03B5-411B-B571-1A479F7BA1FD}" vid="{0199AF4D-BD84-46D3-8414-A7A921CD4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TotalTime>
  <Words>445</Words>
  <Application>Microsoft Office PowerPoint</Application>
  <PresentationFormat>On-screen Show (4:3)</PresentationFormat>
  <Paragraphs>49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Thème Office</vt:lpstr>
      <vt:lpstr>Skladištenje električne energije iz vjetroelektrana u reverzibilnim hidroelektranama</vt:lpstr>
      <vt:lpstr>SKLADIŠTENJE ENERGIJE U EES-U</vt:lpstr>
      <vt:lpstr>SKLADIŠTENJE ENERGIJE U EES-U</vt:lpstr>
      <vt:lpstr>REVERZIBILNE HIDROELEKTRANE </vt:lpstr>
      <vt:lpstr>VE I SKLADIŠTENJE ENERGIJE</vt:lpstr>
      <vt:lpstr>RHE I VE ŠIROKA DRAGA </vt:lpstr>
      <vt:lpstr>PROCJENA UTJECAJA RHE ŠIROKA DRAGA I VE ŠIROKA DRAGA NA NAPONSKE PRILIKE U ELEKTROENERGETSKOM SISTEMU</vt:lpstr>
      <vt:lpstr>POREĐENJE ANALIZIRANIH SCENARIJA</vt:lpstr>
      <vt:lpstr>POREĐENJE ANALIZIRANIH SCENARIJA</vt:lpstr>
      <vt:lpstr>ZAKLJUČAK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NEDIS</cp:lastModifiedBy>
  <cp:revision>14</cp:revision>
  <dcterms:created xsi:type="dcterms:W3CDTF">2018-08-21T10:05:07Z</dcterms:created>
  <dcterms:modified xsi:type="dcterms:W3CDTF">2019-05-06T04:47:36Z</dcterms:modified>
</cp:coreProperties>
</file>