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01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13/05/2019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13/05/2019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13/05/2019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857269"/>
            <a:ext cx="6858000" cy="85222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Pregled</a:t>
            </a:r>
            <a:r>
              <a:rPr lang="en-NZ" dirty="0" smtClean="0"/>
              <a:t> </a:t>
            </a:r>
            <a:r>
              <a:rPr lang="sr-Latn-ME" noProof="1" smtClean="0"/>
              <a:t>metoda</a:t>
            </a:r>
            <a:r>
              <a:rPr lang="en-NZ" dirty="0" smtClean="0"/>
              <a:t> </a:t>
            </a:r>
            <a:r>
              <a:rPr lang="en-NZ" dirty="0" err="1" smtClean="0"/>
              <a:t>za</a:t>
            </a:r>
            <a:r>
              <a:rPr lang="en-NZ" dirty="0" smtClean="0"/>
              <a:t> </a:t>
            </a:r>
            <a:r>
              <a:rPr lang="en-NZ" dirty="0" err="1" smtClean="0"/>
              <a:t>pode</a:t>
            </a:r>
            <a:r>
              <a:rPr lang="sr-Latn-ME" dirty="0" smtClean="0"/>
              <a:t>šavanje PID regulatora kod automatskog upravljanja frekvencijom dvogeneratorskih sistema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728" y="4064043"/>
            <a:ext cx="3242732" cy="660358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 smtClean="0"/>
              <a:t>Milica Bulatović      </a:t>
            </a:r>
            <a:r>
              <a:rPr lang="en-US" dirty="0" smtClean="0"/>
              <a:t>   </a:t>
            </a:r>
            <a:r>
              <a:rPr lang="sr-Latn-ME" sz="1500" dirty="0" smtClean="0"/>
              <a:t>Crnogorski elektrodistributivni sistem milica.z.bulatovic</a:t>
            </a:r>
            <a:r>
              <a:rPr lang="en-US" sz="1500" dirty="0" smtClean="0"/>
              <a:t>@</a:t>
            </a:r>
            <a:r>
              <a:rPr lang="en-US" sz="1500" dirty="0" err="1" smtClean="0"/>
              <a:t>cedis.me</a:t>
            </a:r>
            <a:endParaRPr lang="sr-Latn-ME" sz="1500" dirty="0" smtClean="0"/>
          </a:p>
          <a:p>
            <a:endParaRPr lang="en-NZ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3107197" y="4072508"/>
            <a:ext cx="3242732" cy="660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</a:t>
            </a: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r-Latn-ME" sz="2400" dirty="0" smtClean="0">
                <a:solidFill>
                  <a:schemeClr val="bg1"/>
                </a:solidFill>
              </a:rPr>
              <a:t>Ćalasan</a:t>
            </a: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sr-Latn-ME" sz="1500" dirty="0" smtClean="0">
                <a:solidFill>
                  <a:schemeClr val="bg1"/>
                </a:solidFill>
              </a:rPr>
              <a:t>Elektrotehnički fakultet, UCG</a:t>
            </a:r>
            <a:r>
              <a:rPr kumimoji="0" lang="sr-Latn-M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martinc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sr-Latn-M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ac.me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NZ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5723494" y="4072502"/>
            <a:ext cx="3242732" cy="660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lang="sr-Latn-ME" sz="2400" dirty="0" smtClean="0">
                <a:solidFill>
                  <a:schemeClr val="bg1"/>
                </a:solidFill>
              </a:rPr>
              <a:t>ilovan</a:t>
            </a: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Radulović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sr-Latn-ME" sz="1500" dirty="0" smtClean="0">
                <a:solidFill>
                  <a:schemeClr val="bg1"/>
                </a:solidFill>
              </a:rPr>
              <a:t>Elektrotehnički fakultet, UCG</a:t>
            </a:r>
            <a:r>
              <a:rPr kumimoji="0" lang="sr-Latn-M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milovanr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sr-Latn-M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ac.me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NZ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Pitanja recezenta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167000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 </a:t>
            </a:r>
            <a:r>
              <a:rPr lang="en-US" dirty="0" err="1" smtClean="0">
                <a:solidFill>
                  <a:schemeClr val="bg1"/>
                </a:solidFill>
              </a:rPr>
              <a:t>radu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prikazani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rezultati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simulacija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čemu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promjena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opterećenja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modela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10%.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</a:t>
            </a:r>
            <a:r>
              <a:rPr lang="en-US" dirty="0" smtClean="0">
                <a:solidFill>
                  <a:schemeClr val="bg1"/>
                </a:solidFill>
              </a:rPr>
              <a:t> bi </a:t>
            </a:r>
            <a:r>
              <a:rPr lang="en-US" dirty="0" err="1" smtClean="0">
                <a:solidFill>
                  <a:schemeClr val="bg1"/>
                </a:solidFill>
              </a:rPr>
              <a:t>došlo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promjena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odabiru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parametara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kriterijumske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funkcije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ukoliko</a:t>
            </a:r>
            <a:r>
              <a:rPr lang="en-US" dirty="0" smtClean="0">
                <a:solidFill>
                  <a:schemeClr val="bg1"/>
                </a:solidFill>
              </a:rPr>
              <a:t> bi </a:t>
            </a:r>
            <a:r>
              <a:rPr lang="en-US" dirty="0" err="1" smtClean="0">
                <a:solidFill>
                  <a:schemeClr val="bg1"/>
                </a:solidFill>
              </a:rPr>
              <a:t>promjena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opterećenja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20, 30 </a:t>
            </a:r>
            <a:r>
              <a:rPr lang="en-US" dirty="0" err="1" smtClean="0">
                <a:solidFill>
                  <a:schemeClr val="bg1"/>
                </a:solidFill>
              </a:rPr>
              <a:t>ili</a:t>
            </a:r>
            <a:r>
              <a:rPr lang="en-US" dirty="0" smtClean="0">
                <a:solidFill>
                  <a:schemeClr val="bg1"/>
                </a:solidFill>
              </a:rPr>
              <a:t> 50%, </a:t>
            </a:r>
            <a:r>
              <a:rPr lang="en-US" dirty="0" err="1" smtClean="0">
                <a:solidFill>
                  <a:schemeClr val="bg1"/>
                </a:solidFill>
              </a:rPr>
              <a:t>što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odgovara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brzom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izlasku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</a:t>
            </a:r>
            <a:r>
              <a:rPr lang="en-US" dirty="0" smtClean="0">
                <a:solidFill>
                  <a:schemeClr val="bg1"/>
                </a:solidFill>
              </a:rPr>
              <a:t> EES-a </a:t>
            </a:r>
            <a:r>
              <a:rPr lang="en-US" dirty="0" err="1" smtClean="0">
                <a:solidFill>
                  <a:schemeClr val="bg1"/>
                </a:solidFill>
              </a:rPr>
              <a:t>vjetrogeneratora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sr-Latn-ME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44" y="3424152"/>
            <a:ext cx="7886700" cy="745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ME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Hvala na pažnji!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38" y="4042237"/>
            <a:ext cx="7886700" cy="745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Pitanja?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925"/>
            <a:ext cx="7886700" cy="50905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dirty="0" smtClean="0">
                <a:solidFill>
                  <a:schemeClr val="bg1"/>
                </a:solidFill>
              </a:rPr>
              <a:t>R</a:t>
            </a:r>
            <a:r>
              <a:rPr lang="vi-VN" dirty="0" smtClean="0">
                <a:solidFill>
                  <a:schemeClr val="bg1"/>
                </a:solidFill>
              </a:rPr>
              <a:t>astuće potrebe</a:t>
            </a:r>
            <a:r>
              <a:rPr lang="sr-Latn-ME" dirty="0" smtClean="0">
                <a:solidFill>
                  <a:schemeClr val="bg1"/>
                </a:solidFill>
              </a:rPr>
              <a:t> savremenog društva</a:t>
            </a:r>
            <a:r>
              <a:rPr lang="vi-VN" dirty="0" smtClean="0">
                <a:solidFill>
                  <a:schemeClr val="bg1"/>
                </a:solidFill>
              </a:rPr>
              <a:t> za električnom energijom dovele su do međusobnog povezivanja</a:t>
            </a:r>
            <a:r>
              <a:rPr lang="sr-Latn-ME" dirty="0" smtClean="0">
                <a:solidFill>
                  <a:schemeClr val="bg1"/>
                </a:solidFill>
              </a:rPr>
              <a:t> više </a:t>
            </a:r>
            <a:r>
              <a:rPr lang="vi-VN" dirty="0" smtClean="0">
                <a:solidFill>
                  <a:schemeClr val="bg1"/>
                </a:solidFill>
              </a:rPr>
              <a:t>pojedinačnih</a:t>
            </a:r>
            <a:r>
              <a:rPr lang="sr-Latn-ME" dirty="0" smtClean="0">
                <a:solidFill>
                  <a:schemeClr val="bg1"/>
                </a:solidFill>
              </a:rPr>
              <a:t> elektroenergetskih sistema</a:t>
            </a:r>
            <a:r>
              <a:rPr lang="vi-VN" dirty="0" smtClean="0">
                <a:solidFill>
                  <a:schemeClr val="bg1"/>
                </a:solidFill>
              </a:rPr>
              <a:t>, radi dostizanja veće pouzdanosti i većih ekonomskih benefita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Rad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sistema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interkonekciji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dodatno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usložnjava</a:t>
            </a:r>
            <a:r>
              <a:rPr lang="en-US" dirty="0" smtClean="0">
                <a:solidFill>
                  <a:schemeClr val="bg1"/>
                </a:solidFill>
              </a:rPr>
              <a:t> problem </a:t>
            </a:r>
            <a:r>
              <a:rPr lang="en-US" dirty="0" err="1" smtClean="0">
                <a:solidFill>
                  <a:schemeClr val="bg1"/>
                </a:solidFill>
              </a:rPr>
              <a:t>njihovog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upravljanja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sr-Latn-ME" dirty="0" smtClean="0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regulacione</a:t>
            </a:r>
            <a:r>
              <a:rPr lang="en-US" dirty="0" smtClean="0">
                <a:solidFill>
                  <a:schemeClr val="bg1"/>
                </a:solidFill>
              </a:rPr>
              <a:t> zone u </a:t>
            </a:r>
            <a:r>
              <a:rPr lang="en-US" dirty="0" err="1" smtClean="0">
                <a:solidFill>
                  <a:schemeClr val="bg1"/>
                </a:solidFill>
              </a:rPr>
              <a:t>interkonekciji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dužne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svakom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trenutku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održavaju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frekvenciju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snaga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razmjene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susjednim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planiranim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vrijednostima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vi-VN" dirty="0" smtClean="0">
                <a:solidFill>
                  <a:schemeClr val="bg1"/>
                </a:solidFill>
              </a:rPr>
              <a:t>Disbalans između proizvodnje i potrošnje električne energije se kroz mrežu odražava na generatorski sistem kao devijacija frekvencije </a:t>
            </a:r>
            <a:r>
              <a:rPr lang="pl-PL" dirty="0" smtClean="0">
                <a:solidFill>
                  <a:schemeClr val="bg1"/>
                </a:solidFill>
              </a:rPr>
              <a:t>koju je neophodno kompenzovati u što kraćem roku.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vi-VN" dirty="0" smtClean="0">
                <a:solidFill>
                  <a:schemeClr val="bg1"/>
                </a:solidFill>
              </a:rPr>
              <a:t>Predmet analize ovog rada je interkonekcija između dva simetrična termogeneratorska sistema. 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vi-VN" dirty="0" smtClean="0">
                <a:solidFill>
                  <a:schemeClr val="bg1"/>
                </a:solidFill>
              </a:rPr>
              <a:t>Cilj istraživanja jeste pregled različitih metaheurističkih metoda za dobijanja optimalnih parametara klasičnih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(PI i PID)</a:t>
            </a:r>
            <a:r>
              <a:rPr lang="sr-Latn-ME" dirty="0" smtClean="0">
                <a:solidFill>
                  <a:schemeClr val="bg1"/>
                </a:solidFill>
              </a:rPr>
              <a:t>, kojima se vrši sekundarna regulacija frekvencije. </a:t>
            </a:r>
          </a:p>
          <a:p>
            <a:pPr algn="just"/>
            <a:r>
              <a:rPr lang="sr-Latn-ME" dirty="0" smtClean="0">
                <a:solidFill>
                  <a:schemeClr val="bg1"/>
                </a:solidFill>
              </a:rPr>
              <a:t>P</a:t>
            </a:r>
            <a:r>
              <a:rPr lang="en-US" dirty="0" err="1" smtClean="0">
                <a:solidFill>
                  <a:schemeClr val="bg1"/>
                </a:solidFill>
              </a:rPr>
              <a:t>okazaće</a:t>
            </a:r>
            <a:r>
              <a:rPr lang="en-US" dirty="0" smtClean="0">
                <a:solidFill>
                  <a:schemeClr val="bg1"/>
                </a:solidFill>
              </a:rPr>
              <a:t> se</a:t>
            </a:r>
            <a:r>
              <a:rPr lang="sr-Latn-ME" dirty="0" smtClean="0">
                <a:solidFill>
                  <a:schemeClr val="bg1"/>
                </a:solidFill>
              </a:rPr>
              <a:t> 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odzive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utiče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izbor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strukture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izbor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kriterijumske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funkcije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za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optimizacioni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algoritam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7195"/>
            <a:ext cx="7886700" cy="745828"/>
          </a:xfrm>
        </p:spPr>
        <p:txBody>
          <a:bodyPr/>
          <a:lstStyle/>
          <a:p>
            <a:r>
              <a:rPr lang="sr-Latn-ME" dirty="0" smtClean="0"/>
              <a:t>Modelovanje dva termogeneratorska sistema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1784989"/>
            <a:ext cx="7493000" cy="4402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82454"/>
            <a:ext cx="2647950" cy="745828"/>
          </a:xfrm>
        </p:spPr>
        <p:txBody>
          <a:bodyPr/>
          <a:lstStyle/>
          <a:p>
            <a:r>
              <a:rPr lang="sr-Latn-ME" dirty="0" smtClean="0"/>
              <a:t>PID regulator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606602"/>
            <a:ext cx="3477684" cy="1949406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>
                <a:solidFill>
                  <a:schemeClr val="bg1"/>
                </a:solidFill>
              </a:rPr>
              <a:t>Ulazni signal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je greška regulacione zone ACE</a:t>
            </a:r>
            <a:r>
              <a:rPr lang="sr-Latn-ME" sz="1600" dirty="0" smtClean="0">
                <a:solidFill>
                  <a:schemeClr val="bg1"/>
                </a:solidFill>
              </a:rPr>
              <a:t>i</a:t>
            </a:r>
            <a:r>
              <a:rPr lang="sr-Latn-ME" dirty="0" smtClean="0">
                <a:solidFill>
                  <a:schemeClr val="bg1"/>
                </a:solidFill>
              </a:rPr>
              <a:t>, dok izlazni signal predstavlja djelovanje na referentnu vrijednost ulaza primarnog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213" y="5427199"/>
            <a:ext cx="30829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6"/>
          <p:cNvSpPr txBox="1">
            <a:spLocks/>
          </p:cNvSpPr>
          <p:nvPr/>
        </p:nvSpPr>
        <p:spPr>
          <a:xfrm>
            <a:off x="4489596" y="689310"/>
            <a:ext cx="2724004" cy="936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ME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Kriterijumska funckija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506530" y="1623530"/>
            <a:ext cx="4010937" cy="1729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5000"/>
              <a:buFont typeface="Arial" panose="020B0604020202020204" pitchFamily="34" charset="0"/>
              <a:buChar char="•"/>
            </a:pPr>
            <a:r>
              <a:rPr lang="sr-Latn-ME" sz="2000" dirty="0" smtClean="0">
                <a:solidFill>
                  <a:schemeClr val="bg1"/>
                </a:solidFill>
              </a:rPr>
              <a:t>Odabir </a:t>
            </a:r>
            <a:r>
              <a:rPr lang="en-US" sz="2000" dirty="0" err="1" smtClean="0">
                <a:solidFill>
                  <a:schemeClr val="bg1"/>
                </a:solidFill>
              </a:rPr>
              <a:t>kriterijumske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funkcije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zavisi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željenih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specifikacija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ograničenja</a:t>
            </a:r>
            <a:r>
              <a:rPr lang="en-US" sz="2000" dirty="0" smtClean="0">
                <a:solidFill>
                  <a:schemeClr val="bg1"/>
                </a:solidFill>
              </a:rPr>
              <a:t> u </a:t>
            </a:r>
            <a:r>
              <a:rPr lang="en-US" sz="2000" dirty="0" err="1" smtClean="0">
                <a:solidFill>
                  <a:schemeClr val="bg1"/>
                </a:solidFill>
              </a:rPr>
              <a:t>smislu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robusnosti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osjetljivosti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šumove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5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788" y="2904069"/>
            <a:ext cx="3215745" cy="172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9523" y="4749800"/>
            <a:ext cx="4461933" cy="138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6803" y="3632267"/>
            <a:ext cx="5940425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Rezultati simulacija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Poređenje performansi različitih metoda za porešavanje PI i PID regulatora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770" y="2198157"/>
            <a:ext cx="8148015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Rezultati simulacija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1839341"/>
          </a:xfrm>
        </p:spPr>
        <p:txBody>
          <a:bodyPr/>
          <a:lstStyle/>
          <a:p>
            <a:pPr algn="just"/>
            <a:r>
              <a:rPr lang="sr-Latn-ME" dirty="0" smtClean="0">
                <a:solidFill>
                  <a:schemeClr val="bg1"/>
                </a:solidFill>
              </a:rPr>
              <a:t>Izvršeno je p</a:t>
            </a:r>
            <a:r>
              <a:rPr lang="vi-VN" dirty="0" smtClean="0">
                <a:solidFill>
                  <a:schemeClr val="bg1"/>
                </a:solidFill>
              </a:rPr>
              <a:t>oređenje performansi različitih optimizacionih algoritama i kriterijumskih funkcija za PI i PID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regulator.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sr-Latn-ME" dirty="0" smtClean="0">
                <a:solidFill>
                  <a:schemeClr val="bg1"/>
                </a:solidFill>
              </a:rPr>
              <a:t>Dobijeni r</a:t>
            </a:r>
            <a:r>
              <a:rPr lang="en-US" dirty="0" err="1" smtClean="0">
                <a:solidFill>
                  <a:schemeClr val="bg1"/>
                </a:solidFill>
              </a:rPr>
              <a:t>ezultati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odgovaraju</a:t>
            </a:r>
            <a:r>
              <a:rPr lang="en-US" dirty="0" smtClean="0">
                <a:solidFill>
                  <a:schemeClr val="bg1"/>
                </a:solidFill>
              </a:rPr>
              <a:t> s</a:t>
            </a:r>
            <a:r>
              <a:rPr lang="sr-Latn-ME" dirty="0" smtClean="0">
                <a:solidFill>
                  <a:schemeClr val="bg1"/>
                </a:solidFill>
              </a:rPr>
              <a:t>lučaju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kada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prvi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dovedena</a:t>
            </a:r>
            <a:r>
              <a:rPr lang="en-US" dirty="0" smtClean="0">
                <a:solidFill>
                  <a:schemeClr val="bg1"/>
                </a:solidFill>
              </a:rPr>
              <a:t> step </a:t>
            </a:r>
            <a:r>
              <a:rPr lang="en-US" dirty="0" err="1" smtClean="0">
                <a:solidFill>
                  <a:schemeClr val="bg1"/>
                </a:solidFill>
              </a:rPr>
              <a:t>promjena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opterećenja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</a:t>
            </a:r>
            <a:r>
              <a:rPr lang="en-US" dirty="0" smtClean="0">
                <a:solidFill>
                  <a:schemeClr val="bg1"/>
                </a:solidFill>
              </a:rPr>
              <a:t> 10%. 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Na </a:t>
            </a:r>
            <a:r>
              <a:rPr lang="en-US" dirty="0" err="1" smtClean="0">
                <a:solidFill>
                  <a:schemeClr val="bg1"/>
                </a:solidFill>
              </a:rPr>
              <a:t>osnovu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dobijenih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rezultata </a:t>
            </a:r>
            <a:r>
              <a:rPr lang="en-US" dirty="0" err="1" smtClean="0">
                <a:solidFill>
                  <a:schemeClr val="bg1"/>
                </a:solidFill>
              </a:rPr>
              <a:t>može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zaključiti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267" y="3081866"/>
            <a:ext cx="739986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sr-Latn-ME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Postoje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različite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optimizacione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metode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koje</a:t>
            </a:r>
            <a:r>
              <a:rPr lang="en-US" sz="2000" dirty="0" smtClean="0">
                <a:solidFill>
                  <a:schemeClr val="bg1"/>
                </a:solidFill>
              </a:rPr>
              <a:t> se </a:t>
            </a:r>
            <a:r>
              <a:rPr lang="en-US" sz="2000" dirty="0" err="1" smtClean="0">
                <a:solidFill>
                  <a:schemeClr val="bg1"/>
                </a:solidFill>
              </a:rPr>
              <a:t>koriste</a:t>
            </a:r>
            <a:r>
              <a:rPr lang="en-US" sz="2000" dirty="0" smtClean="0">
                <a:solidFill>
                  <a:schemeClr val="bg1"/>
                </a:solidFill>
              </a:rPr>
              <a:t> u </a:t>
            </a:r>
            <a:r>
              <a:rPr lang="en-US" sz="2000" dirty="0" err="1" smtClean="0">
                <a:solidFill>
                  <a:schemeClr val="bg1"/>
                </a:solidFill>
              </a:rPr>
              <a:t>cilju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estimacije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optimalnih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vrijednosti</a:t>
            </a:r>
            <a:r>
              <a:rPr lang="en-US" sz="2000" dirty="0" smtClean="0">
                <a:solidFill>
                  <a:schemeClr val="bg1"/>
                </a:solidFill>
              </a:rPr>
              <a:t> PID </a:t>
            </a:r>
            <a:r>
              <a:rPr lang="en-US" sz="2000" dirty="0" err="1" smtClean="0">
                <a:solidFill>
                  <a:schemeClr val="bg1"/>
                </a:solidFill>
              </a:rPr>
              <a:t>regulatora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sr-Latn-ME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Postoji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raznolikost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optimalnih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vrijednosti</a:t>
            </a:r>
            <a:r>
              <a:rPr lang="en-US" sz="2000" dirty="0" smtClean="0">
                <a:solidFill>
                  <a:schemeClr val="bg1"/>
                </a:solidFill>
              </a:rPr>
              <a:t> PID </a:t>
            </a:r>
            <a:r>
              <a:rPr lang="en-US" sz="2000" dirty="0" err="1" smtClean="0">
                <a:solidFill>
                  <a:schemeClr val="bg1"/>
                </a:solidFill>
              </a:rPr>
              <a:t>parametara</a:t>
            </a:r>
            <a:r>
              <a:rPr lang="sr-Latn-ME" sz="2000" dirty="0" smtClean="0">
                <a:solidFill>
                  <a:schemeClr val="bg1"/>
                </a:solidFill>
              </a:rPr>
              <a:t>,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sr-Latn-ME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Različite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vrijednosti</a:t>
            </a:r>
            <a:r>
              <a:rPr lang="en-US" sz="2000" dirty="0" smtClean="0">
                <a:solidFill>
                  <a:schemeClr val="bg1"/>
                </a:solidFill>
              </a:rPr>
              <a:t> PID </a:t>
            </a:r>
            <a:r>
              <a:rPr lang="en-US" sz="2000" dirty="0" err="1" smtClean="0">
                <a:solidFill>
                  <a:schemeClr val="bg1"/>
                </a:solidFill>
              </a:rPr>
              <a:t>parametara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uslovljavaju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različite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maksimalne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minimalne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promjene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frekvencije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sistema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kao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različite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trenutka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kada</a:t>
            </a:r>
            <a:r>
              <a:rPr lang="en-US" sz="2000" dirty="0" smtClean="0">
                <a:solidFill>
                  <a:schemeClr val="bg1"/>
                </a:solidFill>
              </a:rPr>
              <a:t> se </a:t>
            </a:r>
            <a:r>
              <a:rPr lang="en-US" sz="2000" dirty="0" err="1" smtClean="0">
                <a:solidFill>
                  <a:schemeClr val="bg1"/>
                </a:solidFill>
              </a:rPr>
              <a:t>formira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maksimalna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minimalna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vrijednost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promjene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frekvencije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sistema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Rezultati simulacija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925"/>
            <a:ext cx="3858683" cy="2364275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>
                <a:solidFill>
                  <a:schemeClr val="bg1"/>
                </a:solidFill>
              </a:rPr>
              <a:t>Na slikama su prikazani rezultati simulacija dejstva step promjene opterećenja od 10% u slučajevima kada su parametri regulatora sistema određeni uz pomoć ZN, GA, hBFOA-PSO, FA, ABS i GSA, ITAE kriterijumske funkcije i PI regulatora.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722" y="3836467"/>
            <a:ext cx="3937000" cy="257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7527" y="1111798"/>
            <a:ext cx="3985966" cy="257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2933" y="3802064"/>
            <a:ext cx="3995206" cy="261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Rezultati simulacija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94926"/>
            <a:ext cx="3393016" cy="2542074"/>
          </a:xfrm>
        </p:spPr>
        <p:txBody>
          <a:bodyPr/>
          <a:lstStyle/>
          <a:p>
            <a:pPr algn="just"/>
            <a:r>
              <a:rPr lang="sr-Latn-ME" dirty="0" smtClean="0">
                <a:solidFill>
                  <a:schemeClr val="bg1"/>
                </a:solidFill>
              </a:rPr>
              <a:t> Uticaj izbora kriterijumske funkcije – parametri PI regulatora su podešeni uz pomoć diferencijalnog algoritma i ITAE, J5 i J6 kriterijumskih funkcija.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1199" y="1386453"/>
            <a:ext cx="3494468" cy="2542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5000"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M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Uticaj izbora strukture kontrolera –</a:t>
            </a:r>
            <a:r>
              <a:rPr kumimoji="0" lang="sr-Latn-ME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parametri PI i PID regulatora su podešeni uz pomoć TLBO. </a:t>
            </a:r>
            <a:endParaRPr kumimoji="0" lang="sr-Latn-M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1" y="3496732"/>
            <a:ext cx="4087746" cy="262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852" y="3498277"/>
            <a:ext cx="4074821" cy="262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>
                <a:solidFill>
                  <a:schemeClr val="bg1"/>
                </a:solidFill>
              </a:rPr>
              <a:t>U ovom radu dat je pregled najčešće korišćenih metaheurističkih metoda za određivanje parametara PI i PID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u elektroenergetskim sistemima sa dva simetrična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termogeneratora u interkonekciji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sr-Latn-ME" dirty="0" err="1" smtClean="0">
                <a:solidFill>
                  <a:schemeClr val="bg1"/>
                </a:solidFill>
              </a:rPr>
              <a:t>O</a:t>
            </a:r>
            <a:r>
              <a:rPr lang="en-US" dirty="0" err="1" smtClean="0">
                <a:solidFill>
                  <a:schemeClr val="bg1"/>
                </a:solidFill>
              </a:rPr>
              <a:t>sim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izbora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optimizacionog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algoritma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prilikom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projektovanja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 </a:t>
            </a:r>
            <a:r>
              <a:rPr lang="en-US" dirty="0" err="1" smtClean="0">
                <a:solidFill>
                  <a:schemeClr val="bg1"/>
                </a:solidFill>
              </a:rPr>
              <a:t>dvogeneratorskim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sistemima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posebnu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pažnju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treba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posvetiti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odabiru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kriterijumske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funkcije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strukture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sr-Latn-ME" dirty="0" smtClean="0">
                <a:solidFill>
                  <a:schemeClr val="bg1"/>
                </a:solidFill>
              </a:rPr>
              <a:t>.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sr-Latn-ME" dirty="0" smtClean="0">
                <a:solidFill>
                  <a:schemeClr val="bg1"/>
                </a:solidFill>
              </a:rPr>
              <a:t>P</a:t>
            </a:r>
            <a:r>
              <a:rPr lang="en-US" dirty="0" err="1" smtClean="0">
                <a:solidFill>
                  <a:schemeClr val="bg1"/>
                </a:solidFill>
              </a:rPr>
              <a:t>okazana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superiornost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modifikovane</a:t>
            </a:r>
            <a:r>
              <a:rPr lang="en-US" dirty="0" smtClean="0">
                <a:solidFill>
                  <a:schemeClr val="bg1"/>
                </a:solidFill>
              </a:rPr>
              <a:t> ITAE </a:t>
            </a:r>
            <a:r>
              <a:rPr lang="en-US" dirty="0" err="1" smtClean="0">
                <a:solidFill>
                  <a:schemeClr val="bg1"/>
                </a:solidFill>
              </a:rPr>
              <a:t>kriterijumske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funkcije</a:t>
            </a:r>
            <a:r>
              <a:rPr lang="en-US" dirty="0" smtClean="0">
                <a:solidFill>
                  <a:schemeClr val="bg1"/>
                </a:solidFill>
              </a:rPr>
              <a:t> – J6 u </a:t>
            </a:r>
            <a:r>
              <a:rPr lang="en-US" dirty="0" err="1" smtClean="0">
                <a:solidFill>
                  <a:schemeClr val="bg1"/>
                </a:solidFill>
              </a:rPr>
              <a:t>odnosu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ostale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PID </a:t>
            </a:r>
            <a:r>
              <a:rPr lang="sr-Latn-ME" dirty="0" smtClean="0">
                <a:solidFill>
                  <a:schemeClr val="bg1"/>
                </a:solidFill>
              </a:rPr>
              <a:t>regulatora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 </a:t>
            </a:r>
            <a:r>
              <a:rPr lang="en-US" dirty="0" err="1" smtClean="0">
                <a:solidFill>
                  <a:schemeClr val="bg1"/>
                </a:solidFill>
              </a:rPr>
              <a:t>odnosu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PI. </a:t>
            </a:r>
            <a:endParaRPr lang="sr-Latn-ME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Upravljanje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elektroenergetskim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sistemima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interkonekcije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će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zbog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stalnog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širenja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rasta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broja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interkonekcija</a:t>
            </a:r>
            <a:r>
              <a:rPr lang="en-US" dirty="0" smtClean="0">
                <a:solidFill>
                  <a:schemeClr val="bg1"/>
                </a:solidFill>
              </a:rPr>
              <a:t>, u </a:t>
            </a:r>
            <a:r>
              <a:rPr lang="en-US" dirty="0" err="1" smtClean="0">
                <a:solidFill>
                  <a:schemeClr val="bg1"/>
                </a:solidFill>
              </a:rPr>
              <a:t>budućnosti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predstavljati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još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veći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izazov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590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Pregled metoda za podešavanje PID regulatora kod automatskog upravljanja frekvencijom dvogeneratorskih sistema</vt:lpstr>
      <vt:lpstr>Uvod </vt:lpstr>
      <vt:lpstr>Modelovanje dva termogeneratorska sistema</vt:lpstr>
      <vt:lpstr>PID regulator</vt:lpstr>
      <vt:lpstr>Rezultati simulacija</vt:lpstr>
      <vt:lpstr>Rezultati simulacija</vt:lpstr>
      <vt:lpstr>Rezultati simulacija</vt:lpstr>
      <vt:lpstr>Rezultati simulacija </vt:lpstr>
      <vt:lpstr>Zaključak</vt:lpstr>
      <vt:lpstr>Pitanja recezenta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Windows User</cp:lastModifiedBy>
  <cp:revision>67</cp:revision>
  <dcterms:created xsi:type="dcterms:W3CDTF">2018-08-21T10:05:07Z</dcterms:created>
  <dcterms:modified xsi:type="dcterms:W3CDTF">2019-05-13T06:03:24Z</dcterms:modified>
</cp:coreProperties>
</file>