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2514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pPr/>
              <a:t>14/05/2019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pPr/>
              <a:t>14/05/2019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pPr/>
              <a:t>14/05/2019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ransition spd="slow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086" y="1078302"/>
            <a:ext cx="7945219" cy="2464037"/>
          </a:xfrm>
        </p:spPr>
        <p:txBody>
          <a:bodyPr>
            <a:normAutofit fontScale="90000"/>
          </a:bodyPr>
          <a:lstStyle/>
          <a:p>
            <a:r>
              <a:rPr lang="sr-Latn-ME" altLang="en-US" b="1" dirty="0"/>
              <a:t>MOGUĆNOSTI POVEĆANJA PRENOSNOG KAPACITETA NADZEMNIH ELEKTROENERGETSKIH VODOVA U REALNIM METEOROLOŠKIM </a:t>
            </a:r>
            <a:r>
              <a:rPr lang="sr-Latn-ME" altLang="en-US" b="1" dirty="0" smtClean="0"/>
              <a:t>USLOVIMA</a:t>
            </a:r>
            <a:endParaRPr lang="en-N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16383"/>
            <a:ext cx="8001000" cy="64161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sr-Latn-M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Dušan Vućić, spec.sci.el</a:t>
            </a:r>
          </a:p>
          <a:p>
            <a:pPr algn="l"/>
            <a:r>
              <a:rPr lang="sr-Latn-M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Crnogorski operator tržišta električne energije</a:t>
            </a:r>
            <a:endParaRPr lang="en-NZ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N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6733"/>
            <a:ext cx="9144000" cy="651403"/>
          </a:xfrm>
        </p:spPr>
        <p:txBody>
          <a:bodyPr>
            <a:normAutofit fontScale="90000"/>
          </a:bodyPr>
          <a:lstStyle/>
          <a:p>
            <a:r>
              <a:rPr lang="de-AT" sz="3200" dirty="0" smtClean="0">
                <a:latin typeface="Algerian" panose="04020705040A02060702" pitchFamily="82" charset="0"/>
              </a:rPr>
              <a:t/>
            </a:r>
            <a:br>
              <a:rPr lang="de-AT" sz="3200" dirty="0" smtClean="0">
                <a:latin typeface="Algerian" panose="04020705040A02060702" pitchFamily="82" charset="0"/>
              </a:rPr>
            </a:br>
            <a:r>
              <a:rPr lang="sr-Latn-ME" sz="3100" dirty="0" smtClean="0">
                <a:latin typeface="Algerian" panose="04020705040A02060702" pitchFamily="82" charset="0"/>
              </a:rPr>
              <a:t>ZAKLJUČCI</a:t>
            </a:r>
            <a:endParaRPr lang="de-AT" sz="32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58784"/>
            <a:ext cx="9144000" cy="4857007"/>
          </a:xfrm>
        </p:spPr>
        <p:txBody>
          <a:bodyPr>
            <a:normAutofit fontScale="70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sr-Latn-ME" altLang="en-US" sz="2000" i="1" dirty="0"/>
              <a:t>Prezentovan je matematički model za proračun termički dozvoljenog strujnog opterećenja DV zavisno od meteoroloških uslova okoline</a:t>
            </a:r>
            <a:endParaRPr lang="en-US" altLang="en-US" sz="2000" i="1" dirty="0"/>
          </a:p>
          <a:p>
            <a:pPr algn="just">
              <a:defRPr/>
            </a:pPr>
            <a:endParaRPr lang="en-US" altLang="en-US" sz="2000" i="1" dirty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sr-Latn-ME" altLang="en-US" sz="2000" i="1" dirty="0"/>
              <a:t>U pojedinim slučajevima se dobija znatno veća vrijednost od propisane (zavisno od standarda/preporuke), što pokazuju rezultati proračuna na primjeru </a:t>
            </a:r>
            <a:r>
              <a:rPr lang="sr-Latn-ME" altLang="en-US" sz="2000" i="1" dirty="0" smtClean="0"/>
              <a:t>vod</a:t>
            </a:r>
            <a:r>
              <a:rPr lang="en-US" altLang="en-US" sz="2000" i="1" dirty="0" smtClean="0"/>
              <a:t>a</a:t>
            </a:r>
            <a:r>
              <a:rPr lang="sr-Latn-ME" altLang="en-US" sz="2000" i="1" dirty="0" smtClean="0"/>
              <a:t> </a:t>
            </a:r>
            <a:r>
              <a:rPr lang="sr-Latn-ME" altLang="en-US" sz="2000" i="1" dirty="0"/>
              <a:t>Al/Fe 95/15 </a:t>
            </a:r>
            <a:r>
              <a:rPr lang="sr-Latn-ME" altLang="en-US" sz="2000" i="1" dirty="0" smtClean="0"/>
              <a:t>mm</a:t>
            </a:r>
            <a:r>
              <a:rPr lang="sr-Latn-ME" altLang="en-US" sz="2000" dirty="0" smtClean="0"/>
              <a:t>²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sr-Latn-ME" altLang="en-US" sz="2000" i="1" dirty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sr-Latn-ME" altLang="en-US" sz="2000" i="1" dirty="0" smtClean="0"/>
              <a:t>Zanemarenjem Sunčevog zračenja se dobija 8% veća vrijednost struje, a zanemarenjem prirodne konvekcije se dobija 1% manja vrijednost dozvoljenog strujnog opterećenja</a:t>
            </a:r>
            <a:endParaRPr lang="sr-Latn-ME" altLang="en-US" sz="2000" i="1" dirty="0"/>
          </a:p>
          <a:p>
            <a:pPr algn="just">
              <a:defRPr/>
            </a:pPr>
            <a:endParaRPr lang="en-US" altLang="en-US" sz="2000" i="1" dirty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sr-Latn-ME" altLang="en-US" sz="2000" i="1" dirty="0"/>
              <a:t>Termički trajno dozvoljena struja se povećava tokom eksploatacije sa oksidacijom i starenjem provodnika</a:t>
            </a:r>
            <a:endParaRPr lang="en-US" altLang="en-US" sz="2000" i="1" dirty="0"/>
          </a:p>
          <a:p>
            <a:pPr algn="just">
              <a:defRPr/>
            </a:pPr>
            <a:endParaRPr lang="en-US" altLang="en-US" sz="2000" i="1" dirty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sr-Latn-ME" altLang="en-US" sz="2000" i="1" dirty="0"/>
              <a:t>U svrhu što tačnijih proračuna koriste se sistemi za monitoring temperature provodnika i meteoroloških parametara duž trase DV u realnom vrmeenu</a:t>
            </a:r>
          </a:p>
          <a:p>
            <a:pPr algn="just">
              <a:defRPr/>
            </a:pPr>
            <a:endParaRPr lang="sr-Latn-ME" altLang="en-US" sz="2000" i="1" dirty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sr-Latn-ME" altLang="en-US" sz="2000" i="1" dirty="0"/>
              <a:t>Konstantno se radi na poboljšanju modela za proračun i unaprijeđenju standarda i preporuka u cilju </a:t>
            </a:r>
            <a:r>
              <a:rPr lang="sr-Latn-ME" altLang="en-US" sz="2000" i="1" dirty="0" smtClean="0"/>
              <a:t>maksimalno</a:t>
            </a:r>
            <a:r>
              <a:rPr lang="en-US" altLang="en-US" sz="2000" i="1" dirty="0" smtClean="0"/>
              <a:t>g</a:t>
            </a:r>
            <a:r>
              <a:rPr lang="sr-Latn-ME" altLang="en-US" sz="2000" i="1" dirty="0" smtClean="0"/>
              <a:t> </a:t>
            </a:r>
            <a:r>
              <a:rPr lang="sr-Latn-ME" altLang="en-US" sz="2000" i="1" dirty="0"/>
              <a:t>iskorišćenja prenosnih kapaciteta DV</a:t>
            </a:r>
          </a:p>
          <a:p>
            <a:pPr algn="just">
              <a:defRPr/>
            </a:pPr>
            <a:endParaRPr lang="sr-Latn-ME" altLang="en-US" sz="2000" i="1" dirty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sr-Latn-ME" altLang="en-US" sz="2000" i="1" dirty="0"/>
              <a:t>Opisani proračun i tema rada su dio </a:t>
            </a:r>
            <a:r>
              <a:rPr lang="sr-Latn-ME" altLang="en-US" sz="2000" i="1" dirty="0" smtClean="0"/>
              <a:t>i</a:t>
            </a:r>
            <a:r>
              <a:rPr lang="en-US" altLang="en-US" sz="2000" i="1" dirty="0" err="1" smtClean="0"/>
              <a:t>stra</a:t>
            </a:r>
            <a:r>
              <a:rPr lang="sr-Latn-ME" altLang="en-US" sz="2000" i="1" dirty="0" smtClean="0"/>
              <a:t>ži</a:t>
            </a:r>
            <a:r>
              <a:rPr lang="en-US" altLang="en-US" sz="2000" i="1" dirty="0" err="1" smtClean="0"/>
              <a:t>vanja</a:t>
            </a:r>
            <a:r>
              <a:rPr lang="sr-Latn-ME" altLang="en-US" sz="2000" i="1" dirty="0" smtClean="0"/>
              <a:t> </a:t>
            </a:r>
            <a:r>
              <a:rPr lang="sr-Latn-ME" altLang="en-US" sz="2000" i="1" dirty="0"/>
              <a:t>za magistarski rad </a:t>
            </a:r>
            <a:r>
              <a:rPr lang="sr-Latn-ME" altLang="en-US" sz="2000" i="1" dirty="0" smtClean="0"/>
              <a:t>po</a:t>
            </a:r>
            <a:r>
              <a:rPr lang="en-GB" altLang="en-US" sz="2000" i="1" dirty="0" smtClean="0"/>
              <a:t>d</a:t>
            </a:r>
            <a:r>
              <a:rPr lang="sr-Latn-ME" altLang="en-US" sz="2000" i="1" dirty="0" smtClean="0"/>
              <a:t> </a:t>
            </a:r>
            <a:r>
              <a:rPr lang="sr-Latn-ME" altLang="en-US" sz="2000" i="1" dirty="0"/>
              <a:t>mentorstvom prod.dr Jadranke Radović na Elektrotehničkom fakultetu u Podgorici</a:t>
            </a:r>
          </a:p>
          <a:p>
            <a:pPr algn="just"/>
            <a:endParaRPr lang="de-A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36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9144000" cy="922082"/>
          </a:xfrm>
        </p:spPr>
        <p:txBody>
          <a:bodyPr>
            <a:normAutofit/>
          </a:bodyPr>
          <a:lstStyle/>
          <a:p>
            <a:r>
              <a:rPr lang="de-AT" sz="2800" dirty="0">
                <a:latin typeface="Algerian" panose="04020705040A02060702" pitchFamily="82" charset="0"/>
              </a:rPr>
              <a:t>UVOD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55941"/>
            <a:ext cx="9144000" cy="4744528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1900" i="1" dirty="0"/>
              <a:t>T</a:t>
            </a:r>
            <a:r>
              <a:rPr lang="sr-Latn-ME" altLang="en-US" sz="1900" i="1" dirty="0"/>
              <a:t>ehnička ograničenja prenosne moći nadzemnih vodova se odnose na:</a:t>
            </a:r>
          </a:p>
          <a:p>
            <a:pPr algn="just">
              <a:buFontTx/>
              <a:buChar char="-"/>
            </a:pPr>
            <a:r>
              <a:rPr lang="sr-Latn-ME" altLang="en-US" sz="1400" i="1" dirty="0" smtClean="0"/>
              <a:t> dozvoljeno </a:t>
            </a:r>
            <a:r>
              <a:rPr lang="sr-Latn-ME" altLang="en-US" sz="1400" i="1" dirty="0"/>
              <a:t>zagrijavanje provodnika,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sr-Latn-ME" altLang="en-US" sz="1400" i="1" dirty="0" smtClean="0"/>
              <a:t> dozvoljeni </a:t>
            </a:r>
            <a:r>
              <a:rPr lang="sr-Latn-ME" altLang="en-US" sz="1400" i="1" dirty="0"/>
              <a:t>pad napona,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sr-Latn-ME" altLang="en-US" sz="1400" i="1" dirty="0" smtClean="0"/>
              <a:t> granic</a:t>
            </a:r>
            <a:r>
              <a:rPr lang="sr-Latn-ME" altLang="en-US" sz="1400" i="1" dirty="0"/>
              <a:t>u</a:t>
            </a:r>
            <a:r>
              <a:rPr lang="sr-Latn-ME" altLang="en-US" sz="1400" i="1" dirty="0" smtClean="0"/>
              <a:t> </a:t>
            </a:r>
            <a:r>
              <a:rPr lang="sr-Latn-ME" altLang="en-US" sz="1400" i="1" dirty="0"/>
              <a:t>stabilnosti</a:t>
            </a:r>
            <a:endParaRPr lang="en-US" altLang="en-US" sz="1400" i="1" dirty="0"/>
          </a:p>
          <a:p>
            <a:pPr algn="just"/>
            <a:endParaRPr lang="en-US" altLang="en-US" sz="18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altLang="en-US" sz="1900" i="1" dirty="0"/>
              <a:t>Prenosni kapacitet kraćih DV je određen </a:t>
            </a:r>
            <a:r>
              <a:rPr lang="sr-Latn-ME" altLang="en-US" sz="1900" i="1" dirty="0" smtClean="0"/>
              <a:t>maksima</a:t>
            </a:r>
            <a:r>
              <a:rPr lang="en-US" altLang="en-US" sz="1900" i="1" dirty="0" smtClean="0"/>
              <a:t>l</a:t>
            </a:r>
            <a:r>
              <a:rPr lang="sr-Latn-ME" altLang="en-US" sz="1900" i="1" dirty="0" smtClean="0"/>
              <a:t>no dozvoljenom </a:t>
            </a:r>
            <a:r>
              <a:rPr lang="sr-Latn-ME" altLang="en-US" sz="1900" i="1" dirty="0"/>
              <a:t>temperaturom zagrijavanja provodnika</a:t>
            </a:r>
            <a:endParaRPr lang="en-US" altLang="en-US" sz="1900" i="1" dirty="0"/>
          </a:p>
          <a:p>
            <a:pPr algn="just"/>
            <a:endParaRPr lang="en-US" altLang="en-US" sz="19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altLang="en-US" sz="1900" i="1" dirty="0"/>
              <a:t>Proizvođači Al/Fe užadi, većina pravila i preporuka definišu maksimalno dozvoljeno strujno opterećenje DV statički, na bazi dosta konzervativnih vremenskih uslova</a:t>
            </a:r>
            <a:endParaRPr lang="en-US" altLang="en-US" sz="1900" i="1" dirty="0"/>
          </a:p>
          <a:p>
            <a:pPr algn="just"/>
            <a:endParaRPr lang="en-US" altLang="en-US" sz="19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altLang="en-US" sz="1900" i="1" dirty="0"/>
              <a:t>Zavisno od meteoroloških uslova u određenim kratkim vremenskim intervalima, prenosni kapacitet DV može biti znatno veći od propisanog</a:t>
            </a:r>
            <a:endParaRPr lang="en-US" altLang="en-US" sz="1900" i="1" dirty="0"/>
          </a:p>
          <a:p>
            <a:pPr algn="just"/>
            <a:endParaRPr lang="en-US" altLang="en-US" sz="19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1900" i="1" dirty="0"/>
              <a:t>O</a:t>
            </a:r>
            <a:r>
              <a:rPr lang="sr-Latn-ME" altLang="en-US" sz="1900" i="1" dirty="0"/>
              <a:t>vim se postiže maksimalno iskorišćenje nadzemnih vodova u realnom vremenu, siguran i ekonomičan prenos energije</a:t>
            </a:r>
            <a:endParaRPr lang="en-US" altLang="en-US" sz="1900" i="1" dirty="0"/>
          </a:p>
          <a:p>
            <a:pPr algn="just"/>
            <a:endParaRPr lang="en-US" altLang="en-US" sz="19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altLang="en-US" sz="1900" i="1" dirty="0"/>
              <a:t>Pomoću SCADA sistema moguće je integrisati online mjerenje temperature i strujnog opterećenja provodnika u realnom vremenu prema nekom matematičkom modelu</a:t>
            </a:r>
            <a:r>
              <a:rPr lang="en-US" altLang="en-US" sz="1900" i="1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344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48905"/>
          </a:xfrm>
        </p:spPr>
        <p:txBody>
          <a:bodyPr>
            <a:normAutofit/>
          </a:bodyPr>
          <a:lstStyle/>
          <a:p>
            <a:r>
              <a:rPr lang="sr-Latn-ME" altLang="en-US" sz="2800" dirty="0">
                <a:latin typeface="Algerian" panose="04020705040A02060702" pitchFamily="82" charset="0"/>
              </a:rPr>
              <a:t>STRUJNO OPTEREĆENJE NADZEMNIH VODOVA</a:t>
            </a:r>
            <a:endParaRPr lang="en-US" altLang="en-US" sz="28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92370"/>
            <a:ext cx="9074844" cy="4485736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1900" i="1" dirty="0" err="1"/>
              <a:t>Dozvoljeno</a:t>
            </a:r>
            <a:r>
              <a:rPr lang="sr-Latn-ME" altLang="en-US" sz="1900" i="1" dirty="0"/>
              <a:t> strujno opterećenje voda zavisi od:</a:t>
            </a:r>
          </a:p>
          <a:p>
            <a:pPr algn="just">
              <a:buFontTx/>
              <a:buChar char="-"/>
            </a:pPr>
            <a:r>
              <a:rPr lang="sr-Latn-ME" altLang="en-US" sz="1200" i="1" dirty="0" smtClean="0"/>
              <a:t> maksimalno </a:t>
            </a:r>
            <a:r>
              <a:rPr lang="sr-Latn-ME" altLang="en-US" sz="1200" i="1" dirty="0"/>
              <a:t>dozvoljene temperature </a:t>
            </a:r>
            <a:r>
              <a:rPr lang="sr-Latn-ME" altLang="en-US" sz="1200" i="1" dirty="0" smtClean="0"/>
              <a:t>zagrijavanja</a:t>
            </a:r>
            <a:r>
              <a:rPr lang="en-US" altLang="en-US" sz="1200" i="1" dirty="0" smtClean="0"/>
              <a:t>,</a:t>
            </a:r>
            <a:endParaRPr lang="sr-Latn-ME" altLang="en-US" sz="1200" i="1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sr-Latn-ME" altLang="en-US" sz="1200" i="1" dirty="0" smtClean="0"/>
              <a:t> temperature ambijenta</a:t>
            </a:r>
            <a:r>
              <a:rPr lang="en-US" altLang="en-US" sz="1200" i="1" dirty="0" smtClean="0"/>
              <a:t>,</a:t>
            </a:r>
            <a:r>
              <a:rPr lang="sr-Latn-ME" altLang="en-US" sz="1200" i="1" dirty="0" smtClean="0"/>
              <a:t> </a:t>
            </a:r>
            <a:endParaRPr lang="sr-Latn-ME" altLang="en-US" sz="1200" i="1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sr-Latn-ME" altLang="en-US" sz="1200" i="1" dirty="0" smtClean="0"/>
              <a:t> intenziteta </a:t>
            </a:r>
            <a:r>
              <a:rPr lang="sr-Latn-ME" altLang="en-US" sz="1200" i="1" dirty="0"/>
              <a:t>Sunčevog </a:t>
            </a:r>
            <a:r>
              <a:rPr lang="sr-Latn-ME" altLang="en-US" sz="1200" i="1" dirty="0" smtClean="0"/>
              <a:t>zračenja</a:t>
            </a:r>
            <a:r>
              <a:rPr lang="en-US" altLang="en-US" sz="1200" i="1" dirty="0" smtClean="0"/>
              <a:t>,</a:t>
            </a:r>
            <a:endParaRPr lang="sr-Latn-ME" altLang="en-US" sz="1200" i="1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sr-Latn-ME" altLang="en-US" sz="1200" i="1" dirty="0" smtClean="0"/>
              <a:t> brzine </a:t>
            </a:r>
            <a:r>
              <a:rPr lang="sr-Latn-ME" altLang="en-US" sz="1200" i="1" dirty="0"/>
              <a:t>i napadnog ugla </a:t>
            </a:r>
            <a:r>
              <a:rPr lang="sr-Latn-ME" altLang="en-US" sz="1200" i="1" dirty="0" smtClean="0"/>
              <a:t>vjetra</a:t>
            </a:r>
            <a:r>
              <a:rPr lang="en-US" altLang="en-US" sz="1200" i="1" dirty="0" smtClean="0"/>
              <a:t>,</a:t>
            </a:r>
            <a:endParaRPr lang="sr-Latn-ME" altLang="en-US" sz="1200" i="1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sr-Latn-ME" altLang="en-US" sz="1200" i="1" dirty="0" smtClean="0"/>
              <a:t> materijala </a:t>
            </a:r>
            <a:r>
              <a:rPr lang="sr-Latn-ME" altLang="en-US" sz="1200" i="1" dirty="0"/>
              <a:t>i dimenzija </a:t>
            </a:r>
            <a:r>
              <a:rPr lang="sr-Latn-ME" altLang="en-US" sz="1200" i="1" dirty="0" smtClean="0"/>
              <a:t>provodnika</a:t>
            </a:r>
            <a:r>
              <a:rPr lang="en-US" altLang="en-US" sz="1200" i="1" dirty="0" smtClean="0"/>
              <a:t>,</a:t>
            </a:r>
            <a:endParaRPr lang="sr-Latn-ME" altLang="en-US" sz="1200" i="1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sr-Latn-ME" altLang="en-US" sz="1200" i="1" dirty="0" smtClean="0"/>
              <a:t> stanja </a:t>
            </a:r>
            <a:r>
              <a:rPr lang="sr-Latn-ME" altLang="en-US" sz="1200" i="1" dirty="0"/>
              <a:t>površine provodnika</a:t>
            </a:r>
            <a:endParaRPr lang="en-US" altLang="en-US" sz="1200" i="1" dirty="0"/>
          </a:p>
          <a:p>
            <a:pPr algn="just"/>
            <a:endParaRPr lang="en-US" altLang="en-US" sz="20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ME" altLang="en-US" sz="1800" i="1" dirty="0"/>
              <a:t>Maksimalno dozvoljena temperatura zavisi od</a:t>
            </a:r>
            <a:r>
              <a:rPr lang="en-US" altLang="en-US" sz="1800" i="1" dirty="0" smtClean="0"/>
              <a:t>:</a:t>
            </a:r>
            <a:endParaRPr lang="sr-Latn-ME" altLang="en-US" sz="1800" i="1" dirty="0" smtClean="0"/>
          </a:p>
          <a:p>
            <a:pPr marL="285750" indent="-285750" algn="just"/>
            <a:endParaRPr lang="sr-Latn-ME" altLang="en-US" sz="1600" i="1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sr-Latn-ME" altLang="en-US" sz="1500" i="1" dirty="0" smtClean="0"/>
              <a:t> </a:t>
            </a:r>
            <a:r>
              <a:rPr lang="sr-Latn-ME" altLang="en-US" sz="1200" i="1" dirty="0" smtClean="0"/>
              <a:t>dozvoljenog </a:t>
            </a:r>
            <a:r>
              <a:rPr lang="sr-Latn-ME" altLang="en-US" sz="1200" i="1" dirty="0"/>
              <a:t>gubitka mehaničke čvrstoće provodnika tokom </a:t>
            </a:r>
            <a:r>
              <a:rPr lang="sr-Latn-ME" altLang="en-US" sz="1200" i="1" dirty="0" smtClean="0"/>
              <a:t>eksploatacije</a:t>
            </a:r>
            <a:r>
              <a:rPr lang="en-US" altLang="en-US" sz="1200" i="1" dirty="0" smtClean="0"/>
              <a:t>,</a:t>
            </a:r>
            <a:endParaRPr lang="sr-Latn-ME" altLang="en-US" sz="1200" i="1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sr-Latn-ME" altLang="en-US" sz="1200" i="1" dirty="0" smtClean="0"/>
              <a:t> temperature </a:t>
            </a:r>
            <a:r>
              <a:rPr lang="sr-Latn-ME" altLang="en-US" sz="1200" i="1" dirty="0"/>
              <a:t>kapanja neutralne masti za zaštitu čeličnog jezgra Al/Fe užeta od </a:t>
            </a:r>
            <a:r>
              <a:rPr lang="sr-Latn-ME" altLang="en-US" sz="1200" i="1" dirty="0" smtClean="0"/>
              <a:t>korozije</a:t>
            </a:r>
            <a:r>
              <a:rPr lang="en-US" altLang="en-US" sz="1200" i="1" dirty="0" smtClean="0"/>
              <a:t>,</a:t>
            </a:r>
            <a:endParaRPr lang="sr-Latn-ME" altLang="en-US" sz="1200" i="1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sr-Latn-ME" altLang="en-US" sz="1200" i="1" dirty="0" smtClean="0"/>
              <a:t> maksimalnog </a:t>
            </a:r>
            <a:r>
              <a:rPr lang="sr-Latn-ME" altLang="en-US" sz="1200" i="1" dirty="0"/>
              <a:t>dozvoljeniog ugiba provodnika, kao jednog od najvažnijih </a:t>
            </a:r>
            <a:r>
              <a:rPr lang="sr-Latn-ME" altLang="en-US" sz="1200" i="1" dirty="0" smtClean="0"/>
              <a:t>faktora</a:t>
            </a:r>
            <a:endParaRPr lang="en-US" altLang="en-US" sz="1200" i="1" dirty="0" smtClean="0"/>
          </a:p>
          <a:p>
            <a:pPr algn="just"/>
            <a:endParaRPr lang="en-US" altLang="en-US" sz="1200" i="1" dirty="0" smtClean="0"/>
          </a:p>
          <a:p>
            <a:pPr algn="just">
              <a:buFont typeface="Arial" pitchFamily="34" charset="0"/>
              <a:buChar char="•"/>
            </a:pPr>
            <a:r>
              <a:rPr lang="en-US" altLang="en-US" sz="1800" i="1" dirty="0" smtClean="0"/>
              <a:t>    </a:t>
            </a:r>
            <a:r>
              <a:rPr lang="sr-Latn-ME" altLang="en-US" sz="1800" i="1" dirty="0" smtClean="0"/>
              <a:t>Pojedini 110, 220 i 400 kV vodovi </a:t>
            </a:r>
            <a:r>
              <a:rPr lang="en-US" altLang="en-US" sz="1800" i="1" dirty="0" err="1" smtClean="0"/>
              <a:t>su</a:t>
            </a:r>
            <a:r>
              <a:rPr lang="en-US" altLang="en-US" sz="1800" i="1" dirty="0" smtClean="0"/>
              <a:t> </a:t>
            </a:r>
            <a:r>
              <a:rPr lang="sr-Latn-ME" altLang="en-US" sz="1800" i="1" dirty="0" smtClean="0"/>
              <a:t>građeni za maksimalnu temperaturu zagrijavanja 60°C sa provjerom sigurnosnih visina za 80°C</a:t>
            </a:r>
            <a:endParaRPr lang="en-US" altLang="en-US" sz="1800" i="1" dirty="0" smtClean="0"/>
          </a:p>
          <a:p>
            <a:pPr algn="just"/>
            <a:endParaRPr lang="sr-Latn-ME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023016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3683"/>
            <a:ext cx="9144000" cy="6608052"/>
          </a:xfrm>
        </p:spPr>
        <p:txBody>
          <a:bodyPr>
            <a:normAutofit lnSpcReduction="10000"/>
          </a:bodyPr>
          <a:lstStyle/>
          <a:p>
            <a:pPr algn="just"/>
            <a:endParaRPr lang="en-US" altLang="en-US" sz="11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1800" i="1" dirty="0"/>
              <a:t>N</a:t>
            </a:r>
            <a:r>
              <a:rPr lang="sr-Latn-ME" altLang="en-US" sz="1800" i="1" dirty="0"/>
              <a:t>ajčešće su vodovi kompletno izgrađeni za maksimalnu temperaturu </a:t>
            </a:r>
            <a:r>
              <a:rPr lang="sr-Latn-ME" altLang="en-US" sz="1800" i="1" dirty="0" smtClean="0"/>
              <a:t>od 80°C</a:t>
            </a:r>
            <a:endParaRPr lang="sr-Latn-ME" altLang="en-US" sz="1800" i="1" dirty="0"/>
          </a:p>
          <a:p>
            <a:pPr algn="just"/>
            <a:endParaRPr lang="sr-Latn-ME" altLang="en-US" sz="12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altLang="en-US" sz="1800" i="1" dirty="0"/>
              <a:t>Jednačina toplotne ravnoteže u stacionarnom stanju: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AT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en-US" sz="1800" dirty="0" smtClean="0"/>
              <a:t>P</a:t>
            </a:r>
            <a:r>
              <a:rPr lang="pl-PL" altLang="en-US" sz="1800" baseline="-25000" dirty="0" smtClean="0"/>
              <a:t>J</a:t>
            </a:r>
            <a:r>
              <a:rPr lang="pl-PL" altLang="en-US" sz="1800" dirty="0" smtClean="0"/>
              <a:t>+P</a:t>
            </a:r>
            <a:r>
              <a:rPr lang="pl-PL" altLang="en-US" sz="1800" baseline="-25000" dirty="0" smtClean="0"/>
              <a:t>S</a:t>
            </a:r>
            <a:r>
              <a:rPr lang="pl-PL" altLang="en-US" sz="1800" dirty="0" smtClean="0"/>
              <a:t>=P</a:t>
            </a:r>
            <a:r>
              <a:rPr lang="pl-PL" altLang="en-US" sz="1800" baseline="-25000" dirty="0" smtClean="0"/>
              <a:t>kon</a:t>
            </a:r>
            <a:r>
              <a:rPr lang="pl-PL" altLang="en-US" sz="1800" dirty="0" smtClean="0"/>
              <a:t>+P</a:t>
            </a:r>
            <a:r>
              <a:rPr lang="pl-PL" altLang="en-US" sz="1800" baseline="-25000" dirty="0" smtClean="0"/>
              <a:t>zr</a:t>
            </a:r>
            <a:endParaRPr lang="en-US" altLang="en-US" sz="18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pl-PL" altLang="en-US" sz="1000" i="1" dirty="0"/>
              <a:t>gdje je: P</a:t>
            </a:r>
            <a:r>
              <a:rPr lang="pl-PL" altLang="en-US" sz="1000" i="1" baseline="-25000" dirty="0"/>
              <a:t>J</a:t>
            </a:r>
            <a:r>
              <a:rPr lang="pl-PL" altLang="en-US" sz="1000" i="1" dirty="0"/>
              <a:t> - snaga Jouel-ovih </a:t>
            </a:r>
            <a:r>
              <a:rPr lang="pl-PL" altLang="en-US" sz="1000" i="1" dirty="0" smtClean="0"/>
              <a:t>gubitaka</a:t>
            </a:r>
            <a:r>
              <a:rPr lang="en-US" altLang="en-US" sz="1000" i="1" dirty="0" smtClean="0"/>
              <a:t> [W/m]</a:t>
            </a:r>
            <a:r>
              <a:rPr lang="pl-PL" altLang="en-US" sz="1000" i="1" dirty="0" smtClean="0"/>
              <a:t>,</a:t>
            </a:r>
            <a:endParaRPr lang="en-US" altLang="en-US" sz="1000" i="1" dirty="0"/>
          </a:p>
          <a:p>
            <a:pPr algn="l">
              <a:spcBef>
                <a:spcPts val="0"/>
              </a:spcBef>
            </a:pPr>
            <a:r>
              <a:rPr lang="pl-PL" altLang="en-US" sz="1000" i="1" dirty="0"/>
              <a:t>P</a:t>
            </a:r>
            <a:r>
              <a:rPr lang="pl-PL" altLang="en-US" sz="1000" i="1" baseline="-25000" dirty="0"/>
              <a:t>S</a:t>
            </a:r>
            <a:r>
              <a:rPr lang="pl-PL" altLang="en-US" sz="1000" i="1" dirty="0"/>
              <a:t> - snaga zagrijavanja usljed sunčevog </a:t>
            </a:r>
            <a:r>
              <a:rPr lang="pl-PL" altLang="en-US" sz="1000" i="1" dirty="0" smtClean="0"/>
              <a:t>zračenja</a:t>
            </a:r>
            <a:r>
              <a:rPr lang="en-US" altLang="en-US" sz="1000" i="1" dirty="0" smtClean="0"/>
              <a:t> [W/m]</a:t>
            </a:r>
            <a:r>
              <a:rPr lang="pl-PL" altLang="en-US" sz="1000" i="1" dirty="0" smtClean="0"/>
              <a:t>,</a:t>
            </a:r>
            <a:endParaRPr lang="en-US" altLang="en-US" sz="1000" i="1" dirty="0"/>
          </a:p>
          <a:p>
            <a:pPr algn="l">
              <a:spcBef>
                <a:spcPts val="0"/>
              </a:spcBef>
            </a:pPr>
            <a:r>
              <a:rPr lang="pl-PL" altLang="en-US" sz="1000" i="1" dirty="0"/>
              <a:t>P</a:t>
            </a:r>
            <a:r>
              <a:rPr lang="pl-PL" altLang="en-US" sz="1000" i="1" baseline="-25000" dirty="0"/>
              <a:t>kon </a:t>
            </a:r>
            <a:r>
              <a:rPr lang="pl-PL" altLang="en-US" sz="1000" i="1" dirty="0"/>
              <a:t>- snaga odvođenja toplote </a:t>
            </a:r>
            <a:r>
              <a:rPr lang="pl-PL" altLang="en-US" sz="1000" i="1" dirty="0" smtClean="0"/>
              <a:t>konvekcijom</a:t>
            </a:r>
            <a:r>
              <a:rPr lang="en-US" altLang="en-US" sz="1000" i="1" dirty="0" smtClean="0"/>
              <a:t> [W/m]</a:t>
            </a:r>
            <a:r>
              <a:rPr lang="pl-PL" altLang="en-US" sz="1000" i="1" dirty="0" smtClean="0"/>
              <a:t>,</a:t>
            </a:r>
            <a:endParaRPr lang="en-US" altLang="en-US" sz="1000" i="1" dirty="0"/>
          </a:p>
          <a:p>
            <a:pPr algn="l">
              <a:spcBef>
                <a:spcPts val="0"/>
              </a:spcBef>
            </a:pPr>
            <a:r>
              <a:rPr lang="pl-PL" altLang="en-US" sz="1000" i="1" dirty="0"/>
              <a:t>P</a:t>
            </a:r>
            <a:r>
              <a:rPr lang="pl-PL" altLang="en-US" sz="1000" i="1" baseline="-25000" dirty="0"/>
              <a:t>zr</a:t>
            </a:r>
            <a:r>
              <a:rPr lang="pl-PL" altLang="en-US" sz="1000" i="1" dirty="0"/>
              <a:t> - snaga odvođenja toplote </a:t>
            </a:r>
            <a:r>
              <a:rPr lang="pl-PL" altLang="en-US" sz="1000" i="1" dirty="0" smtClean="0"/>
              <a:t>zračenjem</a:t>
            </a:r>
            <a:r>
              <a:rPr lang="en-US" altLang="en-US" sz="1000" i="1" dirty="0" smtClean="0"/>
              <a:t> [W/m]</a:t>
            </a:r>
            <a:r>
              <a:rPr lang="pl-PL" altLang="en-US" sz="1000" i="1" dirty="0" smtClean="0"/>
              <a:t>.</a:t>
            </a:r>
            <a:endParaRPr lang="pl-PL" altLang="en-US" sz="10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AT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M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ZAGRIJAVANJE PROVODNIKA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ME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altLang="en-US" sz="1800" i="1" dirty="0" smtClean="0"/>
              <a:t>Do </a:t>
            </a:r>
            <a:r>
              <a:rPr lang="pl-PL" altLang="en-US" sz="1800" i="1" dirty="0"/>
              <a:t>zagrijavanja provodnika dovode Džulovi gubici i Sunčevo zračenje</a:t>
            </a:r>
          </a:p>
          <a:p>
            <a:endParaRPr lang="pl-PL" altLang="en-US" sz="9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altLang="en-US" sz="1800" i="1" dirty="0"/>
              <a:t>Proračun se pojednostavljuje tako što se Al/Fe provodnik smatra za </a:t>
            </a:r>
            <a:r>
              <a:rPr lang="pl-PL" altLang="en-US" sz="1800" i="1" dirty="0" smtClean="0"/>
              <a:t>izotermičko tijelo pri </a:t>
            </a:r>
            <a:r>
              <a:rPr lang="pl-PL" altLang="en-US" sz="1800" i="1" dirty="0"/>
              <a:t>čemu je temperatura Al sloja i Fe jezgra </a:t>
            </a:r>
            <a:r>
              <a:rPr lang="pl-PL" altLang="en-US" sz="1800" i="1" dirty="0" smtClean="0"/>
              <a:t>ista</a:t>
            </a:r>
            <a:endParaRPr lang="en-US" altLang="en-US" sz="1800" i="1" dirty="0" smtClean="0"/>
          </a:p>
          <a:p>
            <a:pPr marL="342900" indent="-342900" algn="just"/>
            <a:endParaRPr lang="en-US" altLang="en-US" sz="1600" i="1" dirty="0" smtClean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sr-Latn-ME" altLang="en-US" sz="1800" i="1" dirty="0" smtClean="0"/>
              <a:t>Snaga Džulovih gubitaka</a:t>
            </a:r>
          </a:p>
          <a:p>
            <a:pPr>
              <a:defRPr/>
            </a:pPr>
            <a:endParaRPr lang="sr-Latn-ME" altLang="en-US" sz="800" i="1" dirty="0" smtClean="0"/>
          </a:p>
          <a:p>
            <a:pPr>
              <a:defRPr/>
            </a:pPr>
            <a:r>
              <a:rPr lang="pl-PL" altLang="en-US" sz="1900" dirty="0" smtClean="0"/>
              <a:t>P</a:t>
            </a:r>
            <a:r>
              <a:rPr lang="pl-PL" altLang="en-US" sz="1900" b="1" baseline="-25000" dirty="0" smtClean="0"/>
              <a:t>J</a:t>
            </a:r>
            <a:r>
              <a:rPr lang="pl-PL" altLang="en-US" sz="1900" dirty="0" smtClean="0"/>
              <a:t>=k</a:t>
            </a:r>
            <a:r>
              <a:rPr lang="pl-PL" altLang="en-US" sz="1900" baseline="-25000" dirty="0" smtClean="0"/>
              <a:t>d</a:t>
            </a:r>
            <a:r>
              <a:rPr lang="pl-PL" altLang="en-US" sz="1900" dirty="0" smtClean="0"/>
              <a:t>·R</a:t>
            </a:r>
            <a:r>
              <a:rPr lang="pl-PL" altLang="en-US" sz="1900" baseline="-25000" dirty="0" smtClean="0"/>
              <a:t>_</a:t>
            </a:r>
            <a:r>
              <a:rPr lang="pl-PL" altLang="en-US" sz="1900" dirty="0" smtClean="0"/>
              <a:t>·I</a:t>
            </a:r>
            <a:r>
              <a:rPr lang="pl-PL" altLang="en-US" sz="1900" b="1" baseline="30000" dirty="0" smtClean="0"/>
              <a:t>2</a:t>
            </a:r>
          </a:p>
          <a:p>
            <a:pPr>
              <a:defRPr/>
            </a:pPr>
            <a:endParaRPr lang="pl-PL" altLang="en-US" sz="1400" b="1" baseline="30000" dirty="0" smtClean="0"/>
          </a:p>
          <a:p>
            <a:pPr algn="l">
              <a:lnSpc>
                <a:spcPct val="100000"/>
              </a:lnSpc>
              <a:defRPr/>
            </a:pPr>
            <a:r>
              <a:rPr lang="pl-PL" altLang="en-US" sz="1000" i="1" dirty="0" smtClean="0"/>
              <a:t>gdje su: R</a:t>
            </a:r>
            <a:r>
              <a:rPr lang="pl-PL" altLang="en-US" sz="1000" i="1" baseline="-25000" dirty="0" smtClean="0"/>
              <a:t>_</a:t>
            </a:r>
            <a:r>
              <a:rPr lang="pl-PL" altLang="en-US" sz="1000" i="1" dirty="0" smtClean="0"/>
              <a:t> - električna otpornost pri jednosmjernoj struji (daje se u priručnicima i katalozima)</a:t>
            </a:r>
            <a:r>
              <a:rPr lang="en-US" altLang="en-US" sz="1000" i="1" dirty="0" smtClean="0"/>
              <a:t> [</a:t>
            </a:r>
            <a:r>
              <a:rPr lang="en-US" altLang="en-US" sz="1000" i="1" dirty="0" smtClean="0">
                <a:sym typeface="Symbol"/>
              </a:rPr>
              <a:t>/m</a:t>
            </a:r>
            <a:r>
              <a:rPr lang="en-US" altLang="en-US" sz="1000" i="1" dirty="0" smtClean="0"/>
              <a:t>]</a:t>
            </a:r>
            <a:r>
              <a:rPr lang="pl-PL" altLang="en-US" sz="1000" i="1" dirty="0" smtClean="0"/>
              <a:t>,</a:t>
            </a:r>
            <a:r>
              <a:rPr lang="en-US" altLang="en-US" sz="1000" i="1" dirty="0" smtClean="0"/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altLang="en-US" sz="1000" i="1" dirty="0" smtClean="0"/>
              <a:t>k</a:t>
            </a:r>
            <a:r>
              <a:rPr lang="pl-PL" altLang="en-US" sz="1000" i="1" baseline="-25000" dirty="0" smtClean="0"/>
              <a:t>d</a:t>
            </a:r>
            <a:r>
              <a:rPr lang="pl-PL" altLang="en-US" sz="1000" i="1" dirty="0" smtClean="0"/>
              <a:t> - koeficijent dopunskih gubitaka usljed površinskog efekta, i efekta blizine</a:t>
            </a:r>
            <a:endParaRPr lang="en-US" altLang="en-US" sz="1000" i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087421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4288"/>
            <a:ext cx="9144000" cy="6633712"/>
          </a:xfrm>
        </p:spPr>
        <p:txBody>
          <a:bodyPr>
            <a:normAutofit fontScale="85000" lnSpcReduction="20000"/>
          </a:bodyPr>
          <a:lstStyle/>
          <a:p>
            <a:pPr algn="just">
              <a:defRPr/>
            </a:pPr>
            <a:endParaRPr lang="sr-Latn-ME" altLang="en-US" sz="7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altLang="en-US" sz="1600" i="1" dirty="0"/>
              <a:t>Električna otpornost provodnika se povećava u odnosu na otpornost za jednosmjernu struju zbog pojave površinskog (skin) efekta </a:t>
            </a:r>
            <a:r>
              <a:rPr lang="pl-PL" altLang="en-US" sz="1600" i="1" dirty="0" smtClean="0"/>
              <a:t>k</a:t>
            </a:r>
            <a:r>
              <a:rPr lang="pl-PL" altLang="en-US" sz="1600" baseline="-25000" dirty="0" smtClean="0"/>
              <a:t>p</a:t>
            </a:r>
            <a:r>
              <a:rPr lang="pl-PL" altLang="en-US" sz="1600" i="1" dirty="0" smtClean="0"/>
              <a:t> </a:t>
            </a:r>
            <a:r>
              <a:rPr lang="pl-PL" altLang="en-US" sz="1600" i="1" dirty="0"/>
              <a:t>i efekta blizine </a:t>
            </a:r>
            <a:r>
              <a:rPr lang="pl-PL" altLang="en-US" sz="1600" i="1" dirty="0" smtClean="0"/>
              <a:t>k</a:t>
            </a:r>
            <a:r>
              <a:rPr lang="pl-PL" altLang="en-US" sz="1600" baseline="-25000" dirty="0" smtClean="0"/>
              <a:t>b</a:t>
            </a:r>
            <a:endParaRPr lang="pl-PL" altLang="en-US" sz="1600" i="1" dirty="0"/>
          </a:p>
          <a:p>
            <a:pPr>
              <a:defRPr/>
            </a:pPr>
            <a:endParaRPr lang="pl-PL" altLang="en-US" sz="200" i="1" dirty="0"/>
          </a:p>
          <a:p>
            <a:pPr>
              <a:defRPr/>
            </a:pPr>
            <a:r>
              <a:rPr lang="pl-PL" altLang="en-US" sz="1800" dirty="0"/>
              <a:t>k</a:t>
            </a:r>
            <a:r>
              <a:rPr lang="pl-PL" altLang="en-US" sz="1800" baseline="-25000" dirty="0"/>
              <a:t>d</a:t>
            </a:r>
            <a:r>
              <a:rPr lang="pl-PL" altLang="en-US" sz="1800" dirty="0"/>
              <a:t>=k</a:t>
            </a:r>
            <a:r>
              <a:rPr lang="pl-PL" altLang="en-US" sz="1800" baseline="-25000" dirty="0"/>
              <a:t>p</a:t>
            </a:r>
            <a:r>
              <a:rPr lang="pl-PL" altLang="en-US" sz="1800" dirty="0"/>
              <a:t>·k</a:t>
            </a:r>
            <a:r>
              <a:rPr lang="pl-PL" altLang="en-US" sz="1800" baseline="-25000" dirty="0"/>
              <a:t>b</a:t>
            </a:r>
            <a:r>
              <a:rPr lang="pl-PL" altLang="en-US" sz="1800" dirty="0"/>
              <a:t>=k</a:t>
            </a:r>
            <a:r>
              <a:rPr lang="pl-PL" altLang="en-US" sz="1800" baseline="-25000" dirty="0"/>
              <a:t>p</a:t>
            </a:r>
            <a:r>
              <a:rPr lang="pl-PL" altLang="en-US" sz="1800" dirty="0"/>
              <a:t>+k</a:t>
            </a:r>
            <a:r>
              <a:rPr lang="pl-PL" altLang="en-US" sz="1800" baseline="-25000" dirty="0"/>
              <a:t>b</a:t>
            </a:r>
            <a:r>
              <a:rPr lang="sr-Latn-ME" altLang="en-US" sz="1800" i="1" dirty="0"/>
              <a:t>-</a:t>
            </a:r>
            <a:r>
              <a:rPr lang="sr-Latn-ME" altLang="en-US" sz="1800" dirty="0"/>
              <a:t>1</a:t>
            </a:r>
          </a:p>
          <a:p>
            <a:pPr>
              <a:defRPr/>
            </a:pPr>
            <a:endParaRPr lang="pl-PL" altLang="en-US" sz="105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altLang="en-US" sz="1600" i="1" dirty="0"/>
              <a:t>Uvećanje otpornosti usljed magnetnih gubitaka u čeličnom jezgru se zanemaruje jer se gotovo sva struja uspostavlja u Al dijelu provodnika</a:t>
            </a:r>
          </a:p>
          <a:p>
            <a:pPr>
              <a:defRPr/>
            </a:pPr>
            <a:endParaRPr lang="pl-PL" altLang="en-US" sz="700" i="1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altLang="en-US" sz="1600" i="1" dirty="0"/>
              <a:t>Treba uzeti u obzir linearnu zavisnost između električne otpornosti i temperature:</a:t>
            </a:r>
          </a:p>
          <a:p>
            <a:endParaRPr lang="sr-Latn-ME" altLang="en-US" sz="100" dirty="0" smtClean="0"/>
          </a:p>
          <a:p>
            <a:r>
              <a:rPr lang="sr-Latn-ME" altLang="en-US" sz="1600" dirty="0" smtClean="0"/>
              <a:t>R=R</a:t>
            </a:r>
            <a:r>
              <a:rPr lang="pl-PL" altLang="en-US" sz="1600" baseline="-25000" dirty="0" smtClean="0"/>
              <a:t>20</a:t>
            </a:r>
            <a:r>
              <a:rPr lang="pl-PL" altLang="en-US" sz="1600" dirty="0" smtClean="0"/>
              <a:t>·(1+</a:t>
            </a:r>
            <a:r>
              <a:rPr lang="el-GR" altLang="en-US" sz="1600" dirty="0" smtClean="0"/>
              <a:t>α</a:t>
            </a:r>
            <a:r>
              <a:rPr lang="sr-Latn-ME" altLang="en-US" sz="1600" dirty="0" smtClean="0"/>
              <a:t>(</a:t>
            </a:r>
            <a:r>
              <a:rPr lang="el-GR" altLang="en-US" sz="1600" dirty="0" smtClean="0"/>
              <a:t>θ</a:t>
            </a:r>
            <a:r>
              <a:rPr lang="sr-Latn-ME" altLang="en-US" sz="1600" dirty="0" smtClean="0"/>
              <a:t>-20))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altLang="en-US" sz="1600" i="1" dirty="0" smtClean="0"/>
              <a:t>Snaga </a:t>
            </a:r>
            <a:r>
              <a:rPr lang="pl-PL" altLang="en-US" sz="1600" i="1" dirty="0"/>
              <a:t>zagrijavanja </a:t>
            </a:r>
            <a:r>
              <a:rPr lang="pl-PL" altLang="en-US" sz="1600" i="1" dirty="0" smtClean="0"/>
              <a:t>usl</a:t>
            </a:r>
            <a:r>
              <a:rPr lang="en-US" altLang="en-US" sz="1600" i="1" dirty="0" smtClean="0"/>
              <a:t>j</a:t>
            </a:r>
            <a:r>
              <a:rPr lang="pl-PL" altLang="en-US" sz="1600" i="1" dirty="0" smtClean="0"/>
              <a:t>ed </a:t>
            </a:r>
            <a:r>
              <a:rPr lang="pl-PL" altLang="en-US" sz="1600" i="1" dirty="0"/>
              <a:t>Sunčevog zračenja:</a:t>
            </a:r>
          </a:p>
          <a:p>
            <a:pPr>
              <a:defRPr/>
            </a:pPr>
            <a:endParaRPr lang="pl-PL" altLang="en-US" sz="100" i="1" dirty="0"/>
          </a:p>
          <a:p>
            <a:pPr>
              <a:defRPr/>
            </a:pPr>
            <a:r>
              <a:rPr lang="pl-PL" altLang="en-US" sz="1600" dirty="0"/>
              <a:t>P</a:t>
            </a:r>
            <a:r>
              <a:rPr lang="pl-PL" altLang="en-US" sz="1600" baseline="-25000" dirty="0"/>
              <a:t>S</a:t>
            </a:r>
            <a:r>
              <a:rPr lang="pl-PL" altLang="en-US" sz="1600" dirty="0"/>
              <a:t> =</a:t>
            </a:r>
            <a:r>
              <a:rPr lang="el-GR" altLang="en-US" sz="1600" dirty="0"/>
              <a:t>α</a:t>
            </a:r>
            <a:r>
              <a:rPr lang="pl-PL" altLang="en-US" sz="1600" baseline="-25000" dirty="0"/>
              <a:t>S</a:t>
            </a:r>
            <a:r>
              <a:rPr lang="pl-PL" altLang="en-US" sz="1600" dirty="0"/>
              <a:t>·I</a:t>
            </a:r>
            <a:r>
              <a:rPr lang="pl-PL" altLang="en-US" sz="1600" baseline="-25000" dirty="0"/>
              <a:t>S</a:t>
            </a:r>
            <a:r>
              <a:rPr lang="pl-PL" altLang="en-US" sz="1600" dirty="0"/>
              <a:t>·d</a:t>
            </a:r>
            <a:r>
              <a:rPr lang="pl-PL" altLang="en-US" sz="1600" baseline="-25000" dirty="0"/>
              <a:t>p</a:t>
            </a:r>
            <a:r>
              <a:rPr lang="pl-PL" altLang="en-US" sz="1600" dirty="0"/>
              <a:t> </a:t>
            </a:r>
          </a:p>
          <a:p>
            <a:pPr>
              <a:defRPr/>
            </a:pPr>
            <a:endParaRPr lang="pl-PL" altLang="en-US" sz="1000" dirty="0"/>
          </a:p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r>
              <a:rPr lang="pl-PL" altLang="en-US" sz="1200" i="1" dirty="0"/>
              <a:t>gdje je: α</a:t>
            </a:r>
            <a:r>
              <a:rPr lang="pl-PL" altLang="en-US" sz="1200" i="1" baseline="-25000" dirty="0"/>
              <a:t>S</a:t>
            </a:r>
            <a:r>
              <a:rPr lang="pl-PL" altLang="en-US" sz="1200" i="1" dirty="0"/>
              <a:t> - koeficijent apsorpcije provodnika, (0,55÷0,95), najmanja je kod novih provodnika a povećava se starenjem </a:t>
            </a:r>
            <a:r>
              <a:rPr lang="pl-PL" altLang="en-US" sz="1200" i="1" dirty="0" smtClean="0"/>
              <a:t>provodnika,   </a:t>
            </a:r>
            <a:endParaRPr lang="en-US" altLang="en-US" sz="1200" i="1" dirty="0"/>
          </a:p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r>
              <a:rPr lang="pl-PL" altLang="en-US" sz="1200" i="1" dirty="0"/>
              <a:t>I</a:t>
            </a:r>
            <a:r>
              <a:rPr lang="pl-PL" altLang="en-US" sz="1200" i="1" baseline="-25000" dirty="0"/>
              <a:t>S</a:t>
            </a:r>
            <a:r>
              <a:rPr lang="pl-PL" altLang="en-US" sz="1200" i="1" dirty="0"/>
              <a:t> - površinska gustina snage ozračenja usljed sunčevog zračenja</a:t>
            </a:r>
            <a:r>
              <a:rPr lang="pl-PL" altLang="en-US" sz="1200" i="1" dirty="0" smtClean="0"/>
              <a:t>,</a:t>
            </a:r>
            <a:r>
              <a:rPr lang="en-US" altLang="en-US" sz="1200" i="1" dirty="0" smtClean="0"/>
              <a:t> [W/m</a:t>
            </a:r>
            <a:r>
              <a:rPr lang="en-US" sz="1200" baseline="30000" dirty="0" smtClean="0"/>
              <a:t>2</a:t>
            </a:r>
            <a:r>
              <a:rPr lang="en-US" altLang="en-US" sz="1200" i="1" dirty="0" smtClean="0"/>
              <a:t>]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r>
              <a:rPr lang="pl-PL" altLang="en-US" sz="1200" i="1" dirty="0" smtClean="0"/>
              <a:t>d</a:t>
            </a:r>
            <a:r>
              <a:rPr lang="pl-PL" altLang="en-US" sz="1200" i="1" baseline="-25000" dirty="0" smtClean="0"/>
              <a:t>p</a:t>
            </a:r>
            <a:r>
              <a:rPr lang="pl-PL" altLang="en-US" sz="1200" i="1" dirty="0" smtClean="0"/>
              <a:t> </a:t>
            </a:r>
            <a:r>
              <a:rPr lang="pl-PL" altLang="en-US" sz="1200" i="1" dirty="0"/>
              <a:t>- prečnik </a:t>
            </a:r>
            <a:r>
              <a:rPr lang="pl-PL" altLang="en-US" sz="1200" i="1" dirty="0" smtClean="0"/>
              <a:t>provodnika</a:t>
            </a:r>
            <a:r>
              <a:rPr lang="en-US" altLang="en-US" sz="1200" i="1" dirty="0" smtClean="0"/>
              <a:t> [m]</a:t>
            </a:r>
            <a:r>
              <a:rPr lang="pl-PL" altLang="en-US" sz="1200" i="1" dirty="0" smtClean="0"/>
              <a:t>,</a:t>
            </a:r>
            <a:endParaRPr lang="en-US" altLang="en-US" sz="1200" i="1" dirty="0"/>
          </a:p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r>
              <a:rPr lang="pl-PL" altLang="en-US" sz="1200" i="1" dirty="0"/>
              <a:t>S - spoljna površina </a:t>
            </a:r>
            <a:r>
              <a:rPr lang="pl-PL" altLang="en-US" sz="1200" i="1" dirty="0" smtClean="0"/>
              <a:t>provodnika</a:t>
            </a:r>
            <a:r>
              <a:rPr lang="en-US" altLang="en-US" sz="1200" i="1" dirty="0" smtClean="0"/>
              <a:t> [m</a:t>
            </a:r>
            <a:r>
              <a:rPr lang="en-US" sz="1200" baseline="30000" dirty="0" smtClean="0"/>
              <a:t>2</a:t>
            </a:r>
            <a:r>
              <a:rPr lang="en-US" altLang="en-US" sz="1200" i="1" dirty="0" smtClean="0"/>
              <a:t>]</a:t>
            </a:r>
          </a:p>
          <a:p>
            <a:endParaRPr lang="sr-Latn-ME" altLang="en-US" sz="1700" dirty="0" smtClean="0"/>
          </a:p>
          <a:p>
            <a:pPr algn="l">
              <a:spcBef>
                <a:spcPts val="0"/>
              </a:spcBef>
            </a:pPr>
            <a:r>
              <a:rPr lang="en-US" alt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ODVO</a:t>
            </a:r>
            <a:r>
              <a:rPr lang="sr-Latn-ME" alt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ENJE TOPLOTE</a:t>
            </a:r>
            <a:r>
              <a:rPr lang="pl-PL" altLang="en-US" sz="800" dirty="0" smtClean="0"/>
              <a:t> </a:t>
            </a:r>
            <a:endParaRPr lang="de-AT" altLang="en-US" sz="800" dirty="0" smtClean="0"/>
          </a:p>
          <a:p>
            <a:pPr algn="l">
              <a:lnSpc>
                <a:spcPct val="120000"/>
              </a:lnSpc>
              <a:defRPr/>
            </a:pPr>
            <a:endParaRPr lang="en-US" altLang="en-US" sz="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ME" altLang="en-US" sz="1600" i="1" dirty="0" smtClean="0"/>
              <a:t>Odvođenje toplote se vrši zračenjem i konvekcijom</a:t>
            </a:r>
          </a:p>
          <a:p>
            <a:pPr marL="285750" indent="-285750" algn="just"/>
            <a:endParaRPr lang="sr-Latn-ME" altLang="en-US" sz="1600" i="1" dirty="0" smtClean="0"/>
          </a:p>
          <a:p>
            <a:pPr marL="285750" indent="-285750" algn="just"/>
            <a:r>
              <a:rPr lang="pl-PL" altLang="en-US" sz="1700" dirty="0" smtClean="0"/>
              <a:t>                                                      P</a:t>
            </a:r>
            <a:r>
              <a:rPr lang="pl-PL" altLang="en-US" sz="1700" baseline="-25000" dirty="0" smtClean="0"/>
              <a:t>zr</a:t>
            </a:r>
            <a:r>
              <a:rPr lang="pl-PL" altLang="en-US" sz="1700" dirty="0" smtClean="0"/>
              <a:t>=k</a:t>
            </a:r>
            <a:r>
              <a:rPr lang="pl-PL" altLang="en-US" sz="1700" baseline="-25000" dirty="0" smtClean="0"/>
              <a:t>zr</a:t>
            </a:r>
            <a:r>
              <a:rPr lang="pl-PL" altLang="en-US" sz="1700" dirty="0" smtClean="0"/>
              <a:t>·</a:t>
            </a:r>
            <a:r>
              <a:rPr lang="pl-PL" altLang="en-US" sz="1700" dirty="0" smtClean="0">
                <a:sym typeface="Symbol"/>
              </a:rPr>
              <a:t>·</a:t>
            </a:r>
            <a:r>
              <a:rPr lang="pl-PL" altLang="en-US" sz="1400" dirty="0" smtClean="0"/>
              <a:t>d</a:t>
            </a:r>
            <a:r>
              <a:rPr lang="pl-PL" altLang="en-US" sz="1400" baseline="-25000" dirty="0" smtClean="0"/>
              <a:t>p</a:t>
            </a:r>
            <a:r>
              <a:rPr lang="pl-PL" altLang="en-US" sz="1700" dirty="0" smtClean="0"/>
              <a:t>·(θ-θ</a:t>
            </a:r>
            <a:r>
              <a:rPr lang="pl-PL" altLang="en-US" sz="1700" baseline="-25000" dirty="0" smtClean="0"/>
              <a:t>a</a:t>
            </a:r>
            <a:r>
              <a:rPr lang="pl-PL" altLang="en-US" sz="1700" dirty="0" smtClean="0"/>
              <a:t>)                </a:t>
            </a:r>
            <a:r>
              <a:rPr lang="sr-Latn-ME" altLang="en-US" sz="1800" dirty="0" smtClean="0"/>
              <a:t>k</a:t>
            </a:r>
            <a:r>
              <a:rPr lang="en-US" sz="1800" baseline="-25000" dirty="0" err="1" smtClean="0"/>
              <a:t>zr</a:t>
            </a:r>
            <a:r>
              <a:rPr lang="en-US" sz="1800" dirty="0" smtClean="0"/>
              <a:t>=</a:t>
            </a:r>
            <a:r>
              <a:rPr lang="en-US" sz="1800" dirty="0" err="1" smtClean="0"/>
              <a:t>σ</a:t>
            </a:r>
            <a:r>
              <a:rPr lang="en-US" sz="1800" baseline="-25000" dirty="0" err="1" smtClean="0"/>
              <a:t>c</a:t>
            </a:r>
            <a:r>
              <a:rPr lang="en-US" sz="1800" dirty="0" err="1" smtClean="0"/>
              <a:t>·ε</a:t>
            </a:r>
            <a:r>
              <a:rPr lang="en-US" sz="1800" dirty="0" smtClean="0"/>
              <a:t>·((273+θ)</a:t>
            </a:r>
            <a:r>
              <a:rPr lang="en-US" sz="1800" baseline="30000" dirty="0" smtClean="0"/>
              <a:t>4</a:t>
            </a:r>
            <a:r>
              <a:rPr lang="en-US" sz="1800" dirty="0" smtClean="0"/>
              <a:t>-(273+θ</a:t>
            </a:r>
            <a:r>
              <a:rPr lang="en-US" sz="1800" baseline="-25000" dirty="0" smtClean="0"/>
              <a:t>a</a:t>
            </a:r>
            <a:r>
              <a:rPr lang="en-US" sz="1800" dirty="0" smtClean="0"/>
              <a:t>)</a:t>
            </a:r>
            <a:r>
              <a:rPr lang="en-US" sz="1800" baseline="30000" dirty="0" smtClean="0"/>
              <a:t>4</a:t>
            </a:r>
            <a:r>
              <a:rPr lang="en-US" sz="1800" dirty="0" smtClean="0"/>
              <a:t>)/(θ-</a:t>
            </a:r>
            <a:r>
              <a:rPr lang="en-US" sz="1800" dirty="0" err="1" smtClean="0"/>
              <a:t>θ</a:t>
            </a:r>
            <a:r>
              <a:rPr lang="en-US" sz="1800" baseline="-25000" dirty="0" err="1" smtClean="0"/>
              <a:t>a</a:t>
            </a:r>
            <a:r>
              <a:rPr lang="en-US" sz="1800" dirty="0" smtClean="0"/>
              <a:t>)</a:t>
            </a:r>
          </a:p>
          <a:p>
            <a:pPr marL="285750" indent="-285750" algn="just"/>
            <a:endParaRPr lang="pl-PL" altLang="en-US" sz="1700" dirty="0" smtClean="0"/>
          </a:p>
          <a:p>
            <a:pPr marL="285750" indent="-285750" algn="just">
              <a:spcBef>
                <a:spcPts val="0"/>
              </a:spcBef>
            </a:pPr>
            <a:endParaRPr lang="pl-PL" altLang="en-US" sz="300" dirty="0" smtClean="0"/>
          </a:p>
          <a:p>
            <a:pPr algn="just"/>
            <a:endParaRPr lang="en-US" altLang="en-US" sz="1200" dirty="0" smtClean="0"/>
          </a:p>
          <a:p>
            <a:pPr algn="just">
              <a:spcBef>
                <a:spcPts val="0"/>
              </a:spcBef>
            </a:pPr>
            <a:r>
              <a:rPr lang="pl-PL" altLang="en-US" sz="1200" i="1" dirty="0" smtClean="0"/>
              <a:t>gdje je: k</a:t>
            </a:r>
            <a:r>
              <a:rPr lang="pl-PL" altLang="en-US" sz="1200" i="1" baseline="-25000" dirty="0" smtClean="0"/>
              <a:t>zr</a:t>
            </a:r>
            <a:r>
              <a:rPr lang="pl-PL" altLang="en-US" sz="1200" i="1" dirty="0" smtClean="0"/>
              <a:t> - koeficijent odvođenja toplote zračenjem</a:t>
            </a:r>
            <a:r>
              <a:rPr lang="en-GB" altLang="en-US" sz="1200" i="1" dirty="0" smtClean="0"/>
              <a:t> [</a:t>
            </a:r>
            <a:r>
              <a:rPr lang="pl-PL" altLang="en-US" sz="1200" i="1" dirty="0"/>
              <a:t>W/m</a:t>
            </a:r>
            <a:r>
              <a:rPr lang="pl-PL" altLang="en-US" sz="1200" i="1" baseline="30000" dirty="0"/>
              <a:t>2</a:t>
            </a:r>
            <a:r>
              <a:rPr lang="pl-PL" altLang="en-US" sz="1200" i="1" dirty="0"/>
              <a:t>∙</a:t>
            </a:r>
            <a:r>
              <a:rPr lang="pl-PL" altLang="en-US" sz="1200" i="1" dirty="0" smtClean="0"/>
              <a:t>K</a:t>
            </a:r>
            <a:r>
              <a:rPr lang="en-GB" altLang="en-US" sz="1200" i="1" dirty="0" smtClean="0"/>
              <a:t>]</a:t>
            </a:r>
            <a:r>
              <a:rPr lang="pl-PL" altLang="en-US" sz="1200" i="1" dirty="0" smtClean="0"/>
              <a:t>,</a:t>
            </a:r>
            <a:endParaRPr lang="en-US" altLang="en-US" sz="1200" i="1" dirty="0" smtClean="0"/>
          </a:p>
          <a:p>
            <a:pPr algn="just">
              <a:spcBef>
                <a:spcPts val="0"/>
              </a:spcBef>
            </a:pPr>
            <a:r>
              <a:rPr lang="pl-PL" altLang="en-US" sz="1200" i="1" dirty="0" smtClean="0"/>
              <a:t>θ - temperatura spoljnje površine provodnika </a:t>
            </a:r>
            <a:r>
              <a:rPr lang="en-US" altLang="en-US" sz="1200" i="1" dirty="0" smtClean="0"/>
              <a:t>[</a:t>
            </a:r>
            <a:r>
              <a:rPr lang="en-US" sz="1200" i="1" dirty="0" smtClean="0"/>
              <a:t>°</a:t>
            </a:r>
            <a:r>
              <a:rPr lang="pl-PL" altLang="en-US" sz="1200" i="1" dirty="0" smtClean="0"/>
              <a:t>C</a:t>
            </a:r>
            <a:r>
              <a:rPr lang="en-US" altLang="en-US" sz="1200" i="1" dirty="0" smtClean="0"/>
              <a:t>]</a:t>
            </a:r>
            <a:r>
              <a:rPr lang="pl-PL" altLang="en-US" sz="1200" i="1" dirty="0" smtClean="0"/>
              <a:t>,</a:t>
            </a:r>
            <a:endParaRPr lang="en-US" altLang="en-US" sz="1200" i="1" dirty="0" smtClean="0"/>
          </a:p>
          <a:p>
            <a:pPr algn="just">
              <a:spcBef>
                <a:spcPts val="0"/>
              </a:spcBef>
            </a:pPr>
            <a:r>
              <a:rPr lang="pl-PL" altLang="en-US" sz="1200" i="1" dirty="0" smtClean="0"/>
              <a:t>θ</a:t>
            </a:r>
            <a:r>
              <a:rPr lang="pl-PL" altLang="en-US" sz="1200" i="1" baseline="-25000" dirty="0" smtClean="0"/>
              <a:t>a </a:t>
            </a:r>
            <a:r>
              <a:rPr lang="pl-PL" altLang="en-US" sz="1200" i="1" dirty="0" smtClean="0"/>
              <a:t>- temperatura ambijenta u </a:t>
            </a:r>
            <a:r>
              <a:rPr lang="en-US" altLang="en-US" sz="1200" i="1" dirty="0" smtClean="0"/>
              <a:t>[</a:t>
            </a:r>
            <a:r>
              <a:rPr lang="en-US" sz="1200" i="1" dirty="0" smtClean="0"/>
              <a:t>°</a:t>
            </a:r>
            <a:r>
              <a:rPr lang="pl-PL" altLang="en-US" sz="1200" i="1" dirty="0" smtClean="0"/>
              <a:t>C</a:t>
            </a:r>
            <a:r>
              <a:rPr lang="en-US" altLang="en-US" sz="1200" i="1" dirty="0" smtClean="0"/>
              <a:t>]</a:t>
            </a:r>
            <a:r>
              <a:rPr lang="pl-PL" altLang="en-US" sz="1200" i="1" dirty="0" smtClean="0"/>
              <a:t>, </a:t>
            </a:r>
          </a:p>
          <a:p>
            <a:pPr algn="l">
              <a:spcBef>
                <a:spcPts val="0"/>
              </a:spcBef>
            </a:pPr>
            <a:r>
              <a:rPr lang="pl-PL" altLang="en-US" sz="1200" i="1" dirty="0" smtClean="0"/>
              <a:t>gdje je: σ</a:t>
            </a:r>
            <a:r>
              <a:rPr lang="sr-Latn-ME" altLang="en-US" sz="1200" i="1" baseline="-25000" dirty="0" smtClean="0"/>
              <a:t>c</a:t>
            </a:r>
            <a:r>
              <a:rPr lang="pl-PL" altLang="en-US" sz="1200" i="1" dirty="0" smtClean="0"/>
              <a:t> - Stefan-Boltzmanova konstanta (σ</a:t>
            </a:r>
            <a:r>
              <a:rPr lang="sr-Latn-ME" altLang="en-US" sz="1200" i="1" baseline="-25000" dirty="0" smtClean="0"/>
              <a:t>c</a:t>
            </a:r>
            <a:r>
              <a:rPr lang="pl-PL" altLang="en-US" sz="1200" i="1" dirty="0" smtClean="0"/>
              <a:t> =</a:t>
            </a:r>
            <a:r>
              <a:rPr lang="hr-HR" altLang="en-US" sz="1200" i="1" dirty="0" smtClean="0"/>
              <a:t>5,674∙10-8 </a:t>
            </a:r>
            <a:r>
              <a:rPr lang="pl-PL" altLang="en-US" sz="1200" i="1" dirty="0" smtClean="0"/>
              <a:t>W/m</a:t>
            </a:r>
            <a:r>
              <a:rPr lang="pl-PL" altLang="en-US" sz="1200" i="1" baseline="30000" dirty="0" smtClean="0"/>
              <a:t>2</a:t>
            </a:r>
            <a:r>
              <a:rPr lang="pl-PL" altLang="en-US" sz="1200" i="1" dirty="0" smtClean="0"/>
              <a:t>∙K</a:t>
            </a:r>
            <a:r>
              <a:rPr lang="pl-PL" altLang="en-US" sz="1200" i="1" baseline="30000" dirty="0" smtClean="0"/>
              <a:t>4</a:t>
            </a:r>
            <a:r>
              <a:rPr lang="pl-PL" altLang="en-US" sz="1200" i="1" dirty="0" smtClean="0"/>
              <a:t>)</a:t>
            </a:r>
            <a:r>
              <a:rPr lang="sr-Latn-ME" altLang="en-US" sz="1200" i="1" baseline="-25000" dirty="0" smtClean="0"/>
              <a:t> </a:t>
            </a:r>
            <a:r>
              <a:rPr lang="pl-PL" altLang="en-US" sz="1200" i="1" dirty="0" smtClean="0"/>
              <a:t>,</a:t>
            </a:r>
            <a:endParaRPr lang="en-US" altLang="en-US" sz="1200" i="1" dirty="0" smtClean="0"/>
          </a:p>
          <a:p>
            <a:pPr algn="l">
              <a:spcBef>
                <a:spcPts val="0"/>
              </a:spcBef>
            </a:pPr>
            <a:r>
              <a:rPr lang="pl-PL" altLang="en-US" sz="1200" i="1" dirty="0" smtClean="0"/>
              <a:t>ε - koeficijent emisije toplotnog zračenja - zavisi od stanja površine provodnika (za nove 0,3 a povećava se starenjem provodika)  </a:t>
            </a:r>
            <a:endParaRPr lang="en-US" altLang="en-US" sz="1200" i="1" dirty="0" smtClean="0"/>
          </a:p>
          <a:p>
            <a:pPr algn="just">
              <a:spcBef>
                <a:spcPts val="0"/>
              </a:spcBef>
            </a:pPr>
            <a:endParaRPr lang="en-US" altLang="en-US" sz="1050" dirty="0" smtClean="0"/>
          </a:p>
          <a:p>
            <a:pPr algn="l">
              <a:lnSpc>
                <a:spcPct val="120000"/>
              </a:lnSpc>
              <a:defRPr/>
            </a:pP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9851910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1"/>
            <a:ext cx="9144000" cy="6705598"/>
          </a:xfrm>
        </p:spPr>
        <p:txBody>
          <a:bodyPr>
            <a:normAutofit/>
          </a:bodyPr>
          <a:lstStyle/>
          <a:p>
            <a:pPr algn="just"/>
            <a:endParaRPr lang="de-AT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AT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altLang="en-US" sz="1600" i="1" dirty="0"/>
              <a:t>Konvekcija je proces odvođenja toplote sa površine provodnika strujanjem vazduha i može biti prirodna (slobodna) i prinudna (usljed dejstva vjetra</a:t>
            </a:r>
            <a:r>
              <a:rPr lang="pl-PL" altLang="en-US" sz="1600" i="1" dirty="0" smtClean="0"/>
              <a:t>)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altLang="en-US" sz="1000" i="1" dirty="0"/>
          </a:p>
          <a:p>
            <a:pPr marL="342900" indent="-342900"/>
            <a:r>
              <a:rPr lang="sr-Latn-M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</a:t>
            </a:r>
            <a:r>
              <a:rPr lang="sr-Latn-M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=k</a:t>
            </a:r>
            <a:r>
              <a:rPr lang="pl-PL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·(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sr-Latn-M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pl-PL" altLang="en-US" sz="1800" i="1" baseline="-25000" dirty="0" smtClean="0"/>
              <a:t>f</a:t>
            </a:r>
            <a:r>
              <a:rPr lang="pl-PL" altLang="en-US" sz="1800" dirty="0" smtClean="0"/>
              <a:t> </a:t>
            </a:r>
            <a:r>
              <a:rPr lang="pl-PL" altLang="en-US" sz="1800" dirty="0" smtClean="0"/>
              <a:t>)·</a:t>
            </a:r>
            <a:r>
              <a:rPr lang="pl-PL" altLang="en-US" sz="1800" dirty="0">
                <a:sym typeface="Symbol"/>
              </a:rPr>
              <a:t> ·</a:t>
            </a:r>
            <a:r>
              <a:rPr lang="pl-PL" altLang="en-US" sz="1600" dirty="0"/>
              <a:t>d</a:t>
            </a:r>
            <a:r>
              <a:rPr lang="pl-PL" altLang="en-US" sz="1600" baseline="-25000" dirty="0"/>
              <a:t>p</a:t>
            </a:r>
            <a:endParaRPr lang="sr-Latn-M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A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pl-PL" altLang="en-US" sz="1000" i="1" dirty="0"/>
              <a:t>gdje je: </a:t>
            </a:r>
            <a:r>
              <a:rPr lang="pl-PL" altLang="en-US" sz="1000" i="1" dirty="0" smtClean="0"/>
              <a:t>P</a:t>
            </a:r>
            <a:r>
              <a:rPr lang="pl-PL" sz="1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</a:t>
            </a:r>
            <a:r>
              <a:rPr lang="pl-PL" altLang="en-US" sz="1000" i="1" dirty="0" smtClean="0"/>
              <a:t> </a:t>
            </a:r>
            <a:r>
              <a:rPr lang="pl-PL" altLang="en-US" sz="1000" i="1" dirty="0"/>
              <a:t>- snaga odvođenja toplote </a:t>
            </a:r>
            <a:r>
              <a:rPr lang="pl-PL" altLang="en-US" sz="1000" i="1" dirty="0" smtClean="0"/>
              <a:t>konvekcijom </a:t>
            </a:r>
            <a:r>
              <a:rPr lang="en-GB" altLang="en-US" sz="1000" i="1" dirty="0" smtClean="0"/>
              <a:t>[W/m]</a:t>
            </a:r>
            <a:r>
              <a:rPr lang="pl-PL" altLang="en-US" sz="1000" i="1" dirty="0" smtClean="0"/>
              <a:t>, </a:t>
            </a:r>
            <a:endParaRPr lang="en-US" altLang="en-US" sz="1000" i="1" dirty="0"/>
          </a:p>
          <a:p>
            <a:pPr algn="l">
              <a:spcBef>
                <a:spcPts val="0"/>
              </a:spcBef>
            </a:pPr>
            <a:r>
              <a:rPr lang="pl-PL" altLang="en-US" sz="1000" i="1" dirty="0" smtClean="0"/>
              <a:t>k</a:t>
            </a:r>
            <a:r>
              <a:rPr lang="pl-PL" sz="1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</a:t>
            </a:r>
            <a:r>
              <a:rPr lang="pl-PL" altLang="en-US" sz="1000" i="1" dirty="0" smtClean="0"/>
              <a:t> </a:t>
            </a:r>
            <a:r>
              <a:rPr lang="pl-PL" altLang="en-US" sz="1000" i="1" dirty="0"/>
              <a:t>- koeficijent odvođenja toplote </a:t>
            </a:r>
            <a:r>
              <a:rPr lang="pl-PL" altLang="en-US" sz="1000" i="1" dirty="0" smtClean="0"/>
              <a:t>konvekcijom</a:t>
            </a:r>
            <a:r>
              <a:rPr lang="en-GB" altLang="en-US" sz="1000" i="1" dirty="0" smtClean="0"/>
              <a:t> [</a:t>
            </a:r>
            <a:r>
              <a:rPr lang="pl-PL" altLang="en-US" sz="1000" i="1" dirty="0" smtClean="0"/>
              <a:t>W/m</a:t>
            </a:r>
            <a:r>
              <a:rPr lang="pl-PL" altLang="en-US" sz="1000" i="1" baseline="30000" dirty="0" smtClean="0"/>
              <a:t>2</a:t>
            </a:r>
            <a:r>
              <a:rPr lang="pl-PL" altLang="en-US" sz="1000" i="1" dirty="0"/>
              <a:t>∙K</a:t>
            </a:r>
            <a:r>
              <a:rPr lang="en-GB" altLang="en-US" sz="1000" i="1" dirty="0"/>
              <a:t>]</a:t>
            </a:r>
            <a:r>
              <a:rPr lang="pl-PL" altLang="en-US" sz="1000" i="1" dirty="0" smtClean="0"/>
              <a:t>,</a:t>
            </a:r>
            <a:endParaRPr lang="en-US" altLang="en-US" sz="1000" i="1" dirty="0"/>
          </a:p>
          <a:p>
            <a:pPr algn="l">
              <a:spcBef>
                <a:spcPts val="0"/>
              </a:spcBef>
            </a:pPr>
            <a:r>
              <a:rPr lang="pl-PL" altLang="en-US" sz="1000" i="1" dirty="0"/>
              <a:t>θf - temperatura fluida (ambijenta</a:t>
            </a:r>
            <a:r>
              <a:rPr lang="pl-PL" altLang="en-US" sz="1000" i="1" dirty="0" smtClean="0"/>
              <a:t>)</a:t>
            </a:r>
            <a:r>
              <a:rPr lang="en-GB" altLang="en-US" sz="1000" i="1" dirty="0" smtClean="0"/>
              <a:t> </a:t>
            </a:r>
            <a:r>
              <a:rPr lang="en-US" altLang="en-US" sz="1000" i="1" dirty="0"/>
              <a:t>[</a:t>
            </a:r>
            <a:r>
              <a:rPr lang="en-US" sz="1000" i="1" dirty="0"/>
              <a:t>°</a:t>
            </a:r>
            <a:r>
              <a:rPr lang="pl-PL" altLang="en-US" sz="1000" i="1" dirty="0"/>
              <a:t>C</a:t>
            </a:r>
            <a:r>
              <a:rPr lang="en-US" altLang="en-US" sz="1000" i="1" dirty="0"/>
              <a:t>]</a:t>
            </a:r>
            <a:r>
              <a:rPr lang="pl-PL" altLang="en-US" sz="1000" i="1" dirty="0"/>
              <a:t>,</a:t>
            </a:r>
            <a:endParaRPr lang="en-US" altLang="en-US" sz="1000" i="1" dirty="0"/>
          </a:p>
          <a:p>
            <a:pPr algn="l">
              <a:spcBef>
                <a:spcPts val="0"/>
              </a:spcBef>
            </a:pPr>
            <a:endParaRPr lang="de-AT" sz="1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altLang="en-US" sz="1600" i="1" dirty="0" smtClean="0"/>
              <a:t>Koeficijent k</a:t>
            </a:r>
            <a:r>
              <a:rPr lang="pl-PL" altLang="en-US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</a:t>
            </a:r>
            <a:r>
              <a:rPr lang="pl-PL" altLang="en-US" sz="1600" i="1" dirty="0" smtClean="0"/>
              <a:t> - količina toplote koja se u jedinici vremena odvodi konvekcijom sa</a:t>
            </a:r>
            <a:r>
              <a:rPr lang="en-US" altLang="en-US" sz="1600" i="1" dirty="0" smtClean="0"/>
              <a:t> </a:t>
            </a:r>
            <a:r>
              <a:rPr lang="pl-PL" altLang="en-US" sz="1600" i="1" dirty="0" smtClean="0"/>
              <a:t>jedinične površine za jediničnu razliku temperatura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altLang="en-US" sz="1000" i="1" dirty="0" smtClean="0"/>
          </a:p>
          <a:p>
            <a:pPr marL="514350" indent="-514350" algn="just">
              <a:lnSpc>
                <a:spcPct val="100000"/>
              </a:lnSpc>
            </a:pPr>
            <a:r>
              <a:rPr lang="sr-Latn-M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sr-Latn-M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</a:t>
            </a:r>
            <a:r>
              <a:rPr lang="sr-Latn-M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=N</a:t>
            </a:r>
            <a:r>
              <a:rPr lang="pl-PL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sr-Latn-M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sr-Latn-ME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</a:t>
            </a:r>
            <a:r>
              <a:rPr lang="pl-PL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sr-Latn-ME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/l</a:t>
            </a:r>
            <a:endParaRPr lang="pl-PL" altLang="en-US" sz="1600" i="1" dirty="0" smtClean="0"/>
          </a:p>
          <a:p>
            <a:pPr marL="514350" indent="-5143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altLang="en-US" sz="1100" i="1" dirty="0" smtClean="0"/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</a:pPr>
            <a:r>
              <a:rPr lang="pl-PL" altLang="en-US" sz="1000" i="1" dirty="0" smtClean="0"/>
              <a:t>gdje je: Nu - Nusseltov broj,</a:t>
            </a:r>
            <a:endParaRPr lang="en-US" altLang="en-US" sz="1000" i="1" dirty="0" smtClean="0"/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</a:pPr>
            <a:r>
              <a:rPr lang="pl-PL" altLang="en-US" sz="1000" i="1" dirty="0" smtClean="0"/>
              <a:t>λf-  koeficijent provođenja toplote </a:t>
            </a:r>
            <a:r>
              <a:rPr lang="pl-PL" altLang="en-US" sz="1000" i="1" dirty="0" smtClean="0"/>
              <a:t>fluida</a:t>
            </a:r>
            <a:r>
              <a:rPr lang="en-GB" altLang="en-US" sz="1000" i="1" dirty="0" smtClean="0"/>
              <a:t> [</a:t>
            </a:r>
            <a:r>
              <a:rPr lang="pl-PL" altLang="en-US" sz="1000" i="1" dirty="0" smtClean="0"/>
              <a:t>W/m∙</a:t>
            </a:r>
            <a:r>
              <a:rPr lang="pl-PL" altLang="en-US" sz="1000" i="1" dirty="0"/>
              <a:t>K</a:t>
            </a:r>
            <a:r>
              <a:rPr lang="en-GB" altLang="en-US" sz="1000" i="1" dirty="0"/>
              <a:t>]</a:t>
            </a:r>
            <a:r>
              <a:rPr lang="pl-PL" altLang="en-US" sz="1000" i="1" dirty="0" smtClean="0"/>
              <a:t>,</a:t>
            </a:r>
            <a:endParaRPr lang="en-US" altLang="en-US" sz="1000" i="1" dirty="0" smtClean="0"/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</a:pPr>
            <a:r>
              <a:rPr lang="pl-PL" altLang="en-US" sz="1000" i="1" dirty="0" smtClean="0"/>
              <a:t>l - karakteristična dimenzija (l=dp- za horizontalno postavljene provodnike kružnog poprečnog presjeka je, gdje je dp prečnik </a:t>
            </a:r>
            <a:r>
              <a:rPr lang="pl-PL" altLang="en-US" sz="1000" i="1" dirty="0" smtClean="0"/>
              <a:t>provodnika</a:t>
            </a:r>
            <a:r>
              <a:rPr lang="en-GB" altLang="en-US" sz="1000" i="1" dirty="0" smtClean="0"/>
              <a:t> [m]</a:t>
            </a:r>
            <a:endParaRPr lang="de-AT" sz="1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en-US" sz="1600" i="1" dirty="0" smtClean="0"/>
              <a:t>       </a:t>
            </a:r>
            <a:r>
              <a:rPr lang="pl-PL" altLang="en-US" sz="1600" i="1" dirty="0" smtClean="0"/>
              <a:t>U slučaju prirodne konvekcije, Nusseltov broj je funkcija Grashofovog i Prandtlovog </a:t>
            </a:r>
            <a:r>
              <a:rPr lang="pl-PL" altLang="en-US" sz="1600" i="1" dirty="0" smtClean="0"/>
              <a:t>broja</a:t>
            </a:r>
            <a:r>
              <a:rPr lang="pl-PL" altLang="en-US" sz="1600" i="1" dirty="0" smtClean="0"/>
              <a:t>:</a:t>
            </a:r>
          </a:p>
          <a:p>
            <a:endParaRPr lang="sr-Latn-ME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M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l-PL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r-Latn-M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=g·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·(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sr-Latn-M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pl-PL" altLang="en-US" sz="1800" i="1" baseline="-25000" dirty="0" smtClean="0"/>
              <a:t>f</a:t>
            </a:r>
            <a:r>
              <a:rPr lang="pl-PL" altLang="en-US" sz="1800" dirty="0" smtClean="0"/>
              <a:t> )·l</a:t>
            </a:r>
            <a:r>
              <a:rPr lang="sr-Latn-ME" altLang="en-US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l-PL" altLang="en-US" sz="1800" dirty="0" smtClean="0"/>
              <a:t>/</a:t>
            </a:r>
            <a:r>
              <a:rPr lang="pl-PL" altLang="en-US" sz="1800" dirty="0" smtClean="0">
                <a:sym typeface="Symbol"/>
              </a:rPr>
              <a:t></a:t>
            </a:r>
            <a:r>
              <a:rPr lang="pl-PL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altLang="en-US" sz="1800" dirty="0" smtClean="0">
                <a:sym typeface="Symbol"/>
              </a:rPr>
              <a:t>     P</a:t>
            </a:r>
            <a:r>
              <a:rPr lang="pl-PL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pl-PL" altLang="en-US" sz="1800" dirty="0" smtClean="0">
                <a:sym typeface="Symbol"/>
              </a:rPr>
              <a:t>= </a:t>
            </a:r>
            <a:r>
              <a:rPr lang="pl-PL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 </a:t>
            </a:r>
            <a:r>
              <a:rPr lang="pl-PL" altLang="en-US" sz="1800" dirty="0" smtClean="0">
                <a:sym typeface="Symbol"/>
              </a:rPr>
              <a:t>·c</a:t>
            </a:r>
            <a:r>
              <a:rPr lang="pl-PL" altLang="en-US" sz="1800" dirty="0" smtClean="0"/>
              <a:t>·</a:t>
            </a:r>
            <a:r>
              <a:rPr lang="el-GR" altLang="en-US" sz="1800" dirty="0" smtClean="0">
                <a:sym typeface="Symbol"/>
              </a:rPr>
              <a:t>γ</a:t>
            </a:r>
            <a:r>
              <a:rPr lang="pl-PL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 </a:t>
            </a:r>
            <a:r>
              <a:rPr lang="sr-Latn-ME" altLang="en-US" sz="1800" dirty="0" smtClean="0">
                <a:sym typeface="Symbol"/>
              </a:rPr>
              <a:t>/</a:t>
            </a:r>
            <a:r>
              <a:rPr lang="sr-Latn-ME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</a:t>
            </a:r>
            <a:r>
              <a:rPr lang="pl-PL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endParaRPr lang="sr-Latn-M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sr-Latn-ME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sr-Latn-M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N=A</a:t>
            </a:r>
            <a:r>
              <a:rPr lang="pl-PL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k</a:t>
            </a:r>
            <a:r>
              <a:rPr lang="sr-Latn-M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·(G</a:t>
            </a:r>
            <a:r>
              <a:rPr lang="pl-PL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pl-PL" altLang="en-US" sz="1800" dirty="0" smtClean="0"/>
              <a:t>·</a:t>
            </a:r>
            <a:r>
              <a:rPr lang="pl-PL" altLang="en-US" sz="1800" dirty="0" smtClean="0">
                <a:sym typeface="Symbol"/>
              </a:rPr>
              <a:t>P</a:t>
            </a:r>
            <a:r>
              <a:rPr lang="pl-PL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sz="1800" baseline="30000" dirty="0" smtClean="0">
                <a:latin typeface="Times New Roman" pitchFamily="18" charset="0"/>
                <a:cs typeface="Times New Roman" pitchFamily="18" charset="0"/>
              </a:rPr>
              <a:t>nk</a:t>
            </a: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/>
            <a:endParaRPr lang="pl-PL" altLang="en-US" sz="300" dirty="0" smtClean="0"/>
          </a:p>
          <a:p>
            <a:pPr marL="342900" indent="-342900" algn="l"/>
            <a:r>
              <a:rPr lang="pl-PL" altLang="en-US" sz="1000" i="1" dirty="0" smtClean="0"/>
              <a:t>gdje je γf - gustina fluida,</a:t>
            </a:r>
            <a:r>
              <a:rPr lang="en-GB" altLang="en-US" sz="1000" i="1" dirty="0" smtClean="0"/>
              <a:t> (</a:t>
            </a:r>
            <a:r>
              <a:rPr lang="en-GB" altLang="en-US" sz="1000" i="1" dirty="0" err="1" smtClean="0"/>
              <a:t>vazduha</a:t>
            </a:r>
            <a:r>
              <a:rPr lang="en-GB" altLang="en-US" sz="1000" i="1" dirty="0" smtClean="0"/>
              <a:t>)</a:t>
            </a:r>
            <a:r>
              <a:rPr lang="pl-PL" altLang="en-US" sz="1000" i="1" dirty="0" smtClean="0"/>
              <a:t> </a:t>
            </a:r>
            <a:r>
              <a:rPr lang="en-GB" altLang="en-US" sz="1000" i="1" dirty="0" smtClean="0"/>
              <a:t>[kg/m</a:t>
            </a:r>
            <a:r>
              <a:rPr lang="en-GB" sz="1000" baseline="30000" dirty="0" smtClean="0"/>
              <a:t>3</a:t>
            </a:r>
            <a:r>
              <a:rPr lang="en-GB" altLang="en-US" sz="1000" i="1" dirty="0" smtClean="0"/>
              <a:t>]</a:t>
            </a:r>
          </a:p>
          <a:p>
            <a:pPr marL="342900" indent="-342900" algn="l">
              <a:spcBef>
                <a:spcPts val="0"/>
              </a:spcBef>
            </a:pPr>
            <a:r>
              <a:rPr lang="pl-PL" altLang="en-US" sz="1000" i="1" dirty="0" smtClean="0"/>
              <a:t>a c specifična toplota</a:t>
            </a:r>
            <a:r>
              <a:rPr lang="en-GB" altLang="en-US" sz="1000" i="1" dirty="0" smtClean="0"/>
              <a:t> [J/kg</a:t>
            </a:r>
            <a:r>
              <a:rPr lang="pl-PL" altLang="en-US" sz="1000" i="1" dirty="0" smtClean="0"/>
              <a:t>·</a:t>
            </a:r>
            <a:r>
              <a:rPr lang="en-GB" altLang="en-US" sz="1000" i="1" dirty="0" smtClean="0"/>
              <a:t>K],</a:t>
            </a:r>
            <a:endParaRPr lang="pl-PL" altLang="en-US" sz="1000" i="1" dirty="0" smtClean="0"/>
          </a:p>
          <a:p>
            <a:pPr marL="514350" indent="-514350" algn="just">
              <a:spcBef>
                <a:spcPts val="0"/>
              </a:spcBef>
            </a:pPr>
            <a:r>
              <a:rPr lang="pl-PL" altLang="en-US" sz="1000" i="1" dirty="0" smtClean="0"/>
              <a:t>gdje je: g - ubrzanje usljed sile Zemljine teže: g=9,81m/s²,</a:t>
            </a:r>
            <a:endParaRPr lang="en-US" altLang="en-US" sz="1000" i="1" dirty="0" smtClean="0"/>
          </a:p>
          <a:p>
            <a:pPr marL="514350" indent="-514350" algn="just">
              <a:spcBef>
                <a:spcPts val="0"/>
              </a:spcBef>
            </a:pPr>
            <a:r>
              <a:rPr lang="pl-PL" altLang="en-US" sz="1000" i="1" dirty="0" smtClean="0"/>
              <a:t>β - koeficijent zapreminskog širenja fluida</a:t>
            </a:r>
            <a:r>
              <a:rPr lang="en-GB" altLang="en-US" sz="1000" i="1" dirty="0" smtClean="0"/>
              <a:t> [1/K]</a:t>
            </a:r>
            <a:r>
              <a:rPr lang="pl-PL" altLang="en-US" sz="1000" i="1" dirty="0" smtClean="0"/>
              <a:t>,</a:t>
            </a:r>
            <a:endParaRPr lang="en-US" altLang="en-US" sz="1000" i="1" dirty="0" smtClean="0"/>
          </a:p>
          <a:p>
            <a:pPr marL="514350" indent="-514350" algn="just">
              <a:spcBef>
                <a:spcPts val="0"/>
              </a:spcBef>
            </a:pPr>
            <a:r>
              <a:rPr lang="pl-PL" altLang="en-US" sz="1000" i="1" dirty="0" smtClean="0">
                <a:sym typeface="Symbol" pitchFamily="18" charset="2"/>
              </a:rPr>
              <a:t></a:t>
            </a:r>
            <a:r>
              <a:rPr lang="pl-PL" altLang="en-US" sz="1000" i="1" dirty="0" smtClean="0"/>
              <a:t>f - kinematska viskoznost </a:t>
            </a:r>
            <a:r>
              <a:rPr lang="pl-PL" altLang="en-US" sz="1000" i="1" dirty="0" smtClean="0"/>
              <a:t>fluida</a:t>
            </a:r>
            <a:r>
              <a:rPr lang="en-GB" altLang="en-US" sz="1000" i="1" dirty="0" smtClean="0"/>
              <a:t> [</a:t>
            </a:r>
            <a:r>
              <a:rPr lang="en-GB" sz="1000" dirty="0" smtClean="0"/>
              <a:t>m</a:t>
            </a:r>
            <a:r>
              <a:rPr lang="en-GB" sz="1000" baseline="30000" dirty="0" smtClean="0"/>
              <a:t>2</a:t>
            </a:r>
            <a:r>
              <a:rPr lang="en-GB" sz="1000" dirty="0" smtClean="0"/>
              <a:t>/s</a:t>
            </a:r>
            <a:r>
              <a:rPr lang="en-GB" altLang="en-US" sz="1000" i="1" dirty="0" smtClean="0"/>
              <a:t>]</a:t>
            </a:r>
            <a:r>
              <a:rPr lang="pl-PL" altLang="en-US" sz="1000" i="1" dirty="0" smtClean="0"/>
              <a:t>,</a:t>
            </a:r>
            <a:endParaRPr lang="pl-PL" altLang="en-US" sz="1000" i="1" dirty="0" smtClean="0"/>
          </a:p>
          <a:p>
            <a:pPr marL="514350" indent="-514350" algn="just">
              <a:spcBef>
                <a:spcPts val="0"/>
              </a:spcBef>
            </a:pPr>
            <a:r>
              <a:rPr lang="pl-PL" altLang="en-US" sz="1000" i="1" dirty="0" smtClean="0"/>
              <a:t>konstante A</a:t>
            </a:r>
            <a:r>
              <a:rPr lang="pl-PL" sz="1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</a:t>
            </a:r>
            <a:r>
              <a:rPr lang="pl-PL" altLang="en-US" sz="1000" i="1" dirty="0" smtClean="0"/>
              <a:t> i n</a:t>
            </a:r>
            <a:r>
              <a:rPr lang="pl-PL" sz="1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 </a:t>
            </a:r>
            <a:r>
              <a:rPr lang="pl-PL" altLang="en-US" sz="1000" i="1" dirty="0" smtClean="0"/>
              <a:t>se daju u literaturi i zavise od vrijednosti od proizvoda G</a:t>
            </a:r>
            <a:r>
              <a:rPr lang="pl-PL" sz="1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altLang="en-US" sz="1000" i="1" dirty="0" smtClean="0"/>
              <a:t>·P</a:t>
            </a:r>
            <a:r>
              <a:rPr lang="pl-PL" sz="1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1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                                       </a:t>
            </a:r>
            <a:endParaRPr lang="pl-PL" altLang="en-US" sz="1000" i="1" dirty="0" smtClean="0"/>
          </a:p>
          <a:p>
            <a:pPr marL="514350" indent="-514350" algn="just">
              <a:spcBef>
                <a:spcPts val="0"/>
              </a:spcBef>
            </a:pPr>
            <a:endParaRPr lang="pl-PL" altLang="en-US" sz="1000" i="1" dirty="0" smtClean="0"/>
          </a:p>
          <a:p>
            <a:pPr marL="342900" indent="-342900" algn="l"/>
            <a:endParaRPr lang="en-US" altLang="en-US" sz="1000" dirty="0" smtClean="0"/>
          </a:p>
          <a:p>
            <a:pPr marL="342900" indent="-342900"/>
            <a:endParaRPr lang="de-A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A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514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2143"/>
            <a:ext cx="9144000" cy="6745856"/>
          </a:xfrm>
        </p:spPr>
        <p:txBody>
          <a:bodyPr>
            <a:normAutofit/>
          </a:bodyPr>
          <a:lstStyle/>
          <a:p>
            <a:pPr algn="just"/>
            <a:endParaRPr lang="de-AT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altLang="en-US" sz="1600" i="1" dirty="0" smtClean="0"/>
              <a:t>Zavisnost </a:t>
            </a:r>
            <a:r>
              <a:rPr lang="pl-PL" altLang="en-US" sz="1600" i="1" dirty="0"/>
              <a:t>koeficijenta provođenja toplote λv i kinematske viskoznosti </a:t>
            </a:r>
            <a:r>
              <a:rPr lang="pl-PL" altLang="en-US" sz="1600" i="1" dirty="0">
                <a:sym typeface="Symbol" pitchFamily="18" charset="2"/>
              </a:rPr>
              <a:t></a:t>
            </a:r>
            <a:r>
              <a:rPr lang="pl-PL" altLang="en-US" sz="1600" i="1" dirty="0"/>
              <a:t> </a:t>
            </a:r>
            <a:r>
              <a:rPr lang="pl-PL" altLang="en-US" sz="1600" i="1" dirty="0" smtClean="0"/>
              <a:t> </a:t>
            </a:r>
            <a:r>
              <a:rPr lang="pl-PL" altLang="en-US" sz="1600" i="1" dirty="0"/>
              <a:t>od </a:t>
            </a:r>
            <a:r>
              <a:rPr lang="pl-PL" altLang="en-US" sz="1600" i="1" dirty="0" smtClean="0"/>
              <a:t>temperature: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r-Latn-ME" sz="18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342900" indent="-342900"/>
            <a:r>
              <a:rPr lang="sr-Latn-ME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</a:t>
            </a:r>
            <a:r>
              <a:rPr lang="pl-PL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=2,42·10</a:t>
            </a:r>
            <a:r>
              <a:rPr lang="en-US" sz="1800" baseline="30000" dirty="0" smtClean="0"/>
              <a:t>-2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+7,2·10</a:t>
            </a:r>
            <a:r>
              <a:rPr lang="en-US" sz="1800" baseline="30000" dirty="0" smtClean="0"/>
              <a:t>-</a:t>
            </a:r>
            <a:r>
              <a:rPr lang="sr-Latn-ME" sz="1800" baseline="30000" dirty="0" smtClean="0"/>
              <a:t>5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·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θ</a:t>
            </a:r>
            <a:r>
              <a:rPr lang="pl-PL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sr                                  </a:t>
            </a:r>
            <a:r>
              <a:rPr lang="sr-Latn-ME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</a:t>
            </a:r>
            <a:r>
              <a:rPr lang="pl-PL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=1,32·10</a:t>
            </a:r>
            <a:r>
              <a:rPr lang="en-US" sz="1800" baseline="30000" dirty="0" smtClean="0"/>
              <a:t>-</a:t>
            </a:r>
            <a:r>
              <a:rPr lang="sr-Latn-ME" sz="1800" baseline="30000" dirty="0" smtClean="0"/>
              <a:t>5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+9,5·10</a:t>
            </a:r>
            <a:r>
              <a:rPr lang="en-US" sz="1800" baseline="30000" dirty="0" smtClean="0"/>
              <a:t>-</a:t>
            </a:r>
            <a:r>
              <a:rPr lang="sr-Latn-ME" sz="1800" baseline="30000" dirty="0" smtClean="0"/>
              <a:t>8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·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θ</a:t>
            </a:r>
            <a:r>
              <a:rPr lang="pl-PL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sr           </a:t>
            </a:r>
          </a:p>
          <a:p>
            <a:pPr marL="342900" indent="-342900" algn="l"/>
            <a:endParaRPr lang="pl-PL" altLang="en-US" sz="100" i="1" dirty="0" smtClean="0"/>
          </a:p>
          <a:p>
            <a:pPr marL="342900" indent="-342900" algn="l"/>
            <a:r>
              <a:rPr lang="pl-PL" altLang="en-US" sz="1000" i="1" dirty="0" smtClean="0"/>
              <a:t>gdje θ</a:t>
            </a:r>
            <a:r>
              <a:rPr lang="pl-PL" altLang="en-US" sz="1000" i="1" baseline="-25000" dirty="0" smtClean="0"/>
              <a:t>sr</a:t>
            </a:r>
            <a:r>
              <a:rPr lang="pl-PL" altLang="en-US" sz="1000" i="1" dirty="0" smtClean="0"/>
              <a:t> predstavlja aritmetičku sredinu temperature provodnika θ i okolnog vazduha θ</a:t>
            </a:r>
            <a:r>
              <a:rPr lang="pl-PL" altLang="en-US" sz="1000" i="1" baseline="-25000" dirty="0" smtClean="0"/>
              <a:t>a</a:t>
            </a:r>
            <a:r>
              <a:rPr lang="pl-PL" altLang="en-US" sz="1000" i="1" dirty="0" smtClean="0"/>
              <a:t> u °C, dok je λ</a:t>
            </a:r>
            <a:r>
              <a:rPr lang="pl-PL" altLang="en-US" sz="1000" i="1" baseline="-25000" dirty="0" smtClean="0"/>
              <a:t>v </a:t>
            </a:r>
            <a:r>
              <a:rPr lang="pl-PL" altLang="en-US" sz="1000" i="1" dirty="0" smtClean="0"/>
              <a:t>u W/</a:t>
            </a:r>
            <a:r>
              <a:rPr lang="en-US" altLang="en-US" sz="1000" i="1" dirty="0" smtClean="0"/>
              <a:t>K·</a:t>
            </a:r>
            <a:r>
              <a:rPr lang="pl-PL" altLang="en-US" sz="1000" i="1" dirty="0" smtClean="0"/>
              <a:t>m, a </a:t>
            </a:r>
            <a:r>
              <a:rPr lang="pl-PL" altLang="en-US" sz="1000" i="1" dirty="0" smtClean="0">
                <a:sym typeface="Symbol" pitchFamily="18" charset="2"/>
              </a:rPr>
              <a:t></a:t>
            </a:r>
            <a:r>
              <a:rPr lang="pl-PL" altLang="en-US" sz="1000" i="1" baseline="-25000" dirty="0" smtClean="0"/>
              <a:t>v</a:t>
            </a:r>
            <a:r>
              <a:rPr lang="pl-PL" altLang="en-US" sz="1000" i="1" dirty="0" smtClean="0"/>
              <a:t>= </a:t>
            </a:r>
            <a:r>
              <a:rPr lang="pl-PL" altLang="en-US" sz="1000" i="1" dirty="0" smtClean="0">
                <a:sym typeface="Symbol" pitchFamily="18" charset="2"/>
              </a:rPr>
              <a:t></a:t>
            </a:r>
            <a:r>
              <a:rPr lang="pl-PL" altLang="en-US" sz="1000" i="1" dirty="0" smtClean="0"/>
              <a:t> u m²/s.</a:t>
            </a:r>
            <a:endParaRPr lang="en-US" altLang="en-US" sz="1000" i="1" dirty="0" smtClean="0"/>
          </a:p>
          <a:p>
            <a:pPr marL="342900" indent="-342900" algn="l"/>
            <a:r>
              <a:rPr lang="pl-PL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                           </a:t>
            </a:r>
          </a:p>
          <a:p>
            <a:pPr marL="342900" indent="-342900" algn="just">
              <a:spcBef>
                <a:spcPts val="0"/>
              </a:spcBef>
            </a:pPr>
            <a:endParaRPr lang="de-AT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altLang="en-US" sz="1600" i="1" dirty="0"/>
              <a:t>Kod prinudne konvekcije, Nu broj je funkcija Reynoldsovog broja; u analizama se koristi efektivni Reynoldsov kojim su obuhvaćeni efekti oba načina odvođenja toplote konvekcijom:</a:t>
            </a:r>
          </a:p>
          <a:p>
            <a:endParaRPr lang="pl-PL" altLang="en-US" sz="100" dirty="0"/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ef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=((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+Re·cosα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+(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Re·sinα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1/2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altLang="en-US" sz="100" dirty="0"/>
          </a:p>
          <a:p>
            <a:pPr algn="l">
              <a:lnSpc>
                <a:spcPct val="110000"/>
              </a:lnSpc>
            </a:pPr>
            <a:endParaRPr lang="pl-PL" altLang="en-US" sz="1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pl-PL" altLang="en-US" sz="1000" i="1" dirty="0"/>
              <a:t>gdje je: Reeq - ekvivalentni Reynoldsov broj, koji odgovara prirodnoj konvekciji,</a:t>
            </a:r>
            <a:endParaRPr lang="en-US" altLang="en-US" sz="1000" i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pl-PL" altLang="en-US" sz="1000" i="1" dirty="0"/>
              <a:t>Re - Reynoldsov broj koji odgovara prinudnoj konvekciji,</a:t>
            </a:r>
            <a:endParaRPr lang="en-US" altLang="en-US" sz="1000" i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pl-PL" altLang="en-US" sz="1000" i="1" dirty="0"/>
              <a:t>α - ugao između pravaca prirodne i prinudne </a:t>
            </a:r>
            <a:r>
              <a:rPr lang="pl-PL" altLang="en-US" sz="1000" i="1" dirty="0" smtClean="0"/>
              <a:t>konvekcije</a:t>
            </a:r>
            <a:r>
              <a:rPr lang="en-US" altLang="en-US" sz="1000" i="1" dirty="0" smtClean="0"/>
              <a:t> [</a:t>
            </a:r>
            <a:r>
              <a:rPr lang="en-US" sz="1000" dirty="0" smtClean="0"/>
              <a:t>°</a:t>
            </a:r>
            <a:r>
              <a:rPr lang="en-US" altLang="en-US" sz="1000" i="1" dirty="0" smtClean="0"/>
              <a:t>].</a:t>
            </a:r>
            <a:endParaRPr lang="en-US" altLang="en-US" sz="1000" i="1" dirty="0"/>
          </a:p>
          <a:p>
            <a:endParaRPr lang="pl-PL" altLang="en-US" sz="1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altLang="en-US" sz="1600" i="1" dirty="0"/>
              <a:t>Ekvivalentni Reynoldsov broj, koji odgovara prirodnoj </a:t>
            </a:r>
            <a:r>
              <a:rPr lang="pl-PL" altLang="en-US" sz="1600" i="1" dirty="0" smtClean="0"/>
              <a:t>i prinudnoj konvekciji je, respektivno: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altLang="en-US" sz="100" i="1" dirty="0" smtClean="0"/>
          </a:p>
          <a:p>
            <a:pPr marL="285750" indent="-285750"/>
            <a:r>
              <a:rPr lang="sr-Latn-ME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·P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aseline="30000" dirty="0" err="1" smtClean="0">
                <a:latin typeface="Times New Roman" pitchFamily="18" charset="0"/>
                <a:cs typeface="Times New Roman" pitchFamily="18" charset="0"/>
              </a:rPr>
              <a:t>nk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/C)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1600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·G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aseline="30000" dirty="0" err="1" smtClean="0">
                <a:latin typeface="Times New Roman" pitchFamily="18" charset="0"/>
                <a:cs typeface="Times New Roman" pitchFamily="18" charset="0"/>
              </a:rPr>
              <a:t>nk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/n</a:t>
            </a:r>
            <a:r>
              <a:rPr lang="sr-Latn-ME" sz="1600" baseline="300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sr-Latn-ME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Re=v·d</a:t>
            </a:r>
            <a:r>
              <a:rPr lang="pl-PL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</a:t>
            </a:r>
            <a:r>
              <a:rPr lang="sr-Latn-ME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/</a:t>
            </a:r>
            <a:r>
              <a:rPr lang="pl-PL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en-US" sz="16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altLang="en-US" sz="1600" i="1" dirty="0" smtClean="0"/>
              <a:t>Kada je određen efektivni Reynoldsov broj, Nusseltov broj se računa preko relacije: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r-Latn-ME" altLang="en-US" sz="100" i="1" dirty="0" smtClean="0"/>
          </a:p>
          <a:p>
            <a:pPr marL="342900" indent="-34290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=C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sr-Latn-ME" sz="1600" dirty="0" smtClean="0">
                <a:latin typeface="Times New Roman" pitchFamily="18" charset="0"/>
                <a:cs typeface="Times New Roman" pitchFamily="18" charset="0"/>
              </a:rPr>
              <a:t>·Re</a:t>
            </a:r>
            <a:r>
              <a:rPr lang="sr-Latn-ME" sz="1600" baseline="-25000" dirty="0" smtClean="0">
                <a:latin typeface="Times New Roman" pitchFamily="18" charset="0"/>
                <a:cs typeface="Times New Roman" pitchFamily="18" charset="0"/>
              </a:rPr>
              <a:t>ef</a:t>
            </a:r>
            <a:r>
              <a:rPr lang="sr-Latn-ME" sz="1600" baseline="30000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sr-Latn-ME" sz="1600" dirty="0" smtClean="0">
                <a:latin typeface="Times New Roman" pitchFamily="18" charset="0"/>
                <a:cs typeface="Times New Roman" pitchFamily="18" charset="0"/>
              </a:rPr>
              <a:t>·(G+E·sin(ϕ</a:t>
            </a:r>
            <a:r>
              <a:rPr lang="sr-Latn-ME" sz="1600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ME" sz="1600" dirty="0" smtClean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sr-Latn-ME" sz="1600" baseline="30000" dirty="0" smtClean="0"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marL="342900" indent="-342900" algn="just"/>
            <a:endParaRPr lang="sr-Latn-ME" sz="1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r-Latn-ME" sz="1000" i="1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sr-Latn-ME" sz="1000" i="1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ME" sz="1000" i="1" dirty="0" smtClean="0">
                <a:latin typeface="Times New Roman" pitchFamily="18" charset="0"/>
                <a:cs typeface="Times New Roman" pitchFamily="18" charset="0"/>
              </a:rPr>
              <a:t> - napadni ugao vjetra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sz="1000" i="1" dirty="0" smtClean="0"/>
              <a:t>°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sr-Latn-ME" sz="1000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 algn="just">
              <a:spcBef>
                <a:spcPts val="0"/>
              </a:spcBef>
            </a:pPr>
            <a:r>
              <a:rPr lang="sr-Latn-ME" sz="1000" i="1" dirty="0" smtClean="0">
                <a:latin typeface="Times New Roman" pitchFamily="18" charset="0"/>
                <a:cs typeface="Times New Roman" pitchFamily="18" charset="0"/>
              </a:rPr>
              <a:t>C, n, G, E i p su konstante čije vrijednosti zavise o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d n</a:t>
            </a:r>
            <a:r>
              <a:rPr lang="sr-Latn-ME" sz="1000" i="1" dirty="0" smtClean="0">
                <a:latin typeface="Times New Roman" pitchFamily="18" charset="0"/>
                <a:cs typeface="Times New Roman" pitchFamily="18" charset="0"/>
              </a:rPr>
              <a:t>apadnog ugla </a:t>
            </a:r>
            <a:r>
              <a:rPr lang="en-GB" sz="1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sz="1000" i="1" dirty="0" smtClean="0">
                <a:latin typeface="Times New Roman" pitchFamily="18" charset="0"/>
                <a:cs typeface="Times New Roman" pitchFamily="18" charset="0"/>
              </a:rPr>
              <a:t>vjetra.</a:t>
            </a:r>
            <a:endParaRPr lang="en-US" sz="1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AT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291715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85775"/>
            <a:ext cx="6858000" cy="1000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PRIMJER PR</a:t>
            </a:r>
            <a:r>
              <a:rPr lang="sr-Latn-ME" dirty="0" smtClean="0"/>
              <a:t>O</a:t>
            </a:r>
            <a:r>
              <a:rPr lang="en-US" dirty="0" smtClean="0"/>
              <a:t>A</a:t>
            </a:r>
            <a:r>
              <a:rPr lang="sr-Latn-ME" dirty="0" smtClean="0"/>
              <a:t>Č</a:t>
            </a:r>
            <a:r>
              <a:rPr lang="en-US" dirty="0" smtClean="0"/>
              <a:t>UNA TERMI</a:t>
            </a:r>
            <a:r>
              <a:rPr lang="sr-Latn-ME" dirty="0" smtClean="0"/>
              <a:t>Č</a:t>
            </a:r>
            <a:r>
              <a:rPr lang="en-US" dirty="0" smtClean="0"/>
              <a:t>KI TRAJNO DO</a:t>
            </a:r>
            <a:r>
              <a:rPr lang="sr-Latn-ME" dirty="0" smtClean="0"/>
              <a:t>Z</a:t>
            </a:r>
            <a:r>
              <a:rPr lang="en-US" dirty="0" smtClean="0"/>
              <a:t>VOLJENE STRUJE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11927"/>
            <a:ext cx="9144000" cy="4465122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Latn-ME" altLang="en-US" sz="2300" i="1" dirty="0" smtClean="0"/>
              <a:t>Određuje se intenzitet termički trajno dozvoljene struje I</a:t>
            </a:r>
            <a:r>
              <a:rPr lang="sr-Latn-ME" altLang="en-US" sz="2300" i="1" baseline="-25000" dirty="0" smtClean="0"/>
              <a:t>td</a:t>
            </a:r>
          </a:p>
          <a:p>
            <a:pPr algn="just">
              <a:lnSpc>
                <a:spcPct val="120000"/>
              </a:lnSpc>
            </a:pPr>
            <a:r>
              <a:rPr lang="sr-Latn-ME" altLang="en-US" sz="1700" i="1" dirty="0" smtClean="0"/>
              <a:t>-     površina poprečnog presjeka je S=95/15 mm²,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r-Latn-ME" altLang="en-US" sz="1700" i="1" dirty="0" smtClean="0"/>
              <a:t>-     prečnik provodnika, d</a:t>
            </a:r>
            <a:r>
              <a:rPr lang="sr-Latn-ME" altLang="en-US" sz="1700" i="1" baseline="-25000" dirty="0" smtClean="0"/>
              <a:t>p</a:t>
            </a:r>
            <a:r>
              <a:rPr lang="sr-Latn-ME" altLang="en-US" sz="1700" i="1" dirty="0" smtClean="0"/>
              <a:t>=13,6 mm,</a:t>
            </a:r>
            <a:endParaRPr lang="en-US" altLang="en-US" sz="1700" i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r-Latn-ME" altLang="en-US" sz="1700" i="1" dirty="0" smtClean="0"/>
              <a:t>-     električna otpornost provodnika na 20°C, R</a:t>
            </a:r>
            <a:r>
              <a:rPr lang="sr-Latn-ME" altLang="en-US" sz="1700" i="1" baseline="-25000" dirty="0" smtClean="0"/>
              <a:t>20</a:t>
            </a:r>
            <a:r>
              <a:rPr lang="sr-Latn-ME" altLang="en-US" sz="1700" i="1" dirty="0" smtClean="0"/>
              <a:t>=0,</a:t>
            </a:r>
            <a:r>
              <a:rPr lang="en-GB" altLang="en-US" sz="1700" i="1" dirty="0" smtClean="0"/>
              <a:t>000</a:t>
            </a:r>
            <a:r>
              <a:rPr lang="sr-Latn-ME" altLang="en-US" sz="1700" i="1" dirty="0" smtClean="0"/>
              <a:t>301 Ώ/m,</a:t>
            </a:r>
            <a:endParaRPr lang="en-US" altLang="en-US" sz="1700" i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r-Latn-ME" altLang="en-US" sz="1700" i="1" dirty="0" smtClean="0"/>
              <a:t>-     koeficijent promjene električne otpornosti sa temperaturom, α=0,00403 ,</a:t>
            </a:r>
            <a:endParaRPr lang="en-US" altLang="en-US" sz="1700" i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r-Latn-ME" altLang="en-US" sz="1700" i="1" dirty="0" smtClean="0"/>
              <a:t>-     površinska gustina snage ozračenja usljed sunčevog zračenja, I</a:t>
            </a:r>
            <a:r>
              <a:rPr lang="sr-Latn-ME" altLang="en-US" sz="1700" i="1" baseline="-25000" dirty="0" smtClean="0"/>
              <a:t>s</a:t>
            </a:r>
            <a:r>
              <a:rPr lang="sr-Latn-ME" altLang="en-US" sz="1700" i="1" dirty="0" smtClean="0"/>
              <a:t>=1000 W/m²,</a:t>
            </a:r>
            <a:endParaRPr lang="en-US" altLang="en-US" sz="1700" i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r-Latn-ME" altLang="en-US" sz="1700" i="1" dirty="0" smtClean="0"/>
              <a:t>-     koeficijent apsorpcije provodnika i emisije toplotnog zračenja, α</a:t>
            </a:r>
            <a:r>
              <a:rPr lang="sr-Latn-ME" altLang="en-US" sz="1700" i="1" baseline="-25000" dirty="0" smtClean="0"/>
              <a:t>s</a:t>
            </a:r>
            <a:r>
              <a:rPr lang="sr-Latn-ME" altLang="en-US" sz="1700" i="1" dirty="0" smtClean="0"/>
              <a:t>=0,8 i ε=0,7, respektivno</a:t>
            </a:r>
            <a:endParaRPr lang="en-US" altLang="en-US" sz="1700" i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r-Latn-ME" altLang="en-US" sz="1700" i="1" dirty="0" smtClean="0"/>
              <a:t>-     brzina i napadni ugao vjetra, v=3 m/s i =30°, respektivno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r-Latn-ME" altLang="en-US" sz="1700" i="1" dirty="0" smtClean="0"/>
              <a:t>-     temperaturi okoline θ</a:t>
            </a:r>
            <a:r>
              <a:rPr lang="sr-Latn-ME" altLang="en-US" sz="1700" i="1" baseline="-25000" dirty="0" smtClean="0"/>
              <a:t>a</a:t>
            </a:r>
            <a:r>
              <a:rPr lang="sr-Latn-ME" altLang="en-US" sz="1700" i="1" dirty="0" smtClean="0"/>
              <a:t>=35°C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r-Latn-ME" altLang="en-US" sz="1700" i="1" dirty="0" smtClean="0"/>
              <a:t>-     dozvoljena trajna temperatura provodnika θ</a:t>
            </a:r>
            <a:r>
              <a:rPr lang="sr-Latn-ME" altLang="en-US" sz="1700" i="1" baseline="-25000" dirty="0" smtClean="0"/>
              <a:t>pmax</a:t>
            </a:r>
            <a:r>
              <a:rPr lang="sr-Latn-ME" altLang="en-US" sz="1700" i="1" dirty="0" smtClean="0"/>
              <a:t>=75°C.</a:t>
            </a:r>
            <a:endParaRPr lang="en-US" altLang="en-US" sz="1700" i="1" dirty="0" smtClean="0"/>
          </a:p>
          <a:p>
            <a:pPr algn="just"/>
            <a:endParaRPr lang="en-US" altLang="en-US" sz="1800" i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Latn-ME" altLang="en-US" sz="2300" i="1" dirty="0" smtClean="0"/>
              <a:t>Prema odgovarajućim relacijama, urađen je računarski program u programskom paketu MATALAB</a:t>
            </a:r>
          </a:p>
          <a:p>
            <a:pPr algn="just"/>
            <a:endParaRPr lang="sr-Latn-ME" altLang="en-US" sz="2900" i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Latn-ME" altLang="en-US" sz="2300" i="1" dirty="0" smtClean="0"/>
              <a:t>Sastoji se iz dva segmenta: </a:t>
            </a:r>
          </a:p>
          <a:p>
            <a:pPr algn="just">
              <a:buFontTx/>
              <a:buChar char="-"/>
            </a:pPr>
            <a:r>
              <a:rPr lang="sr-Latn-ME" altLang="en-US" sz="1500" i="1" dirty="0" smtClean="0"/>
              <a:t>grafičkog interfejsa, realizovanog uz upotrebu alata GUI,  </a:t>
            </a:r>
          </a:p>
          <a:p>
            <a:pPr algn="just">
              <a:buFontTx/>
              <a:buChar char="-"/>
            </a:pPr>
            <a:r>
              <a:rPr lang="sr-Latn-ME" altLang="en-US" sz="1500" i="1" dirty="0" smtClean="0"/>
              <a:t>koda za proračun.</a:t>
            </a:r>
            <a:endParaRPr lang="en-US" altLang="en-US" sz="1500" i="1" dirty="0" smtClean="0"/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6" y="0"/>
            <a:ext cx="460980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05" y="1"/>
            <a:ext cx="4537494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069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1374</Words>
  <Application>Microsoft Office PowerPoint</Application>
  <PresentationFormat>On-screen Show (4:3)</PresentationFormat>
  <Paragraphs>179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Thème Office</vt:lpstr>
      <vt:lpstr>MOGUĆNOSTI POVEĆANJA PRENOSNOG KAPACITETA NADZEMNIH ELEKTROENERGETSKIH VODOVA U REALNIM METEOROLOŠKIM USLOVIMA</vt:lpstr>
      <vt:lpstr>UVOD</vt:lpstr>
      <vt:lpstr>STRUJNO OPTEREĆENJE NADZEMNIH VODOVA</vt:lpstr>
      <vt:lpstr>PowerPoint Presentation</vt:lpstr>
      <vt:lpstr>PowerPoint Presentation</vt:lpstr>
      <vt:lpstr>PowerPoint Presentation</vt:lpstr>
      <vt:lpstr>PowerPoint Presentation</vt:lpstr>
      <vt:lpstr>PRIMJER PROAČUNA TERMIČKI TRAJNO DOZVOLJENE STRUJE</vt:lpstr>
      <vt:lpstr>PowerPoint Presentation</vt:lpstr>
      <vt:lpstr> ZAKLJUČCI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Dusan</cp:lastModifiedBy>
  <cp:revision>193</cp:revision>
  <dcterms:created xsi:type="dcterms:W3CDTF">2018-08-21T10:05:07Z</dcterms:created>
  <dcterms:modified xsi:type="dcterms:W3CDTF">2019-05-14T12:53:20Z</dcterms:modified>
</cp:coreProperties>
</file>