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3"/>
  </p:notesMasterIdLst>
  <p:handoutMasterIdLst>
    <p:handoutMasterId r:id="rId14"/>
  </p:handoutMasterIdLst>
  <p:sldIdLst>
    <p:sldId id="258" r:id="rId2"/>
    <p:sldId id="260" r:id="rId3"/>
    <p:sldId id="261" r:id="rId4"/>
    <p:sldId id="262" r:id="rId5"/>
    <p:sldId id="263" r:id="rId6"/>
    <p:sldId id="264" r:id="rId7"/>
    <p:sldId id="265" r:id="rId8"/>
    <p:sldId id="266" r:id="rId9"/>
    <p:sldId id="267" r:id="rId10"/>
    <p:sldId id="268" r:id="rId11"/>
    <p:sldId id="26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515" autoAdjust="0"/>
    <p:restoredTop sz="94660" autoAdjust="0"/>
  </p:normalViewPr>
  <p:slideViewPr>
    <p:cSldViewPr snapToGrid="0">
      <p:cViewPr varScale="1">
        <p:scale>
          <a:sx n="71" d="100"/>
          <a:sy n="71" d="100"/>
        </p:scale>
        <p:origin x="168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1AF0158E-0BEA-4BFF-AA61-7914394B3C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 xmlns:a16="http://schemas.microsoft.com/office/drawing/2014/main" id="{14F11DA1-6698-4392-B84F-664E2A344A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192300-EA15-4B15-A783-6E65AD991BC8}" type="datetimeFigureOut">
              <a:rPr lang="en-NZ" smtClean="0"/>
              <a:t>7/05/2019</a:t>
            </a:fld>
            <a:endParaRPr lang="en-NZ"/>
          </a:p>
        </p:txBody>
      </p:sp>
      <p:sp>
        <p:nvSpPr>
          <p:cNvPr id="4" name="Footer Placeholder 3">
            <a:extLst>
              <a:ext uri="{FF2B5EF4-FFF2-40B4-BE49-F238E27FC236}">
                <a16:creationId xmlns="" xmlns:a16="http://schemas.microsoft.com/office/drawing/2014/main" id="{AB15D29F-AD7A-40A3-90D1-5C7D45458A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 xmlns:a16="http://schemas.microsoft.com/office/drawing/2014/main" id="{A27F1443-A053-47AC-962C-46D85BEC89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E16929-A883-446E-B000-A06150AF9A4B}" type="slidenum">
              <a:rPr lang="en-NZ" smtClean="0"/>
              <a:t>‹#›</a:t>
            </a:fld>
            <a:endParaRPr lang="en-NZ"/>
          </a:p>
        </p:txBody>
      </p:sp>
    </p:spTree>
    <p:extLst>
      <p:ext uri="{BB962C8B-B14F-4D97-AF65-F5344CB8AC3E}">
        <p14:creationId xmlns:p14="http://schemas.microsoft.com/office/powerpoint/2010/main" val="4147281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14211-E28D-4196-8F23-467118673D5D}" type="datetimeFigureOut">
              <a:rPr lang="en-NZ" smtClean="0"/>
              <a:t>7/05/2019</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4C6E0-D6AA-4C96-836C-B12EBD6499B1}" type="slidenum">
              <a:rPr lang="en-NZ" smtClean="0"/>
              <a:t>‹#›</a:t>
            </a:fld>
            <a:endParaRPr lang="en-NZ"/>
          </a:p>
        </p:txBody>
      </p:sp>
    </p:spTree>
    <p:extLst>
      <p:ext uri="{BB962C8B-B14F-4D97-AF65-F5344CB8AC3E}">
        <p14:creationId xmlns:p14="http://schemas.microsoft.com/office/powerpoint/2010/main" val="2138555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5AC26115-93DD-439D-AB73-B403A1B14893}" type="datetimeFigureOut">
              <a:rPr lang="en-NZ" smtClean="0"/>
              <a:t>7/05/2019</a:t>
            </a:fld>
            <a:endParaRPr lang="en-NZ"/>
          </a:p>
        </p:txBody>
      </p:sp>
      <p:sp>
        <p:nvSpPr>
          <p:cNvPr id="5" name="Footer Placeholder 4"/>
          <p:cNvSpPr>
            <a:spLocks noGrp="1"/>
          </p:cNvSpPr>
          <p:nvPr>
            <p:ph type="ftr" sz="quarter" idx="11"/>
          </p:nvPr>
        </p:nvSpPr>
        <p:spPr>
          <a:xfrm>
            <a:off x="1900237" y="5410202"/>
            <a:ext cx="3843665" cy="365125"/>
          </a:xfrm>
        </p:spPr>
        <p:txBody>
          <a:bodyPr/>
          <a:lstStyle/>
          <a:p>
            <a:endParaRPr lang="en-NZ"/>
          </a:p>
        </p:txBody>
      </p:sp>
      <p:sp>
        <p:nvSpPr>
          <p:cNvPr id="6" name="Slide Number Placeholder 5"/>
          <p:cNvSpPr>
            <a:spLocks noGrp="1"/>
          </p:cNvSpPr>
          <p:nvPr>
            <p:ph type="sldNum" sz="quarter" idx="12"/>
          </p:nvPr>
        </p:nvSpPr>
        <p:spPr>
          <a:xfrm>
            <a:off x="7915603" y="5410200"/>
            <a:ext cx="578317" cy="365125"/>
          </a:xfrm>
        </p:spPr>
        <p:txBody>
          <a:bodyPr/>
          <a:lstStyle/>
          <a:p>
            <a:fld id="{4CFF958E-C44B-42BD-9173-1DD03F7322B6}" type="slidenum">
              <a:rPr lang="en-NZ" smtClean="0"/>
              <a:t>‹#›</a:t>
            </a:fld>
            <a:endParaRPr lang="en-NZ"/>
          </a:p>
        </p:txBody>
      </p:sp>
    </p:spTree>
    <p:extLst>
      <p:ext uri="{BB962C8B-B14F-4D97-AF65-F5344CB8AC3E}">
        <p14:creationId xmlns:p14="http://schemas.microsoft.com/office/powerpoint/2010/main" val="382457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C26115-93DD-439D-AB73-B403A1B14893}" type="datetimeFigureOut">
              <a:rPr lang="en-NZ" smtClean="0"/>
              <a:t>7/05/2019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CFF958E-C44B-42BD-9173-1DD03F7322B6}" type="slidenum">
              <a:rPr lang="en-NZ" smtClean="0"/>
              <a:t>‹#›</a:t>
            </a:fld>
            <a:endParaRPr lang="en-NZ"/>
          </a:p>
        </p:txBody>
      </p:sp>
    </p:spTree>
    <p:extLst>
      <p:ext uri="{BB962C8B-B14F-4D97-AF65-F5344CB8AC3E}">
        <p14:creationId xmlns:p14="http://schemas.microsoft.com/office/powerpoint/2010/main" val="4015305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C26115-93DD-439D-AB73-B403A1B14893}" type="datetimeFigureOut">
              <a:rPr lang="en-NZ" smtClean="0"/>
              <a:t>7/05/2019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CFF958E-C44B-42BD-9173-1DD03F7322B6}" type="slidenum">
              <a:rPr lang="en-NZ" smtClean="0"/>
              <a:t>‹#›</a:t>
            </a:fld>
            <a:endParaRPr lang="en-NZ"/>
          </a:p>
        </p:txBody>
      </p:sp>
    </p:spTree>
    <p:extLst>
      <p:ext uri="{BB962C8B-B14F-4D97-AF65-F5344CB8AC3E}">
        <p14:creationId xmlns:p14="http://schemas.microsoft.com/office/powerpoint/2010/main" val="3038094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C26115-93DD-439D-AB73-B403A1B14893}" type="datetimeFigureOut">
              <a:rPr lang="en-NZ" smtClean="0"/>
              <a:t>7/05/2019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CFF958E-C44B-42BD-9173-1DD03F7322B6}" type="slidenum">
              <a:rPr lang="en-NZ" smtClean="0"/>
              <a:t>‹#›</a:t>
            </a:fld>
            <a:endParaRPr lang="en-NZ"/>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698369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C26115-93DD-439D-AB73-B403A1B14893}" type="datetimeFigureOut">
              <a:rPr lang="en-NZ" smtClean="0"/>
              <a:t>7/05/2019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CFF958E-C44B-42BD-9173-1DD03F7322B6}" type="slidenum">
              <a:rPr lang="en-NZ" smtClean="0"/>
              <a:t>‹#›</a:t>
            </a:fld>
            <a:endParaRPr lang="en-NZ"/>
          </a:p>
        </p:txBody>
      </p:sp>
    </p:spTree>
    <p:extLst>
      <p:ext uri="{BB962C8B-B14F-4D97-AF65-F5344CB8AC3E}">
        <p14:creationId xmlns:p14="http://schemas.microsoft.com/office/powerpoint/2010/main" val="2312317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AC26115-93DD-439D-AB73-B403A1B14893}" type="datetimeFigureOut">
              <a:rPr lang="en-NZ" smtClean="0"/>
              <a:t>7/05/2019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4CFF958E-C44B-42BD-9173-1DD03F7322B6}" type="slidenum">
              <a:rPr lang="en-NZ" smtClean="0"/>
              <a:t>‹#›</a:t>
            </a:fld>
            <a:endParaRPr lang="en-NZ"/>
          </a:p>
        </p:txBody>
      </p:sp>
    </p:spTree>
    <p:extLst>
      <p:ext uri="{BB962C8B-B14F-4D97-AF65-F5344CB8AC3E}">
        <p14:creationId xmlns:p14="http://schemas.microsoft.com/office/powerpoint/2010/main" val="1647198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AC26115-93DD-439D-AB73-B403A1B14893}" type="datetimeFigureOut">
              <a:rPr lang="en-NZ" smtClean="0"/>
              <a:t>7/05/2019</a:t>
            </a:fld>
            <a:endParaRPr lang="en-NZ"/>
          </a:p>
        </p:txBody>
      </p:sp>
      <p:sp>
        <p:nvSpPr>
          <p:cNvPr id="4" name="Footer Placeholder 3"/>
          <p:cNvSpPr>
            <a:spLocks noGrp="1"/>
          </p:cNvSpPr>
          <p:nvPr>
            <p:ph type="ftr" sz="quarter" idx="11"/>
          </p:nvPr>
        </p:nvSpPr>
        <p:spPr/>
        <p:txBody>
          <a:bodyPr/>
          <a:lstStyle>
            <a:lvl1pPr>
              <a:defRPr cap="all" baseline="0"/>
            </a:lvl1pPr>
          </a:lstStyle>
          <a:p>
            <a:endParaRPr lang="en-NZ"/>
          </a:p>
        </p:txBody>
      </p:sp>
      <p:sp>
        <p:nvSpPr>
          <p:cNvPr id="5" name="Slide Number Placeholder 4"/>
          <p:cNvSpPr>
            <a:spLocks noGrp="1"/>
          </p:cNvSpPr>
          <p:nvPr>
            <p:ph type="sldNum" sz="quarter" idx="12"/>
          </p:nvPr>
        </p:nvSpPr>
        <p:spPr/>
        <p:txBody>
          <a:bodyPr/>
          <a:lstStyle/>
          <a:p>
            <a:fld id="{4CFF958E-C44B-42BD-9173-1DD03F7322B6}" type="slidenum">
              <a:rPr lang="en-NZ" smtClean="0"/>
              <a:t>‹#›</a:t>
            </a:fld>
            <a:endParaRPr lang="en-NZ"/>
          </a:p>
        </p:txBody>
      </p:sp>
    </p:spTree>
    <p:extLst>
      <p:ext uri="{BB962C8B-B14F-4D97-AF65-F5344CB8AC3E}">
        <p14:creationId xmlns:p14="http://schemas.microsoft.com/office/powerpoint/2010/main" val="1454747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C26115-93DD-439D-AB73-B403A1B14893}" type="datetimeFigureOut">
              <a:rPr lang="en-NZ" smtClean="0"/>
              <a:t>7/05/2019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FF958E-C44B-42BD-9173-1DD03F7322B6}" type="slidenum">
              <a:rPr lang="en-NZ" smtClean="0"/>
              <a:t>‹#›</a:t>
            </a:fld>
            <a:endParaRPr lang="en-NZ"/>
          </a:p>
        </p:txBody>
      </p:sp>
    </p:spTree>
    <p:extLst>
      <p:ext uri="{BB962C8B-B14F-4D97-AF65-F5344CB8AC3E}">
        <p14:creationId xmlns:p14="http://schemas.microsoft.com/office/powerpoint/2010/main" val="2343972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C26115-93DD-439D-AB73-B403A1B14893}" type="datetimeFigureOut">
              <a:rPr lang="en-NZ" smtClean="0"/>
              <a:t>7/05/2019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FF958E-C44B-42BD-9173-1DD03F7322B6}" type="slidenum">
              <a:rPr lang="en-NZ" smtClean="0"/>
              <a:t>‹#›</a:t>
            </a:fld>
            <a:endParaRPr lang="en-NZ"/>
          </a:p>
        </p:txBody>
      </p:sp>
    </p:spTree>
    <p:extLst>
      <p:ext uri="{BB962C8B-B14F-4D97-AF65-F5344CB8AC3E}">
        <p14:creationId xmlns:p14="http://schemas.microsoft.com/office/powerpoint/2010/main" val="960480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smtClean="0"/>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5AC26115-93DD-439D-AB73-B403A1B14893}" type="datetimeFigureOut">
              <a:rPr lang="en-NZ" smtClean="0"/>
              <a:t>7/05/2019</a:t>
            </a:fld>
            <a:endParaRPr lang="en-NZ"/>
          </a:p>
        </p:txBody>
      </p:sp>
      <p:sp>
        <p:nvSpPr>
          <p:cNvPr id="50" name="Footer Placeholder 4"/>
          <p:cNvSpPr>
            <a:spLocks noGrp="1"/>
          </p:cNvSpPr>
          <p:nvPr>
            <p:ph type="ftr" sz="quarter" idx="11"/>
          </p:nvPr>
        </p:nvSpPr>
        <p:spPr>
          <a:xfrm>
            <a:off x="856059" y="5883276"/>
            <a:ext cx="4679482" cy="365125"/>
          </a:xfrm>
        </p:spPr>
        <p:txBody>
          <a:bodyPr/>
          <a:lstStyle/>
          <a:p>
            <a:endParaRPr lang="en-NZ"/>
          </a:p>
        </p:txBody>
      </p:sp>
      <p:sp>
        <p:nvSpPr>
          <p:cNvPr id="51" name="Slide Number Placeholder 5"/>
          <p:cNvSpPr>
            <a:spLocks noGrp="1"/>
          </p:cNvSpPr>
          <p:nvPr>
            <p:ph type="sldNum" sz="quarter" idx="12"/>
          </p:nvPr>
        </p:nvSpPr>
        <p:spPr>
          <a:xfrm>
            <a:off x="7707241" y="5883275"/>
            <a:ext cx="578317" cy="365125"/>
          </a:xfrm>
        </p:spPr>
        <p:txBody>
          <a:bodyPr/>
          <a:lstStyle/>
          <a:p>
            <a:fld id="{4CFF958E-C44B-42BD-9173-1DD03F7322B6}" type="slidenum">
              <a:rPr lang="en-NZ" smtClean="0"/>
              <a:t>‹#›</a:t>
            </a:fld>
            <a:endParaRPr lang="en-NZ"/>
          </a:p>
        </p:txBody>
      </p:sp>
    </p:spTree>
    <p:extLst>
      <p:ext uri="{BB962C8B-B14F-4D97-AF65-F5344CB8AC3E}">
        <p14:creationId xmlns:p14="http://schemas.microsoft.com/office/powerpoint/2010/main" val="2304323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C26115-93DD-439D-AB73-B403A1B14893}" type="datetimeFigureOut">
              <a:rPr lang="en-NZ" smtClean="0"/>
              <a:t>7/05/2019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FF958E-C44B-42BD-9173-1DD03F7322B6}" type="slidenum">
              <a:rPr lang="en-NZ" smtClean="0"/>
              <a:t>‹#›</a:t>
            </a:fld>
            <a:endParaRPr lang="en-NZ"/>
          </a:p>
        </p:txBody>
      </p:sp>
    </p:spTree>
    <p:extLst>
      <p:ext uri="{BB962C8B-B14F-4D97-AF65-F5344CB8AC3E}">
        <p14:creationId xmlns:p14="http://schemas.microsoft.com/office/powerpoint/2010/main" val="118714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C26115-93DD-439D-AB73-B403A1B14893}" type="datetimeFigureOut">
              <a:rPr lang="en-NZ" smtClean="0"/>
              <a:t>7/05/2019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CFF958E-C44B-42BD-9173-1DD03F7322B6}" type="slidenum">
              <a:rPr lang="en-NZ" smtClean="0"/>
              <a:t>‹#›</a:t>
            </a:fld>
            <a:endParaRPr lang="en-NZ"/>
          </a:p>
        </p:txBody>
      </p:sp>
    </p:spTree>
    <p:extLst>
      <p:ext uri="{BB962C8B-B14F-4D97-AF65-F5344CB8AC3E}">
        <p14:creationId xmlns:p14="http://schemas.microsoft.com/office/powerpoint/2010/main" val="1801318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C26115-93DD-439D-AB73-B403A1B14893}" type="datetimeFigureOut">
              <a:rPr lang="en-NZ" smtClean="0"/>
              <a:t>7/05/2019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4CFF958E-C44B-42BD-9173-1DD03F7322B6}" type="slidenum">
              <a:rPr lang="en-NZ" smtClean="0"/>
              <a:t>‹#›</a:t>
            </a:fld>
            <a:endParaRPr lang="en-NZ"/>
          </a:p>
        </p:txBody>
      </p:sp>
    </p:spTree>
    <p:extLst>
      <p:ext uri="{BB962C8B-B14F-4D97-AF65-F5344CB8AC3E}">
        <p14:creationId xmlns:p14="http://schemas.microsoft.com/office/powerpoint/2010/main" val="9675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C26115-93DD-439D-AB73-B403A1B14893}" type="datetimeFigureOut">
              <a:rPr lang="en-NZ" smtClean="0"/>
              <a:t>7/05/2019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4CFF958E-C44B-42BD-9173-1DD03F7322B6}" type="slidenum">
              <a:rPr lang="en-NZ" smtClean="0"/>
              <a:t>‹#›</a:t>
            </a:fld>
            <a:endParaRPr lang="en-NZ"/>
          </a:p>
        </p:txBody>
      </p:sp>
    </p:spTree>
    <p:extLst>
      <p:ext uri="{BB962C8B-B14F-4D97-AF65-F5344CB8AC3E}">
        <p14:creationId xmlns:p14="http://schemas.microsoft.com/office/powerpoint/2010/main" val="1605541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26115-93DD-439D-AB73-B403A1B14893}" type="datetimeFigureOut">
              <a:rPr lang="en-NZ" smtClean="0"/>
              <a:t>7/05/2019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4CFF958E-C44B-42BD-9173-1DD03F7322B6}" type="slidenum">
              <a:rPr lang="en-NZ" smtClean="0"/>
              <a:t>‹#›</a:t>
            </a:fld>
            <a:endParaRPr lang="en-NZ"/>
          </a:p>
        </p:txBody>
      </p:sp>
    </p:spTree>
    <p:extLst>
      <p:ext uri="{BB962C8B-B14F-4D97-AF65-F5344CB8AC3E}">
        <p14:creationId xmlns:p14="http://schemas.microsoft.com/office/powerpoint/2010/main" val="2148804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C26115-93DD-439D-AB73-B403A1B14893}" type="datetimeFigureOut">
              <a:rPr lang="en-NZ" smtClean="0"/>
              <a:t>7/05/2019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CFF958E-C44B-42BD-9173-1DD03F7322B6}" type="slidenum">
              <a:rPr lang="en-NZ" smtClean="0"/>
              <a:t>‹#›</a:t>
            </a:fld>
            <a:endParaRPr lang="en-NZ"/>
          </a:p>
        </p:txBody>
      </p:sp>
    </p:spTree>
    <p:extLst>
      <p:ext uri="{BB962C8B-B14F-4D97-AF65-F5344CB8AC3E}">
        <p14:creationId xmlns:p14="http://schemas.microsoft.com/office/powerpoint/2010/main" val="3601027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C26115-93DD-439D-AB73-B403A1B14893}" type="datetimeFigureOut">
              <a:rPr lang="en-NZ" smtClean="0"/>
              <a:t>7/05/2019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CFF958E-C44B-42BD-9173-1DD03F7322B6}" type="slidenum">
              <a:rPr lang="en-NZ" smtClean="0"/>
              <a:t>‹#›</a:t>
            </a:fld>
            <a:endParaRPr lang="en-NZ"/>
          </a:p>
        </p:txBody>
      </p:sp>
    </p:spTree>
    <p:extLst>
      <p:ext uri="{BB962C8B-B14F-4D97-AF65-F5344CB8AC3E}">
        <p14:creationId xmlns:p14="http://schemas.microsoft.com/office/powerpoint/2010/main" val="213183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AC26115-93DD-439D-AB73-B403A1B14893}" type="datetimeFigureOut">
              <a:rPr lang="en-NZ" smtClean="0"/>
              <a:t>7/05/2019</a:t>
            </a:fld>
            <a:endParaRPr lang="en-NZ"/>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CFF958E-C44B-42BD-9173-1DD03F7322B6}" type="slidenum">
              <a:rPr lang="en-NZ" smtClean="0"/>
              <a:t>‹#›</a:t>
            </a:fld>
            <a:endParaRPr lang="en-NZ"/>
          </a:p>
        </p:txBody>
      </p:sp>
    </p:spTree>
    <p:extLst>
      <p:ext uri="{BB962C8B-B14F-4D97-AF65-F5344CB8AC3E}">
        <p14:creationId xmlns:p14="http://schemas.microsoft.com/office/powerpoint/2010/main" val="2271009804"/>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14300" dist="38100" dir="2700000" algn="tl">
              <a:srgbClr val="000000">
                <a:alpha val="26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27000" dist="38100" dir="2700000" algn="tl">
              <a:srgbClr val="000000">
                <a:alpha val="33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27000" dist="38100" dir="2700000" algn="tl">
              <a:srgbClr val="000000">
                <a:alpha val="33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27000" dist="38100" dir="2700000" algn="tl">
              <a:srgbClr val="000000">
                <a:alpha val="33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682" y="1653988"/>
            <a:ext cx="6831106" cy="1936657"/>
          </a:xfrm>
        </p:spPr>
        <p:txBody>
          <a:bodyPr>
            <a:normAutofit/>
          </a:bodyPr>
          <a:lstStyle/>
          <a:p>
            <a:pPr algn="ctr"/>
            <a:r>
              <a:rPr lang="sr-Latn-ME" sz="2800" b="1" i="1" cap="none"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Mogućnost izgradnje i priključenja elektrana </a:t>
            </a:r>
            <a:r>
              <a:rPr lang="sr-Latn-ME" sz="2800" b="1" i="1" cap="none" dirty="0" smtClean="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koje </a:t>
            </a:r>
            <a:r>
              <a:rPr lang="sr-Latn-ME" sz="2800" b="1" i="1" cap="none"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rade po principu </a:t>
            </a:r>
            <a:r>
              <a:rPr lang="sr-Latn-ME" sz="2800" b="1" i="1" cap="none" dirty="0" smtClean="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razmjene                           </a:t>
            </a:r>
            <a:r>
              <a:rPr lang="sr-Latn-ME" sz="2800" b="1" i="1" cap="none"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električne energije na </a:t>
            </a:r>
            <a:r>
              <a:rPr lang="sr-Latn-ME" sz="2800" b="1" i="1" cap="none" dirty="0" smtClean="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mjestu </a:t>
            </a:r>
            <a:r>
              <a:rPr lang="sr-Latn-ME" sz="2800" b="1" i="1" cap="none"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konekcije u Crnoj Gori</a:t>
            </a:r>
          </a:p>
        </p:txBody>
      </p:sp>
      <p:sp>
        <p:nvSpPr>
          <p:cNvPr id="3" name="Subtitle 2"/>
          <p:cNvSpPr>
            <a:spLocks noGrp="1"/>
          </p:cNvSpPr>
          <p:nvPr>
            <p:ph type="subTitle" idx="1"/>
          </p:nvPr>
        </p:nvSpPr>
        <p:spPr>
          <a:xfrm>
            <a:off x="111781" y="5645992"/>
            <a:ext cx="6593681" cy="956515"/>
          </a:xfrm>
        </p:spPr>
        <p:txBody>
          <a:bodyPr/>
          <a:lstStyle/>
          <a:p>
            <a:pPr>
              <a:spcBef>
                <a:spcPts val="0"/>
              </a:spcBef>
            </a:pPr>
            <a:r>
              <a:rPr lang="sr-Latn-ME" cap="none"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Anja Nedović,dipl.el.ing</a:t>
            </a:r>
            <a:r>
              <a:rPr lang="sr-Latn-ME" cap="none"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 CEDIS</a:t>
            </a:r>
            <a:endParaRPr lang="sr-Latn-ME" cap="none"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a:spcBef>
                <a:spcPts val="0"/>
              </a:spcBef>
            </a:pPr>
            <a:r>
              <a:rPr lang="sr-Latn-ME" cap="none"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Prof. dr Vladan </a:t>
            </a:r>
            <a:r>
              <a:rPr lang="sr-Latn-ME" cap="none"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Radulović – Univerzitet Crne Gore</a:t>
            </a:r>
            <a:endParaRPr lang="sr-Latn-ME" cap="none"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endParaRPr lang="sr-Latn-ME" dirty="0"/>
          </a:p>
        </p:txBody>
      </p:sp>
    </p:spTree>
    <p:extLst>
      <p:ext uri="{BB962C8B-B14F-4D97-AF65-F5344CB8AC3E}">
        <p14:creationId xmlns:p14="http://schemas.microsoft.com/office/powerpoint/2010/main" val="3276060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2178423" y="512442"/>
            <a:ext cx="5042647" cy="435133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endParaRPr kumimoji="0" lang="sr-Latn-ME"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endParaRPr kumimoji="0" lang="sr-Latn-ME"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sr-Latn-ME"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w Cen MT" panose="020B0602020104020603"/>
                <a:ea typeface="+mn-ea"/>
                <a:cs typeface="+mn-cs"/>
              </a:rPr>
              <a:t>    Hvala na pažnji!</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endParaRPr kumimoji="0" lang="sr-Latn-ME" sz="2400" b="0" i="0" u="none" strike="noStrike" kern="1200" cap="none" spc="0" normalizeH="0" baseline="0" noProof="0" dirty="0">
              <a:ln>
                <a:noFill/>
              </a:ln>
              <a:solidFill>
                <a:sysClr val="window" lastClr="FFFFFF"/>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19588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sz="24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Pitanja za diskusiju:</a:t>
            </a:r>
            <a:endParaRPr lang="sr-Latn-ME" dirty="0"/>
          </a:p>
        </p:txBody>
      </p:sp>
      <p:sp>
        <p:nvSpPr>
          <p:cNvPr id="3" name="Content Placeholder 2"/>
          <p:cNvSpPr>
            <a:spLocks noGrp="1"/>
          </p:cNvSpPr>
          <p:nvPr>
            <p:ph idx="1"/>
          </p:nvPr>
        </p:nvSpPr>
        <p:spPr>
          <a:xfrm>
            <a:off x="856060" y="1886416"/>
            <a:ext cx="7763505" cy="3541714"/>
          </a:xfrm>
        </p:spPr>
        <p:txBody>
          <a:bodyPr/>
          <a:lstStyle/>
          <a:p>
            <a:pPr marL="0" lvl="0" indent="0" algn="just">
              <a:buNone/>
            </a:pPr>
            <a:r>
              <a:rPr lang="sr-Latn-ME" sz="1600" dirty="0">
                <a:solidFill>
                  <a:prstClr val="black"/>
                </a:solidFill>
                <a:effectLst/>
                <a:latin typeface="Calibri" panose="020F0502020204030204" pitchFamily="34" charset="0"/>
                <a:cs typeface="Calibri" panose="020F0502020204030204" pitchFamily="34" charset="0"/>
              </a:rPr>
              <a:t>1.Kakvo je trenutno stanje legislative u Crnoj Gori, na temu razmjene na </a:t>
            </a:r>
            <a:r>
              <a:rPr lang="sr-Latn-ME" sz="1600" dirty="0" smtClean="0">
                <a:solidFill>
                  <a:prstClr val="black"/>
                </a:solidFill>
                <a:effectLst/>
                <a:latin typeface="Calibri" panose="020F0502020204030204" pitchFamily="34" charset="0"/>
                <a:cs typeface="Calibri" panose="020F0502020204030204" pitchFamily="34" charset="0"/>
              </a:rPr>
              <a:t>mjestu konekcije, gledano </a:t>
            </a:r>
            <a:r>
              <a:rPr lang="sr-Latn-ME" sz="1600" dirty="0">
                <a:solidFill>
                  <a:prstClr val="black"/>
                </a:solidFill>
                <a:effectLst/>
                <a:latin typeface="Calibri" panose="020F0502020204030204" pitchFamily="34" charset="0"/>
                <a:cs typeface="Calibri" panose="020F0502020204030204" pitchFamily="34" charset="0"/>
              </a:rPr>
              <a:t>iz ugla Smjernica koje je u februaru  2018. godine usvojio Sekretarijat </a:t>
            </a:r>
            <a:r>
              <a:rPr lang="sr-Latn-ME" sz="1600" dirty="0" smtClean="0">
                <a:solidFill>
                  <a:prstClr val="black"/>
                </a:solidFill>
                <a:effectLst/>
                <a:latin typeface="Calibri" panose="020F0502020204030204" pitchFamily="34" charset="0"/>
                <a:cs typeface="Calibri" panose="020F0502020204030204" pitchFamily="34" charset="0"/>
              </a:rPr>
              <a:t>Energetske  </a:t>
            </a:r>
            <a:r>
              <a:rPr lang="sr-Latn-ME" sz="1600" dirty="0">
                <a:solidFill>
                  <a:prstClr val="black"/>
                </a:solidFill>
                <a:effectLst/>
                <a:latin typeface="Calibri" panose="020F0502020204030204" pitchFamily="34" charset="0"/>
                <a:cs typeface="Calibri" panose="020F0502020204030204" pitchFamily="34" charset="0"/>
              </a:rPr>
              <a:t>zajednice?</a:t>
            </a:r>
          </a:p>
          <a:p>
            <a:pPr marL="0" lvl="0" indent="0">
              <a:buNone/>
            </a:pPr>
            <a:endParaRPr lang="sr-Latn-ME" sz="1600" dirty="0">
              <a:solidFill>
                <a:prstClr val="black"/>
              </a:solidFill>
              <a:effectLst/>
              <a:latin typeface="Calibri" panose="020F0502020204030204" pitchFamily="34" charset="0"/>
              <a:cs typeface="Calibri" panose="020F0502020204030204" pitchFamily="34" charset="0"/>
            </a:endParaRPr>
          </a:p>
          <a:p>
            <a:pPr marL="0" lvl="0" indent="0" algn="just">
              <a:buNone/>
            </a:pPr>
            <a:r>
              <a:rPr lang="sr-Latn-ME" sz="1600" dirty="0">
                <a:solidFill>
                  <a:prstClr val="black"/>
                </a:solidFill>
                <a:effectLst/>
                <a:latin typeface="Calibri" panose="020F0502020204030204" pitchFamily="34" charset="0"/>
                <a:cs typeface="Calibri" panose="020F0502020204030204" pitchFamily="34" charset="0"/>
              </a:rPr>
              <a:t>2. Da li masovna integracija OIE male snage može donijeti i druge benefite po distributivni sistem</a:t>
            </a:r>
            <a:r>
              <a:rPr lang="sr-Latn-ME" sz="1600" dirty="0" smtClean="0">
                <a:solidFill>
                  <a:prstClr val="black"/>
                </a:solidFill>
                <a:effectLst/>
                <a:latin typeface="Calibri" panose="020F0502020204030204" pitchFamily="34" charset="0"/>
                <a:cs typeface="Calibri" panose="020F0502020204030204" pitchFamily="34" charset="0"/>
              </a:rPr>
              <a:t>, korekcija </a:t>
            </a:r>
            <a:r>
              <a:rPr lang="sr-Latn-ME" sz="1600" dirty="0">
                <a:solidFill>
                  <a:prstClr val="black"/>
                </a:solidFill>
                <a:effectLst/>
                <a:latin typeface="Calibri" panose="020F0502020204030204" pitchFamily="34" charset="0"/>
                <a:cs typeface="Calibri" panose="020F0502020204030204" pitchFamily="34" charset="0"/>
              </a:rPr>
              <a:t>faktora snage npr.?</a:t>
            </a:r>
          </a:p>
          <a:p>
            <a:endParaRPr lang="sr-Latn-ME" dirty="0"/>
          </a:p>
        </p:txBody>
      </p:sp>
    </p:spTree>
    <p:extLst>
      <p:ext uri="{BB962C8B-B14F-4D97-AF65-F5344CB8AC3E}">
        <p14:creationId xmlns:p14="http://schemas.microsoft.com/office/powerpoint/2010/main" val="2254394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872" y="147871"/>
            <a:ext cx="7429499" cy="851040"/>
          </a:xfrm>
        </p:spPr>
        <p:txBody>
          <a:bodyPr>
            <a:normAutofit/>
          </a:bodyPr>
          <a:lstStyle/>
          <a:p>
            <a:r>
              <a:rPr lang="sr-Latn-ME" sz="2400" b="1" i="1" dirty="0" smtClean="0">
                <a:solidFill>
                  <a:srgbClr val="FF0000"/>
                </a:solidFill>
                <a:effectLst/>
                <a:latin typeface="Calibri" panose="020F0502020204030204" pitchFamily="34" charset="0"/>
                <a:cs typeface="Calibri" panose="020F0502020204030204" pitchFamily="34" charset="0"/>
              </a:rPr>
              <a:t>Uvod</a:t>
            </a:r>
            <a:endParaRPr lang="sr-Latn-ME" sz="2400" b="1" i="1" dirty="0">
              <a:solidFill>
                <a:srgbClr val="FF0000"/>
              </a:solidFill>
              <a:effectLst/>
              <a:latin typeface="Calibri" panose="020F0502020204030204" pitchFamily="34" charset="0"/>
              <a:cs typeface="Calibri" panose="020F0502020204030204" pitchFamily="34" charset="0"/>
            </a:endParaRPr>
          </a:p>
        </p:txBody>
      </p:sp>
      <p:sp>
        <p:nvSpPr>
          <p:cNvPr id="4" name="Content Placeholder 2"/>
          <p:cNvSpPr>
            <a:spLocks noGrp="1"/>
          </p:cNvSpPr>
          <p:nvPr>
            <p:ph idx="1"/>
          </p:nvPr>
        </p:nvSpPr>
        <p:spPr>
          <a:xfrm>
            <a:off x="923295" y="1012358"/>
            <a:ext cx="7429499" cy="5106054"/>
          </a:xfrm>
        </p:spPr>
        <p:txBody>
          <a:bodyPr>
            <a:normAutofit fontScale="32500" lnSpcReduction="20000"/>
          </a:bodyPr>
          <a:lstStyle/>
          <a:p>
            <a:pPr algn="just">
              <a:buFont typeface="Wingdings" panose="05000000000000000000" pitchFamily="2" charset="2"/>
              <a:buChar char="§"/>
            </a:pPr>
            <a:r>
              <a:rPr lang="hr-BA" sz="4900" dirty="0">
                <a:solidFill>
                  <a:schemeClr val="bg1"/>
                </a:solidFill>
                <a:effectLst/>
                <a:latin typeface="Calibri" panose="020F0502020204030204" pitchFamily="34" charset="0"/>
                <a:cs typeface="Calibri" panose="020F0502020204030204" pitchFamily="34" charset="0"/>
              </a:rPr>
              <a:t>Distribuirana proizvodnja postaje sve privlačnija s tačke gledišta potrošača električne energije. </a:t>
            </a:r>
            <a:r>
              <a:rPr lang="sr-Latn-ME" sz="4900" dirty="0">
                <a:solidFill>
                  <a:schemeClr val="bg1"/>
                </a:solidFill>
                <a:effectLst/>
                <a:latin typeface="Calibri" panose="020F0502020204030204" pitchFamily="34" charset="0"/>
                <a:cs typeface="Calibri" panose="020F0502020204030204" pitchFamily="34" charset="0"/>
              </a:rPr>
              <a:t>Krajnji korisnici sistema  prelaze iz pasivne uloge potrošača u aktivnu ulogu proizvođača-potrošača koji korištenjem novih  tehnologija mogu upravljati svojim profilom potrošnje, a sve u cilju zarade ili  postizanja uštede na računima za električnu energiju. </a:t>
            </a:r>
            <a:r>
              <a:rPr lang="hr-BA" sz="4900" dirty="0">
                <a:solidFill>
                  <a:schemeClr val="bg1"/>
                </a:solidFill>
                <a:effectLst/>
                <a:latin typeface="Calibri" panose="020F0502020204030204" pitchFamily="34" charset="0"/>
                <a:cs typeface="Calibri" panose="020F0502020204030204" pitchFamily="34" charset="0"/>
              </a:rPr>
              <a:t>Potrošači sad mogu birati da proizvode dio električne energije za sopstvene  potrebe umjesto da je kupuju od snabdijevača.</a:t>
            </a:r>
            <a:endParaRPr lang="sr-Latn-ME" sz="4900" dirty="0" smtClean="0">
              <a:solidFill>
                <a:schemeClr val="bg1"/>
              </a:solidFill>
              <a:effectLst/>
              <a:latin typeface="Calibri" panose="020F0502020204030204" pitchFamily="34" charset="0"/>
              <a:cs typeface="Calibri" panose="020F0502020204030204" pitchFamily="34" charset="0"/>
            </a:endParaRPr>
          </a:p>
          <a:p>
            <a:pPr algn="just">
              <a:buFont typeface="Wingdings" panose="05000000000000000000" pitchFamily="2" charset="2"/>
              <a:buChar char="§"/>
            </a:pPr>
            <a:r>
              <a:rPr lang="sr-Latn-ME" sz="4900" dirty="0" smtClean="0">
                <a:solidFill>
                  <a:schemeClr val="bg1"/>
                </a:solidFill>
                <a:effectLst/>
                <a:latin typeface="Calibri" panose="020F0502020204030204" pitchFamily="34" charset="0"/>
                <a:cs typeface="Calibri" panose="020F0502020204030204" pitchFamily="34" charset="0"/>
              </a:rPr>
              <a:t>Potrošači </a:t>
            </a:r>
            <a:r>
              <a:rPr lang="sr-Latn-ME" sz="4900" dirty="0">
                <a:solidFill>
                  <a:schemeClr val="bg1"/>
                </a:solidFill>
                <a:effectLst/>
                <a:latin typeface="Calibri" panose="020F0502020204030204" pitchFamily="34" charset="0"/>
                <a:cs typeface="Calibri" panose="020F0502020204030204" pitchFamily="34" charset="0"/>
              </a:rPr>
              <a:t>mogu uštedjeti novac proizvodnjom sopstvene energije i nepotrošeni višak  električne energije plasirati u mrežu. Sopstvena potrošnja može pomoći pri smanjivanju gubitaka u mreži jer se električna energija proizvodi i troši lokalno. Mogu se ujedno i smanjiti troškovi energetskog sistema, </a:t>
            </a:r>
            <a:r>
              <a:rPr lang="sr-Latn-ME" sz="4900" dirty="0" smtClean="0">
                <a:solidFill>
                  <a:schemeClr val="bg1"/>
                </a:solidFill>
                <a:effectLst/>
                <a:latin typeface="Calibri" panose="020F0502020204030204" pitchFamily="34" charset="0"/>
                <a:cs typeface="Calibri" panose="020F0502020204030204" pitchFamily="34" charset="0"/>
              </a:rPr>
              <a:t>npr. </a:t>
            </a:r>
            <a:r>
              <a:rPr lang="sr-Latn-ME" sz="4900" dirty="0">
                <a:solidFill>
                  <a:schemeClr val="bg1"/>
                </a:solidFill>
                <a:effectLst/>
                <a:latin typeface="Calibri" panose="020F0502020204030204" pitchFamily="34" charset="0"/>
                <a:cs typeface="Calibri" panose="020F0502020204030204" pitchFamily="34" charset="0"/>
              </a:rPr>
              <a:t>proizvodnja električne energije iz solarnih elektrana,  u sunčanim zemljama može pomoći pri smanjenju najvećeg nivoa   potražnje za električnom energijom na mreži koju uzrokuju rashladni  i drugi uređaji.</a:t>
            </a:r>
          </a:p>
          <a:p>
            <a:pPr algn="just">
              <a:buFont typeface="Wingdings" panose="05000000000000000000" pitchFamily="2" charset="2"/>
              <a:buChar char="§"/>
            </a:pPr>
            <a:r>
              <a:rPr lang="sr-Latn-ME" sz="4900" dirty="0">
                <a:solidFill>
                  <a:schemeClr val="bg1"/>
                </a:solidFill>
                <a:effectLst/>
                <a:latin typeface="Calibri" panose="020F0502020204030204" pitchFamily="34" charset="0"/>
                <a:cs typeface="Calibri" panose="020F0502020204030204" pitchFamily="34" charset="0"/>
              </a:rPr>
              <a:t>Proizvodnja električne energije za  sopstvene potrebe može donijeti nove izazove i smanjiti prihode operaterima distributivnog sistema. Operatori distributivnog sistema imaju ulogu da obezbijede sigurnu i pouzdanu distribuciju električne energije i da garantuju rad i sigurnost distributivnog sistema  i nakon priključenja izvora na mrežu.</a:t>
            </a:r>
          </a:p>
          <a:p>
            <a:endParaRPr lang="sr-Latn-ME" dirty="0"/>
          </a:p>
        </p:txBody>
      </p:sp>
    </p:spTree>
    <p:extLst>
      <p:ext uri="{BB962C8B-B14F-4D97-AF65-F5344CB8AC3E}">
        <p14:creationId xmlns:p14="http://schemas.microsoft.com/office/powerpoint/2010/main" val="24971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572" y="0"/>
            <a:ext cx="7429499" cy="1129553"/>
          </a:xfrm>
        </p:spPr>
        <p:txBody>
          <a:bodyPr>
            <a:normAutofit/>
          </a:bodyPr>
          <a:lstStyle/>
          <a:p>
            <a:r>
              <a:rPr lang="sr-Latn-ME" sz="24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Zakonski okvir u Crnoj Gori</a:t>
            </a:r>
            <a:endParaRPr lang="sr-Latn-ME" sz="2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21590" y="864439"/>
            <a:ext cx="7642481" cy="5536361"/>
          </a:xfrm>
        </p:spPr>
        <p:txBody>
          <a:bodyPr>
            <a:normAutofit fontScale="62500" lnSpcReduction="20000"/>
          </a:bodyPr>
          <a:lstStyle/>
          <a:p>
            <a:pPr algn="just">
              <a:buFont typeface="Wingdings" panose="05000000000000000000" pitchFamily="2" charset="2"/>
              <a:buChar char="§"/>
            </a:pPr>
            <a:r>
              <a:rPr lang="sr-Latn-ME" dirty="0">
                <a:solidFill>
                  <a:schemeClr val="bg1"/>
                </a:solidFill>
                <a:effectLst/>
                <a:latin typeface="Calibri" panose="020F0502020204030204" pitchFamily="34" charset="0"/>
                <a:cs typeface="Calibri" panose="020F0502020204030204" pitchFamily="34" charset="0"/>
              </a:rPr>
              <a:t>Razmjena električne energije na mjestu konekcije na koju ima pravo kupac - proizvođač  definisana je članom 96 i članom 97 Zakona o energetici (,,Službeni list Crne Gore“ br 5/16 i 51/17). Član 96 Zakona o energetici propisuje da: ,,Krajnji kupac koji proizvodi električnu energiju iz obnovljivih izvora u postrojenjima instalisane snage do 50 kW ili visokoefikasne kogeneracije u postrojenjima instalisane snage do 50 kWe, ima pravo na razmjenu električne energije koju predaje u sistem i povlači iz distributivnog sistema”. </a:t>
            </a:r>
          </a:p>
          <a:p>
            <a:pPr algn="just">
              <a:buFont typeface="Wingdings" panose="05000000000000000000" pitchFamily="2" charset="2"/>
              <a:buChar char="§"/>
            </a:pPr>
            <a:r>
              <a:rPr lang="sr-Latn-ME" dirty="0">
                <a:solidFill>
                  <a:schemeClr val="bg1"/>
                </a:solidFill>
                <a:effectLst/>
                <a:latin typeface="Calibri" panose="020F0502020204030204" pitchFamily="34" charset="0"/>
                <a:cs typeface="Calibri" panose="020F0502020204030204" pitchFamily="34" charset="0"/>
              </a:rPr>
              <a:t>Članom 96, stavom 2 navedenog  Zakona, utvrđena je obaveza snabdijevača da otkupljuju višak proizvedene električne energije  koji se mjeri na mjesečnom nivou. Električna energija predata u distributivni sistem predstavlja razliku proizvedene energije u postrojenju kupca i potrošene energije u objektu kupca – proizvođača. Za električnu energiju predatu u distributivni sistem kupac – proizvođač je dužan da snabdjevaču dostavi garanciju porijekla u skladu sa članom 99 Zakona o energetici. Istim članom, a stavom 3 definisano je da Operator distributivnog sistema vrši odvojena mjerenja proizvedene i utrošene električne energije kupca – proizvođača na mjestu konekcije i da ih dostavlja na mjesečnom nivou snabdijevaču.</a:t>
            </a:r>
          </a:p>
          <a:p>
            <a:pPr>
              <a:buFont typeface="Wingdings" panose="05000000000000000000" pitchFamily="2" charset="2"/>
              <a:buChar char="§"/>
            </a:pPr>
            <a:r>
              <a:rPr lang="sr-Latn-ME" dirty="0">
                <a:solidFill>
                  <a:schemeClr val="bg1"/>
                </a:solidFill>
                <a:effectLst/>
                <a:latin typeface="Calibri" panose="020F0502020204030204" pitchFamily="34" charset="0"/>
                <a:cs typeface="Calibri" panose="020F0502020204030204" pitchFamily="34" charset="0"/>
              </a:rPr>
              <a:t>Ukoliko je količina utrošene  električne energije veća od proizvedene, snabdijevač obračunava razliku električne energije između utrošene i proizvedene po tarifama (VT i NT), sa uključenim mrežnim uslugama i naknadama. </a:t>
            </a:r>
          </a:p>
          <a:p>
            <a:pPr>
              <a:buFont typeface="Wingdings" panose="05000000000000000000" pitchFamily="2" charset="2"/>
              <a:buChar char="§"/>
            </a:pPr>
            <a:r>
              <a:rPr lang="sr-Latn-ME" dirty="0">
                <a:solidFill>
                  <a:schemeClr val="bg1"/>
                </a:solidFill>
                <a:effectLst/>
                <a:latin typeface="Calibri" panose="020F0502020204030204" pitchFamily="34" charset="0"/>
                <a:cs typeface="Calibri" panose="020F0502020204030204" pitchFamily="34" charset="0"/>
              </a:rPr>
              <a:t>Ukoliko je količina  utrošene  električne energije manja od proizvedene, snabdijevač obračunava razliku količine električne energije između utrošene i proizvedne po tarifama (VT i NT), bez mrežnih usluga i naknada.</a:t>
            </a:r>
          </a:p>
        </p:txBody>
      </p:sp>
    </p:spTree>
    <p:extLst>
      <p:ext uri="{BB962C8B-B14F-4D97-AF65-F5344CB8AC3E}">
        <p14:creationId xmlns:p14="http://schemas.microsoft.com/office/powerpoint/2010/main" val="260343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59" y="295788"/>
            <a:ext cx="7429499" cy="887553"/>
          </a:xfrm>
        </p:spPr>
        <p:txBody>
          <a:bodyPr>
            <a:normAutofit fontScale="90000"/>
          </a:bodyPr>
          <a:lstStyle/>
          <a:p>
            <a:r>
              <a:rPr lang="sr-Latn-ME" sz="22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Način mjerenja proizvedene i utrošene električne energije</a:t>
            </a:r>
            <a:r>
              <a:rPr lang="sr-Latn-ME" i="1" dirty="0">
                <a:solidFill>
                  <a:srgbClr val="FF0000"/>
                </a:solidFill>
                <a:effectLst>
                  <a:outerShdw blurRad="38100" dist="38100" dir="2700000" algn="tl">
                    <a:srgbClr val="000000">
                      <a:alpha val="43137"/>
                    </a:srgbClr>
                  </a:outerShdw>
                </a:effectLst>
              </a:rPr>
              <a:t/>
            </a:r>
            <a:br>
              <a:rPr lang="sr-Latn-ME" i="1" dirty="0">
                <a:solidFill>
                  <a:srgbClr val="FF0000"/>
                </a:solidFill>
                <a:effectLst>
                  <a:outerShdw blurRad="38100" dist="38100" dir="2700000" algn="tl">
                    <a:srgbClr val="000000">
                      <a:alpha val="43137"/>
                    </a:srgbClr>
                  </a:outerShdw>
                </a:effectLst>
              </a:rPr>
            </a:br>
            <a:endParaRPr lang="sr-Latn-ME" dirty="0"/>
          </a:p>
        </p:txBody>
      </p:sp>
      <p:sp>
        <p:nvSpPr>
          <p:cNvPr id="3" name="Content Placeholder 2"/>
          <p:cNvSpPr>
            <a:spLocks noGrp="1"/>
          </p:cNvSpPr>
          <p:nvPr>
            <p:ph idx="1"/>
          </p:nvPr>
        </p:nvSpPr>
        <p:spPr>
          <a:xfrm>
            <a:off x="856059" y="739564"/>
            <a:ext cx="7429499" cy="2927631"/>
          </a:xfrm>
        </p:spPr>
        <p:txBody>
          <a:bodyPr>
            <a:normAutofit/>
          </a:bodyPr>
          <a:lstStyle/>
          <a:p>
            <a:pPr algn="just"/>
            <a:r>
              <a:rPr lang="sr-Latn-ME" sz="1600" dirty="0">
                <a:solidFill>
                  <a:schemeClr val="bg1"/>
                </a:solidFill>
                <a:effectLst/>
                <a:latin typeface="Calibri" panose="020F0502020204030204" pitchFamily="34" charset="0"/>
                <a:cs typeface="Calibri" panose="020F0502020204030204" pitchFamily="34" charset="0"/>
              </a:rPr>
              <a:t>Operator distributivnog sistema je  u obavezi  da ugradi mjerni uređaj koji vrši mjerenje predate i preuzete  električne energije u/iz distributivni/og sistem/a na mjestu priključenja. Mjerenje  preuzete i primljene energije vrši se mjernim uređajem koji omogućuje registrovanje energije u dva smjera (preuzimanje i davanje) u dvije tarife (veća i manja tarifa).</a:t>
            </a:r>
          </a:p>
          <a:p>
            <a:pPr algn="just"/>
            <a:r>
              <a:rPr lang="sr-Latn-ME" sz="1600" dirty="0" smtClean="0">
                <a:solidFill>
                  <a:schemeClr val="bg1"/>
                </a:solidFill>
                <a:effectLst/>
                <a:latin typeface="Calibri" panose="020F0502020204030204" pitchFamily="34" charset="0"/>
                <a:cs typeface="Calibri" panose="020F0502020204030204" pitchFamily="34" charset="0"/>
              </a:rPr>
              <a:t>Da </a:t>
            </a:r>
            <a:r>
              <a:rPr lang="sr-Latn-ME" sz="1600" dirty="0">
                <a:solidFill>
                  <a:schemeClr val="bg1"/>
                </a:solidFill>
                <a:effectLst/>
                <a:latin typeface="Calibri" panose="020F0502020204030204" pitchFamily="34" charset="0"/>
                <a:cs typeface="Calibri" panose="020F0502020204030204" pitchFamily="34" charset="0"/>
              </a:rPr>
              <a:t>bi se mogla registrovati ukupna proizvedena električna energija kupca - proizvođača, ugrađuje se i dodatni mjerni uređaj koji će registrovati ukupnu proizvedenu  električnu energiju iz postrojenja.  Mjerni uređaji se ugrađuju prema sledećoj principijalnoj šemi (primjer dat za priključenje solarne elektrane):</a:t>
            </a:r>
          </a:p>
          <a:p>
            <a:endParaRPr lang="sr-Latn-ME" dirty="0"/>
          </a:p>
        </p:txBody>
      </p:sp>
      <p:pic>
        <p:nvPicPr>
          <p:cNvPr id="4" name="Picture 3"/>
          <p:cNvPicPr>
            <a:picLocks noChangeAspect="1"/>
          </p:cNvPicPr>
          <p:nvPr/>
        </p:nvPicPr>
        <p:blipFill>
          <a:blip r:embed="rId2"/>
          <a:stretch>
            <a:fillRect/>
          </a:stretch>
        </p:blipFill>
        <p:spPr>
          <a:xfrm>
            <a:off x="1410749" y="3667195"/>
            <a:ext cx="6576804" cy="2553348"/>
          </a:xfrm>
          <a:prstGeom prst="rect">
            <a:avLst/>
          </a:prstGeom>
        </p:spPr>
      </p:pic>
      <p:sp>
        <p:nvSpPr>
          <p:cNvPr id="5" name="Rectangle 4"/>
          <p:cNvSpPr/>
          <p:nvPr/>
        </p:nvSpPr>
        <p:spPr>
          <a:xfrm>
            <a:off x="2575938" y="6323711"/>
            <a:ext cx="4284763" cy="369332"/>
          </a:xfrm>
          <a:prstGeom prst="rect">
            <a:avLst/>
          </a:prstGeom>
        </p:spPr>
        <p:txBody>
          <a:bodyPr wrap="none">
            <a:spAutoFit/>
          </a:bodyPr>
          <a:lstStyle/>
          <a:p>
            <a:r>
              <a:rPr lang="sr-Latn-ME" dirty="0">
                <a:solidFill>
                  <a:schemeClr val="bg1"/>
                </a:solidFill>
                <a:latin typeface="Calibri" panose="020F0502020204030204" pitchFamily="34" charset="0"/>
                <a:cs typeface="Calibri" panose="020F0502020204030204" pitchFamily="34" charset="0"/>
              </a:rPr>
              <a:t>Slika 1. Šema razmjene na mjestu konekcije </a:t>
            </a:r>
          </a:p>
        </p:txBody>
      </p:sp>
    </p:spTree>
    <p:extLst>
      <p:ext uri="{BB962C8B-B14F-4D97-AF65-F5344CB8AC3E}">
        <p14:creationId xmlns:p14="http://schemas.microsoft.com/office/powerpoint/2010/main" val="418612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additive="base">
                                        <p:cTn id="2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268" y="215106"/>
            <a:ext cx="7871082" cy="1478570"/>
          </a:xfrm>
        </p:spPr>
        <p:txBody>
          <a:bodyPr>
            <a:normAutofit/>
          </a:bodyPr>
          <a:lstStyle/>
          <a:p>
            <a:r>
              <a:rPr lang="sr-Latn-ME" sz="24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Smjernice Sekretarijata energetske zajednice o prozvodnji električne energije za sopstvene potrebe</a:t>
            </a:r>
            <a:endParaRPr lang="sr-Latn-ME" sz="2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56059" y="1388875"/>
            <a:ext cx="7429499" cy="681972"/>
          </a:xfrm>
        </p:spPr>
        <p:txBody>
          <a:bodyPr/>
          <a:lstStyle/>
          <a:p>
            <a:pPr marL="0" indent="0" algn="just">
              <a:buNone/>
            </a:pPr>
            <a:r>
              <a:rPr lang="sr-Latn-ME" sz="1600" dirty="0">
                <a:solidFill>
                  <a:schemeClr val="bg1"/>
                </a:solidFill>
                <a:effectLst/>
                <a:latin typeface="Calibri" panose="020F0502020204030204" pitchFamily="34" charset="0"/>
                <a:cs typeface="Calibri" panose="020F0502020204030204" pitchFamily="34" charset="0"/>
              </a:rPr>
              <a:t>Sekretarijat Energetske zajednice  objavio je Smjernice za postupanje s proizvođačima-potrošačima u februaru </a:t>
            </a:r>
            <a:r>
              <a:rPr lang="sr-Latn-ME" sz="1600" dirty="0" smtClean="0">
                <a:solidFill>
                  <a:schemeClr val="bg1"/>
                </a:solidFill>
                <a:effectLst/>
                <a:latin typeface="Calibri" panose="020F0502020204030204" pitchFamily="34" charset="0"/>
                <a:cs typeface="Calibri" panose="020F0502020204030204" pitchFamily="34" charset="0"/>
              </a:rPr>
              <a:t>2018.godine.</a:t>
            </a:r>
            <a:endParaRPr lang="sr-Latn-ME" sz="1600" dirty="0">
              <a:solidFill>
                <a:schemeClr val="bg1"/>
              </a:solidFill>
              <a:effectLst/>
              <a:latin typeface="Calibri" panose="020F0502020204030204" pitchFamily="34" charset="0"/>
              <a:cs typeface="Calibri" panose="020F0502020204030204" pitchFamily="34" charset="0"/>
            </a:endParaRPr>
          </a:p>
          <a:p>
            <a:endParaRPr lang="sr-Latn-ME" dirty="0"/>
          </a:p>
        </p:txBody>
      </p:sp>
      <p:pic>
        <p:nvPicPr>
          <p:cNvPr id="4" name="Picture 3"/>
          <p:cNvPicPr>
            <a:picLocks noChangeAspect="1"/>
          </p:cNvPicPr>
          <p:nvPr/>
        </p:nvPicPr>
        <p:blipFill>
          <a:blip r:embed="rId2"/>
          <a:stretch>
            <a:fillRect/>
          </a:stretch>
        </p:blipFill>
        <p:spPr>
          <a:xfrm>
            <a:off x="1621474" y="2070847"/>
            <a:ext cx="5578323" cy="2469094"/>
          </a:xfrm>
          <a:prstGeom prst="rect">
            <a:avLst/>
          </a:prstGeom>
        </p:spPr>
      </p:pic>
      <p:sp>
        <p:nvSpPr>
          <p:cNvPr id="5" name="Rectangle 4"/>
          <p:cNvSpPr/>
          <p:nvPr/>
        </p:nvSpPr>
        <p:spPr>
          <a:xfrm>
            <a:off x="2487608" y="4547780"/>
            <a:ext cx="3846053" cy="369332"/>
          </a:xfrm>
          <a:prstGeom prst="rect">
            <a:avLst/>
          </a:prstGeom>
        </p:spPr>
        <p:txBody>
          <a:bodyPr wrap="none">
            <a:spAutoFit/>
          </a:bodyPr>
          <a:lstStyle/>
          <a:p>
            <a:r>
              <a:rPr lang="sr-Latn-ME" dirty="0">
                <a:latin typeface="Calibri" panose="020F0502020204030204" pitchFamily="34" charset="0"/>
                <a:cs typeface="Calibri" panose="020F0502020204030204" pitchFamily="34" charset="0"/>
              </a:rPr>
              <a:t> </a:t>
            </a:r>
            <a:r>
              <a:rPr lang="sr-Latn-ME" sz="1600" dirty="0">
                <a:solidFill>
                  <a:schemeClr val="bg1"/>
                </a:solidFill>
                <a:latin typeface="Calibri" panose="020F0502020204030204" pitchFamily="34" charset="0"/>
                <a:cs typeface="Calibri" panose="020F0502020204030204" pitchFamily="34" charset="0"/>
              </a:rPr>
              <a:t>Slika 2 . Kupac – proizvođač ili  ,,Prosjumer“</a:t>
            </a:r>
            <a:endParaRPr lang="sr-Latn-ME" sz="1600" dirty="0"/>
          </a:p>
        </p:txBody>
      </p:sp>
      <p:sp>
        <p:nvSpPr>
          <p:cNvPr id="6" name="Rectangle 5"/>
          <p:cNvSpPr/>
          <p:nvPr/>
        </p:nvSpPr>
        <p:spPr>
          <a:xfrm>
            <a:off x="981634" y="4917112"/>
            <a:ext cx="7524716" cy="338554"/>
          </a:xfrm>
          <a:prstGeom prst="rect">
            <a:avLst/>
          </a:prstGeom>
        </p:spPr>
        <p:txBody>
          <a:bodyPr wrap="square">
            <a:spAutoFit/>
          </a:bodyPr>
          <a:lstStyle/>
          <a:p>
            <a:r>
              <a:rPr lang="sr-Latn-ME" sz="1600" dirty="0">
                <a:solidFill>
                  <a:schemeClr val="bg1"/>
                </a:solidFill>
                <a:latin typeface="Calibri" panose="020F0502020204030204" pitchFamily="34" charset="0"/>
                <a:cs typeface="Calibri" panose="020F0502020204030204" pitchFamily="34" charset="0"/>
              </a:rPr>
              <a:t>Dva osnovna koncepta  za način obračun proizvedene i utrošene električne energije </a:t>
            </a:r>
            <a:r>
              <a:rPr lang="sr-Latn-ME" sz="1600" dirty="0" smtClean="0">
                <a:solidFill>
                  <a:schemeClr val="bg1"/>
                </a:solidFill>
                <a:latin typeface="Calibri" panose="020F0502020204030204" pitchFamily="34" charset="0"/>
                <a:cs typeface="Calibri" panose="020F0502020204030204" pitchFamily="34" charset="0"/>
              </a:rPr>
              <a:t>su:</a:t>
            </a:r>
            <a:endParaRPr lang="sr-Latn-ME" sz="1600" dirty="0">
              <a:solidFill>
                <a:schemeClr val="bg1"/>
              </a:solidFill>
              <a:latin typeface="Calibri" panose="020F0502020204030204" pitchFamily="34" charset="0"/>
              <a:cs typeface="Calibri" panose="020F0502020204030204" pitchFamily="34" charset="0"/>
            </a:endParaRPr>
          </a:p>
        </p:txBody>
      </p:sp>
      <p:sp>
        <p:nvSpPr>
          <p:cNvPr id="7" name="Rectangle 6"/>
          <p:cNvSpPr/>
          <p:nvPr/>
        </p:nvSpPr>
        <p:spPr>
          <a:xfrm>
            <a:off x="392782" y="5255666"/>
            <a:ext cx="8035703" cy="1224951"/>
          </a:xfrm>
          <a:prstGeom prst="rect">
            <a:avLst/>
          </a:prstGeom>
        </p:spPr>
        <p:txBody>
          <a:bodyPr wrap="square">
            <a:spAutoFit/>
          </a:bodyPr>
          <a:lstStyle/>
          <a:p>
            <a:pPr marL="742950" lvl="1" indent="-285750" algn="just">
              <a:lnSpc>
                <a:spcPct val="115000"/>
              </a:lnSpc>
              <a:spcAft>
                <a:spcPts val="0"/>
              </a:spcAft>
              <a:buFont typeface="Wingdings" panose="05000000000000000000" pitchFamily="2" charset="2"/>
              <a:buChar char="§"/>
            </a:pPr>
            <a:r>
              <a:rPr lang="sr-Latn-ME" sz="1600" b="1" u="sng" dirty="0">
                <a:ln w="0"/>
                <a:solidFill>
                  <a:schemeClr val="bg1"/>
                </a:solidFill>
                <a:latin typeface="Calibri" panose="020F0502020204030204" pitchFamily="34" charset="0"/>
                <a:ea typeface="Calibri" panose="020F0502020204030204" pitchFamily="34" charset="0"/>
                <a:cs typeface="Calibri" panose="020F0502020204030204" pitchFamily="34" charset="0"/>
              </a:rPr>
              <a:t>Neto mjerenje“ </a:t>
            </a:r>
            <a:r>
              <a:rPr lang="sr-Latn-ME" sz="16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sr-Latn-ME" sz="1600" dirty="0">
                <a:solidFill>
                  <a:schemeClr val="bg1"/>
                </a:solidFill>
                <a:latin typeface="Calibri" panose="020F0502020204030204" pitchFamily="34" charset="0"/>
                <a:ea typeface="Calibri" panose="020F0502020204030204" pitchFamily="34" charset="0"/>
                <a:cs typeface="Calibri" panose="020F0502020204030204" pitchFamily="34" charset="0"/>
              </a:rPr>
              <a:t>regulatorni okvir prema kojem se višak električne energije  može kasnije koristiti za kompenzaciju potrošnje u periodu kada proizvodnja iz obnovljivih izvora nije prisutna ili kada je nedovoljna, gdje je vrijednost viška električne energije jednaka maloprodajnoj cijeni električne energije.</a:t>
            </a:r>
          </a:p>
        </p:txBody>
      </p:sp>
    </p:spTree>
    <p:extLst>
      <p:ext uri="{BB962C8B-B14F-4D97-AF65-F5344CB8AC3E}">
        <p14:creationId xmlns:p14="http://schemas.microsoft.com/office/powerpoint/2010/main" val="183043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058" y="2253314"/>
            <a:ext cx="7429499" cy="4322298"/>
          </a:xfrm>
        </p:spPr>
        <p:txBody>
          <a:bodyPr>
            <a:normAutofit lnSpcReduction="10000"/>
          </a:bodyPr>
          <a:lstStyle/>
          <a:p>
            <a:pPr marL="285750" lvl="0" indent="-285750" algn="just">
              <a:lnSpc>
                <a:spcPct val="100000"/>
              </a:lnSpc>
              <a:spcBef>
                <a:spcPts val="0"/>
              </a:spcBef>
              <a:buSzTx/>
              <a:buFont typeface="Wingdings" panose="05000000000000000000" pitchFamily="2" charset="2"/>
              <a:buChar char="§"/>
            </a:pPr>
            <a:r>
              <a:rPr lang="sr-Latn-ME" sz="1600" dirty="0">
                <a:solidFill>
                  <a:prstClr val="black"/>
                </a:solidFill>
                <a:effectLst/>
                <a:latin typeface="Calibri" panose="020F0502020204030204" pitchFamily="34" charset="0"/>
                <a:ea typeface="Calibri" panose="020F0502020204030204" pitchFamily="34" charset="0"/>
                <a:cs typeface="Calibri" panose="020F0502020204030204" pitchFamily="34" charset="0"/>
              </a:rPr>
              <a:t>Neto obračun ili neto mjerenje sistema sopstvene potrošnje treba se primjenjivati samo na domaćinstva i male poslovne objekte koji su priključeni na  niskonaponsku mrežu. Ono što je bitno i važi kao generalno pravilo je da instalisani kapacitet  za sisteme vlastite potrošnje nije veći od traženog priključnog i/ili ugovornog kapaciteta kupca.  </a:t>
            </a:r>
            <a:endParaRPr lang="sr-Latn-ME" sz="1600" dirty="0" smtClean="0">
              <a:solidFill>
                <a:prstClr val="black"/>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a:lnSpc>
                <a:spcPct val="100000"/>
              </a:lnSpc>
              <a:spcBef>
                <a:spcPts val="0"/>
              </a:spcBef>
              <a:buSzTx/>
              <a:buNone/>
            </a:pPr>
            <a:endParaRPr lang="sr-Latn-ME" sz="1600" dirty="0" smtClean="0">
              <a:solidFill>
                <a:prstClr val="black"/>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00000"/>
              </a:lnSpc>
              <a:spcBef>
                <a:spcPts val="0"/>
              </a:spcBef>
              <a:buSzTx/>
              <a:buFont typeface="Wingdings" panose="05000000000000000000" pitchFamily="2" charset="2"/>
              <a:buChar char="§"/>
            </a:pPr>
            <a:r>
              <a:rPr lang="sr-Latn-ME"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„Za domaćinstva i male komercijalne potrošače, odgovarajuće je primijeniti opšti prag kapaciteta po pojedinačnoj instalaciji i ograničenje individualnog kapaciteta distribuirane proizvodnje (DP) u zavisnosti od kapaciteta i godišnje potrošnje kupca. Ako se primjenjuje sistem netiranja, godišnja proizvodnja DP treba biti manja od potrošnje kupca u prethodnoj godini. U slučaju novih potrošača koji se prvi put priključuju, planirana potrošnja može se primijeniti kao referentna vrijednost </a:t>
            </a:r>
            <a:r>
              <a:rPr lang="en-US" sz="1600"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sr-Latn-ME" sz="1600"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00000"/>
              </a:lnSpc>
              <a:spcBef>
                <a:spcPts val="0"/>
              </a:spcBef>
              <a:buSzTx/>
              <a:buFont typeface="Wingdings" panose="05000000000000000000" pitchFamily="2" charset="2"/>
              <a:buChar char="§"/>
            </a:pPr>
            <a:endParaRPr lang="sr-Latn-ME" sz="1600"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lvl="0" algn="just">
              <a:lnSpc>
                <a:spcPct val="115000"/>
              </a:lnSpc>
              <a:spcBef>
                <a:spcPts val="0"/>
              </a:spcBef>
              <a:buSzTx/>
              <a:buFont typeface="Wingdings" panose="05000000000000000000" pitchFamily="2" charset="2"/>
              <a:buChar char="§"/>
            </a:pPr>
            <a:r>
              <a:rPr lang="sr-Latn-ME" sz="1600" dirty="0">
                <a:solidFill>
                  <a:prstClr val="black"/>
                </a:solidFill>
                <a:effectLst/>
                <a:latin typeface="Calibri" panose="020F0502020204030204" pitchFamily="34" charset="0"/>
                <a:ea typeface="Calibri" panose="020F0502020204030204" pitchFamily="34" charset="0"/>
                <a:cs typeface="Calibri" panose="020F0502020204030204" pitchFamily="34" charset="0"/>
              </a:rPr>
              <a:t>Smjernice propisuju da glavni sistem naknada za kupce-proizvođače treba biti neto obračun. Odgovarajuća naknada za višak električne energije postiže se korištenjem energetske komponente maloprodajne cijene električne energije umanjene za  naknade i mrežne usluge.  </a:t>
            </a:r>
          </a:p>
          <a:p>
            <a:pPr marL="285750" indent="-285750" algn="just">
              <a:lnSpc>
                <a:spcPct val="100000"/>
              </a:lnSpc>
              <a:spcBef>
                <a:spcPts val="0"/>
              </a:spcBef>
              <a:buSzTx/>
              <a:buFont typeface="Wingdings" panose="05000000000000000000" pitchFamily="2" charset="2"/>
              <a:buChar char="§"/>
            </a:pPr>
            <a:endParaRPr lang="sr-Latn-ME"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00000"/>
              </a:lnSpc>
              <a:spcBef>
                <a:spcPts val="0"/>
              </a:spcBef>
              <a:buSzTx/>
              <a:buFont typeface="Wingdings" panose="05000000000000000000" pitchFamily="2" charset="2"/>
              <a:buChar char="§"/>
            </a:pPr>
            <a:endParaRPr lang="sr-Latn-ME" sz="1600" dirty="0">
              <a:solidFill>
                <a:prstClr val="black"/>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itle 3"/>
          <p:cNvSpPr>
            <a:spLocks noGrp="1"/>
          </p:cNvSpPr>
          <p:nvPr>
            <p:ph type="title"/>
          </p:nvPr>
        </p:nvSpPr>
        <p:spPr>
          <a:xfrm>
            <a:off x="856059" y="658859"/>
            <a:ext cx="7429499" cy="1371647"/>
          </a:xfrm>
        </p:spPr>
        <p:txBody>
          <a:bodyPr>
            <a:normAutofit fontScale="90000"/>
          </a:bodyPr>
          <a:lstStyle/>
          <a:p>
            <a:pPr marR="0" lvl="1" algn="just" defTabSz="914400" rtl="0" eaLnBrk="1" fontAlgn="auto" latinLnBrk="0" hangingPunct="1">
              <a:lnSpc>
                <a:spcPct val="115000"/>
              </a:lnSpc>
              <a:spcBef>
                <a:spcPts val="0"/>
              </a:spcBef>
              <a:spcAft>
                <a:spcPts val="0"/>
              </a:spcAft>
              <a:tabLst/>
              <a:defRPr/>
            </a:pPr>
            <a:r>
              <a:rPr kumimoji="0" lang="sr-Latn-ME" b="1" i="0" u="sng"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,,Neto obračun“ </a:t>
            </a:r>
            <a:r>
              <a:rPr kumimoji="0" lang="sr-Latn-ME"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regulatorni okvir prema kojem se višak električne energije  može koristiti kasnije kao monetarni kredit za kompenzaciju troškova električne energije u periodu kada proizvodnja iz obnovljivihih izvora nije prisutna ili kada je nedovoljna, gdje je vrijednost viška el. energije manja od maloprodajne cijene elelktrične energije. </a:t>
            </a:r>
            <a:r>
              <a:rPr kumimoji="0" lang="sr-Latn-ME" sz="17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r>
            <a:br>
              <a:rPr kumimoji="0" lang="sr-Latn-ME" sz="17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endParaRPr lang="sr-Latn-ME" dirty="0"/>
          </a:p>
        </p:txBody>
      </p:sp>
      <p:sp>
        <p:nvSpPr>
          <p:cNvPr id="5" name="Rectangle 4"/>
          <p:cNvSpPr/>
          <p:nvPr/>
        </p:nvSpPr>
        <p:spPr>
          <a:xfrm>
            <a:off x="369534" y="1861155"/>
            <a:ext cx="5321072" cy="392159"/>
          </a:xfrm>
          <a:prstGeom prst="rect">
            <a:avLst/>
          </a:prstGeom>
        </p:spPr>
        <p:txBody>
          <a:bodyPr wrap="none">
            <a:spAutoFit/>
          </a:bodyPr>
          <a:lstStyle/>
          <a:p>
            <a:pPr indent="450215" algn="just">
              <a:lnSpc>
                <a:spcPct val="115000"/>
              </a:lnSpc>
              <a:spcAft>
                <a:spcPts val="0"/>
              </a:spcAft>
            </a:pPr>
            <a:r>
              <a:rPr lang="sr-Latn-ME"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Smjernice Energetske zajednice navode sljedeće </a:t>
            </a:r>
            <a:r>
              <a:rPr lang="sr-Latn-ME"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endParaRPr lang="sr-Latn-ME" sz="24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865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255447"/>
            <a:ext cx="7429499" cy="1478570"/>
          </a:xfrm>
        </p:spPr>
        <p:txBody>
          <a:bodyPr/>
          <a:lstStyle/>
          <a:p>
            <a:r>
              <a:rPr lang="sr-Latn-ME" sz="24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Primjer priključenja kupca - proizvođača</a:t>
            </a:r>
            <a:endParaRPr lang="sr-Latn-ME"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56059" y="1214063"/>
            <a:ext cx="7429499" cy="1408113"/>
          </a:xfrm>
        </p:spPr>
        <p:txBody>
          <a:bodyPr/>
          <a:lstStyle/>
          <a:p>
            <a:pPr marL="0" indent="0" algn="just">
              <a:buNone/>
            </a:pPr>
            <a:r>
              <a:rPr lang="sr-Latn-ME"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Trenuno u Crnoj Gori postoje dvije elektrane koje funkcionišu po ovom principu i priključene su na distributivni sistem. Mala  hidroelektrana ,,Vrelo“  instalisane snage 12 kVA u Opštini Kolašin (slika 3)  i solarna elektrana instalisane  snage 2,2 kVA u  Opštini Nikšić (slika 4).</a:t>
            </a:r>
          </a:p>
          <a:p>
            <a:endParaRPr lang="sr-Latn-ME" dirty="0"/>
          </a:p>
        </p:txBody>
      </p:sp>
      <p:pic>
        <p:nvPicPr>
          <p:cNvPr id="4" name="Picture 3"/>
          <p:cNvPicPr>
            <a:picLocks noChangeAspect="1"/>
          </p:cNvPicPr>
          <p:nvPr/>
        </p:nvPicPr>
        <p:blipFill>
          <a:blip r:embed="rId2"/>
          <a:stretch>
            <a:fillRect/>
          </a:stretch>
        </p:blipFill>
        <p:spPr>
          <a:xfrm>
            <a:off x="1109311" y="2904565"/>
            <a:ext cx="3367754" cy="2662234"/>
          </a:xfrm>
          <a:prstGeom prst="rect">
            <a:avLst/>
          </a:prstGeom>
        </p:spPr>
      </p:pic>
      <p:pic>
        <p:nvPicPr>
          <p:cNvPr id="5" name="Picture 4"/>
          <p:cNvPicPr>
            <a:picLocks noChangeAspect="1"/>
          </p:cNvPicPr>
          <p:nvPr/>
        </p:nvPicPr>
        <p:blipFill>
          <a:blip r:embed="rId3"/>
          <a:stretch>
            <a:fillRect/>
          </a:stretch>
        </p:blipFill>
        <p:spPr>
          <a:xfrm>
            <a:off x="4894729" y="2904566"/>
            <a:ext cx="3390829" cy="2662234"/>
          </a:xfrm>
          <a:prstGeom prst="rect">
            <a:avLst/>
          </a:prstGeom>
        </p:spPr>
      </p:pic>
      <p:sp>
        <p:nvSpPr>
          <p:cNvPr id="6" name="Rectangle 5"/>
          <p:cNvSpPr/>
          <p:nvPr/>
        </p:nvSpPr>
        <p:spPr>
          <a:xfrm>
            <a:off x="1109311" y="5687689"/>
            <a:ext cx="3201454" cy="338554"/>
          </a:xfrm>
          <a:prstGeom prst="rect">
            <a:avLst/>
          </a:prstGeom>
        </p:spPr>
        <p:txBody>
          <a:bodyPr wrap="none">
            <a:spAutoFit/>
          </a:bodyPr>
          <a:lstStyle/>
          <a:p>
            <a:r>
              <a:rPr lang="sr-Latn-ME" sz="1600" dirty="0">
                <a:solidFill>
                  <a:schemeClr val="bg1"/>
                </a:solidFill>
                <a:latin typeface="Calibri" panose="020F0502020204030204" pitchFamily="34" charset="0"/>
                <a:ea typeface="Calibri" panose="020F0502020204030204" pitchFamily="34" charset="0"/>
                <a:cs typeface="Calibri" panose="020F0502020204030204" pitchFamily="34" charset="0"/>
              </a:rPr>
              <a:t>Slika 3. Mala hidroelektrana ,,Vrelo“ </a:t>
            </a:r>
            <a:endParaRPr lang="sr-Latn-ME" sz="1600" dirty="0">
              <a:solidFill>
                <a:schemeClr val="bg1"/>
              </a:solidFill>
              <a:latin typeface="Calibri" panose="020F0502020204030204" pitchFamily="34" charset="0"/>
              <a:cs typeface="Calibri" panose="020F0502020204030204" pitchFamily="34" charset="0"/>
            </a:endParaRPr>
          </a:p>
        </p:txBody>
      </p:sp>
      <p:sp>
        <p:nvSpPr>
          <p:cNvPr id="7" name="Rectangle 6"/>
          <p:cNvSpPr/>
          <p:nvPr/>
        </p:nvSpPr>
        <p:spPr>
          <a:xfrm>
            <a:off x="4894729" y="5687689"/>
            <a:ext cx="2717602" cy="375487"/>
          </a:xfrm>
          <a:prstGeom prst="rect">
            <a:avLst/>
          </a:prstGeom>
        </p:spPr>
        <p:txBody>
          <a:bodyPr wrap="none">
            <a:spAutoFit/>
          </a:bodyPr>
          <a:lstStyle/>
          <a:p>
            <a:pPr indent="450215" algn="ctr">
              <a:lnSpc>
                <a:spcPct val="115000"/>
              </a:lnSpc>
              <a:spcAft>
                <a:spcPts val="1000"/>
              </a:spcAft>
              <a:tabLst>
                <a:tab pos="2644140" algn="l"/>
              </a:tabLst>
            </a:pPr>
            <a:r>
              <a:rPr lang="sr-Latn-ME" sz="1600" dirty="0">
                <a:solidFill>
                  <a:schemeClr val="bg1"/>
                </a:solidFill>
                <a:latin typeface="Calibri" panose="020F0502020204030204" pitchFamily="34" charset="0"/>
                <a:ea typeface="Calibri" panose="020F0502020204030204" pitchFamily="34" charset="0"/>
                <a:cs typeface="Calibri" panose="020F0502020204030204" pitchFamily="34" charset="0"/>
              </a:rPr>
              <a:t>Slika 4. Solarna elektrana</a:t>
            </a:r>
            <a:endParaRPr lang="sr-Latn-ME"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505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additive="base">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118455"/>
            <a:ext cx="7429499" cy="1478570"/>
          </a:xfrm>
        </p:spPr>
        <p:txBody>
          <a:bodyPr/>
          <a:lstStyle/>
          <a:p>
            <a:r>
              <a:rPr lang="sr-Latn-ME" sz="24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Procedura</a:t>
            </a:r>
            <a:endParaRPr lang="sr-Latn-ME" dirty="0">
              <a:latin typeface="Calibri" panose="020F0502020204030204" pitchFamily="34" charset="0"/>
              <a:cs typeface="Calibri" panose="020F0502020204030204" pitchFamily="34" charset="0"/>
            </a:endParaRPr>
          </a:p>
        </p:txBody>
      </p:sp>
      <p:sp>
        <p:nvSpPr>
          <p:cNvPr id="4" name="Content Placeholder 3"/>
          <p:cNvSpPr txBox="1">
            <a:spLocks/>
          </p:cNvSpPr>
          <p:nvPr/>
        </p:nvSpPr>
        <p:spPr>
          <a:xfrm>
            <a:off x="786617" y="1086037"/>
            <a:ext cx="7568383" cy="371456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sr-Latn-ME" sz="1800" b="0" i="0" u="none" strike="noStrike" kern="1200" cap="none" spc="0" normalizeH="0" baseline="0" noProof="0" dirty="0" smtClean="0">
                <a:ln>
                  <a:noFill/>
                </a:ln>
                <a:solidFill>
                  <a:sysClr val="windowText" lastClr="000000"/>
                </a:solidFill>
                <a:effectLst/>
                <a:uLnTx/>
                <a:uFillTx/>
                <a:latin typeface="Calibri" panose="020F0502020204030204" pitchFamily="34" charset="0"/>
                <a:ea typeface="+mn-ea"/>
                <a:cs typeface="Calibri" panose="020F0502020204030204" pitchFamily="34" charset="0"/>
              </a:rPr>
              <a:t>Kako u Crnoj Gori ne postoji precizna definicija pojma malih proizvođača, sa aspekta zakonske regulative kojom se definiše izgradnja objekata , trenutno se  primjenjuje ista procedura kao i za priključenje ostalih malih elektrana,a time i od strane Operatora distributivnog sistema  u ovoj proceduri zahtjeva se i ista vrsta dokumentacije, koja je propisana Pravilima za funkcionisanje distributivnog sistema.</a:t>
            </a:r>
          </a:p>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sr-Latn-ME" sz="1800" b="0" i="0" u="sng" strike="noStrike" kern="1200" cap="none" spc="0" normalizeH="0" baseline="0" noProof="0" dirty="0" smtClean="0">
                <a:ln>
                  <a:noFill/>
                </a:ln>
                <a:solidFill>
                  <a:sysClr val="windowText" lastClr="000000"/>
                </a:solidFill>
                <a:effectLst/>
                <a:uLnTx/>
                <a:uFillTx/>
                <a:latin typeface="Calibri" panose="020F0502020204030204" pitchFamily="34" charset="0"/>
                <a:ea typeface="+mn-ea"/>
                <a:cs typeface="Calibri" panose="020F0502020204030204" pitchFamily="34" charset="0"/>
              </a:rPr>
              <a:t>Potrebno je od Operatora distributivnog sistema pribaviti:</a:t>
            </a:r>
          </a:p>
          <a:p>
            <a:pPr marL="228600" marR="0" lvl="0" indent="-228600" algn="l" defTabSz="914400" rtl="0" eaLnBrk="1" fontAlgn="auto" latinLnBrk="0" hangingPunct="1">
              <a:lnSpc>
                <a:spcPct val="120000"/>
              </a:lnSpc>
              <a:spcBef>
                <a:spcPts val="1000"/>
              </a:spcBef>
              <a:spcAft>
                <a:spcPts val="0"/>
              </a:spcAft>
              <a:buClrTx/>
              <a:buSzPct val="125000"/>
              <a:buFont typeface="Wingdings" panose="05000000000000000000" pitchFamily="2" charset="2"/>
              <a:buChar char="§"/>
              <a:tabLst/>
              <a:defRPr/>
            </a:pPr>
            <a:r>
              <a:rPr kumimoji="0" lang="sr-Latn-ME" sz="1800" b="1" i="1" u="none" strike="noStrike" kern="1200" cap="none" spc="0" normalizeH="0" baseline="0" noProof="0" dirty="0" smtClean="0">
                <a:ln>
                  <a:noFill/>
                </a:ln>
                <a:solidFill>
                  <a:sysClr val="windowText" lastClr="000000"/>
                </a:solidFill>
                <a:effectLst/>
                <a:uLnTx/>
                <a:uFillTx/>
                <a:latin typeface="Calibri" panose="020F0502020204030204" pitchFamily="34" charset="0"/>
                <a:ea typeface="+mn-ea"/>
                <a:cs typeface="Calibri" panose="020F0502020204030204" pitchFamily="34" charset="0"/>
              </a:rPr>
              <a:t>Uslove za izradu tehničke dokumentacije za priključenje na distributivni sistem4</a:t>
            </a:r>
          </a:p>
          <a:p>
            <a:pPr marL="228600" marR="0" lvl="0" indent="-228600" algn="l" defTabSz="914400" rtl="0" eaLnBrk="1" fontAlgn="auto" latinLnBrk="0" hangingPunct="1">
              <a:lnSpc>
                <a:spcPct val="120000"/>
              </a:lnSpc>
              <a:spcBef>
                <a:spcPts val="1000"/>
              </a:spcBef>
              <a:spcAft>
                <a:spcPts val="0"/>
              </a:spcAft>
              <a:buClrTx/>
              <a:buSzPct val="125000"/>
              <a:buFont typeface="Wingdings" panose="05000000000000000000" pitchFamily="2" charset="2"/>
              <a:buChar char="§"/>
              <a:tabLst/>
              <a:defRPr/>
            </a:pPr>
            <a:r>
              <a:rPr kumimoji="0" lang="sr-Latn-ME" sz="1800" b="1" i="1" u="none" strike="noStrike" kern="1200" cap="none" spc="0" normalizeH="0" baseline="0" noProof="0" dirty="0" smtClean="0">
                <a:ln>
                  <a:noFill/>
                </a:ln>
                <a:solidFill>
                  <a:sysClr val="windowText" lastClr="000000"/>
                </a:solidFill>
                <a:effectLst/>
                <a:uLnTx/>
                <a:uFillTx/>
                <a:latin typeface="Calibri" panose="020F0502020204030204" pitchFamily="34" charset="0"/>
                <a:ea typeface="+mn-ea"/>
                <a:cs typeface="Calibri" panose="020F0502020204030204" pitchFamily="34" charset="0"/>
              </a:rPr>
              <a:t>Saglasnost za priključenje male elektrane na distributivni sistem</a:t>
            </a:r>
            <a:endParaRPr kumimoji="0" lang="sr-Latn-ME" sz="1800" b="0" i="0" u="none" strike="noStrike" kern="1200" cap="none" spc="0" normalizeH="0" baseline="0" noProof="0" dirty="0" smtClean="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228600" marR="0" lvl="0" indent="-228600" algn="l" defTabSz="914400" rtl="0" eaLnBrk="1" fontAlgn="auto" latinLnBrk="0" hangingPunct="1">
              <a:lnSpc>
                <a:spcPct val="120000"/>
              </a:lnSpc>
              <a:spcBef>
                <a:spcPts val="1000"/>
              </a:spcBef>
              <a:spcAft>
                <a:spcPts val="0"/>
              </a:spcAft>
              <a:buClrTx/>
              <a:buSzPct val="125000"/>
              <a:buFont typeface="Wingdings" panose="05000000000000000000" pitchFamily="2" charset="2"/>
              <a:buChar char="§"/>
              <a:tabLst/>
              <a:defRPr/>
            </a:pPr>
            <a:r>
              <a:rPr kumimoji="0" lang="sr-Latn-ME" sz="1800" b="0" i="0" u="none" strike="noStrike" kern="1200" cap="none" spc="0" normalizeH="0" baseline="0" noProof="0" dirty="0" smtClean="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sr-Latn-ME" sz="1800" b="1" i="1" u="none" strike="noStrike" kern="1200" cap="none" spc="0" normalizeH="0" baseline="0" noProof="0" dirty="0" smtClean="0">
                <a:ln>
                  <a:noFill/>
                </a:ln>
                <a:solidFill>
                  <a:sysClr val="windowText" lastClr="000000"/>
                </a:solidFill>
                <a:effectLst/>
                <a:uLnTx/>
                <a:uFillTx/>
                <a:latin typeface="Calibri" panose="020F0502020204030204" pitchFamily="34" charset="0"/>
                <a:ea typeface="+mn-ea"/>
                <a:cs typeface="Calibri" panose="020F0502020204030204" pitchFamily="34" charset="0"/>
              </a:rPr>
              <a:t>Odobrenje za probni rad,</a:t>
            </a:r>
            <a:endParaRPr kumimoji="0" lang="sr-Latn-ME" sz="1800" b="0" i="0" u="none" strike="noStrike" kern="1200" cap="none" spc="0" normalizeH="0" baseline="0" noProof="0" dirty="0" smtClean="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228600" marR="0" lvl="0" indent="-228600" algn="l" defTabSz="914400" rtl="0" eaLnBrk="1" fontAlgn="auto" latinLnBrk="0" hangingPunct="1">
              <a:lnSpc>
                <a:spcPct val="120000"/>
              </a:lnSpc>
              <a:spcBef>
                <a:spcPts val="1000"/>
              </a:spcBef>
              <a:spcAft>
                <a:spcPts val="0"/>
              </a:spcAft>
              <a:buClrTx/>
              <a:buSzPct val="125000"/>
              <a:buFont typeface="Wingdings" panose="05000000000000000000" pitchFamily="2" charset="2"/>
              <a:buChar char="§"/>
              <a:tabLst/>
              <a:defRPr/>
            </a:pPr>
            <a:r>
              <a:rPr kumimoji="0" lang="sr-Latn-ME" sz="1800" b="0" i="0" u="none" strike="noStrike" kern="1200" cap="none" spc="0" normalizeH="0" baseline="0" noProof="0" dirty="0" smtClean="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sr-Latn-ME" sz="1800" b="1" i="1" u="none" strike="noStrike" kern="1200" cap="none" spc="0" normalizeH="0" baseline="0" noProof="0" dirty="0" smtClean="0">
                <a:ln>
                  <a:noFill/>
                </a:ln>
                <a:solidFill>
                  <a:sysClr val="windowText" lastClr="000000"/>
                </a:solidFill>
                <a:effectLst/>
                <a:uLnTx/>
                <a:uFillTx/>
                <a:latin typeface="Calibri" panose="020F0502020204030204" pitchFamily="34" charset="0"/>
                <a:ea typeface="+mn-ea"/>
                <a:cs typeface="Calibri" panose="020F0502020204030204" pitchFamily="34" charset="0"/>
              </a:rPr>
              <a:t>Ugovor o priključenju na distributivni sistem</a:t>
            </a:r>
            <a:endParaRPr kumimoji="0" lang="sr-Latn-ME" sz="1800" b="0" i="0" u="none" strike="noStrike" kern="1200" cap="none" spc="0" normalizeH="0" baseline="0" noProof="0" dirty="0" smtClean="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endParaRPr kumimoji="0" lang="sr-Latn-ME" sz="2400" b="0" i="0" u="none" strike="noStrike" kern="1200" cap="none" spc="0" normalizeH="0" baseline="0" noProof="0" dirty="0">
              <a:ln>
                <a:noFill/>
              </a:ln>
              <a:solidFill>
                <a:sysClr val="window" lastClr="FFFFFF"/>
              </a:solidFill>
              <a:effectLst/>
              <a:uLnTx/>
              <a:uFillTx/>
              <a:latin typeface="Tw Cen MT" panose="020B0602020104020603"/>
              <a:ea typeface="+mn-ea"/>
              <a:cs typeface="+mn-cs"/>
            </a:endParaRPr>
          </a:p>
        </p:txBody>
      </p:sp>
      <p:sp>
        <p:nvSpPr>
          <p:cNvPr id="5" name="TextBox 4"/>
          <p:cNvSpPr txBox="1"/>
          <p:nvPr/>
        </p:nvSpPr>
        <p:spPr>
          <a:xfrm>
            <a:off x="856060" y="4690965"/>
            <a:ext cx="7781365" cy="1246495"/>
          </a:xfrm>
          <a:prstGeom prst="rect">
            <a:avLst/>
          </a:prstGeom>
          <a:noFill/>
        </p:spPr>
        <p:txBody>
          <a:bodyPr wrap="square" rtlCol="0">
            <a:spAutoFit/>
          </a:bodyPr>
          <a:lstStyle/>
          <a:p>
            <a:r>
              <a:rPr lang="sr-Latn-ME" sz="24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Cilj:</a:t>
            </a:r>
          </a:p>
          <a:p>
            <a:endParaRPr lang="sr-Latn-ME" sz="1700" dirty="0" smtClean="0">
              <a:solidFill>
                <a:prstClr val="black"/>
              </a:solidFill>
              <a:latin typeface="Calibri" panose="020F0502020204030204" pitchFamily="34" charset="0"/>
              <a:cs typeface="Calibri" panose="020F0502020204030204" pitchFamily="34" charset="0"/>
            </a:endParaRPr>
          </a:p>
          <a:p>
            <a:r>
              <a:rPr lang="sr-Latn-ME" sz="1700" dirty="0">
                <a:solidFill>
                  <a:prstClr val="black"/>
                </a:solidFill>
                <a:latin typeface="Calibri" panose="020F0502020204030204" pitchFamily="34" charset="0"/>
                <a:cs typeface="Calibri" panose="020F0502020204030204" pitchFamily="34" charset="0"/>
              </a:rPr>
              <a:t>Operator distributivnog sistema, u narednom periodu planira pojednostavljenje procedure za priključenje kupaca-proizvođača na distributivni sistem.</a:t>
            </a:r>
          </a:p>
        </p:txBody>
      </p:sp>
    </p:spTree>
    <p:extLst>
      <p:ext uri="{BB962C8B-B14F-4D97-AF65-F5344CB8AC3E}">
        <p14:creationId xmlns:p14="http://schemas.microsoft.com/office/powerpoint/2010/main" val="67112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style.rotation</p:attrName>
                                        </p:attrNameLst>
                                      </p:cBhvr>
                                      <p:tavLst>
                                        <p:tav tm="0">
                                          <p:val>
                                            <p:fltVal val="90"/>
                                          </p:val>
                                        </p:tav>
                                        <p:tav tm="100000">
                                          <p:val>
                                            <p:fltVal val="0"/>
                                          </p:val>
                                        </p:tav>
                                      </p:tavLst>
                                    </p:anim>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59" y="268895"/>
            <a:ext cx="7429499" cy="1478570"/>
          </a:xfrm>
        </p:spPr>
        <p:txBody>
          <a:bodyPr/>
          <a:lstStyle/>
          <a:p>
            <a:r>
              <a:rPr lang="sr-Latn-ME" sz="24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Zaključak</a:t>
            </a:r>
            <a:endParaRPr lang="sr-Latn-ME" dirty="0"/>
          </a:p>
        </p:txBody>
      </p:sp>
      <p:sp>
        <p:nvSpPr>
          <p:cNvPr id="3" name="Content Placeholder 2"/>
          <p:cNvSpPr>
            <a:spLocks noGrp="1"/>
          </p:cNvSpPr>
          <p:nvPr>
            <p:ph idx="1"/>
          </p:nvPr>
        </p:nvSpPr>
        <p:spPr>
          <a:xfrm>
            <a:off x="856058" y="1388874"/>
            <a:ext cx="7429499" cy="4729537"/>
          </a:xfrm>
        </p:spPr>
        <p:txBody>
          <a:bodyPr>
            <a:normAutofit fontScale="92500" lnSpcReduction="20000"/>
          </a:bodyPr>
          <a:lstStyle/>
          <a:p>
            <a:pPr lvl="0" algn="just">
              <a:buFont typeface="Wingdings" panose="05000000000000000000" pitchFamily="2" charset="2"/>
              <a:buChar char="§"/>
            </a:pPr>
            <a:r>
              <a:rPr lang="sr-Latn-ME" sz="1700" dirty="0">
                <a:solidFill>
                  <a:prstClr val="black"/>
                </a:solidFill>
                <a:effectLst/>
                <a:latin typeface="Calibri" panose="020F0502020204030204" pitchFamily="34" charset="0"/>
                <a:cs typeface="Calibri" panose="020F0502020204030204" pitchFamily="34" charset="0"/>
              </a:rPr>
              <a:t>Krajnji potrošači, ali i energetski sistem u cjelini može imati niz benefita od pomenutnog načina proizvodnje. </a:t>
            </a:r>
          </a:p>
          <a:p>
            <a:pPr lvl="0" algn="just">
              <a:buFont typeface="Wingdings" panose="05000000000000000000" pitchFamily="2" charset="2"/>
              <a:buChar char="§"/>
            </a:pPr>
            <a:r>
              <a:rPr lang="sr-Latn-ME" sz="1700" dirty="0">
                <a:solidFill>
                  <a:prstClr val="black"/>
                </a:solidFill>
                <a:effectLst/>
                <a:latin typeface="Calibri" panose="020F0502020204030204" pitchFamily="34" charset="0"/>
                <a:cs typeface="Calibri" panose="020F0502020204030204" pitchFamily="34" charset="0"/>
              </a:rPr>
              <a:t>Benefiti kod krajnjeg potrošača se ogledaju kroz smanjenje računa za utrošenu električnu energiju, benefit za elektroenergetski sistem se ogleda kroz mogućnost smanjenja gubitaka na mreži, pogotovo kod distributivnog sistema, gdje su oni i najizraženiji. </a:t>
            </a:r>
          </a:p>
          <a:p>
            <a:pPr lvl="0" algn="just">
              <a:buFont typeface="Wingdings" panose="05000000000000000000" pitchFamily="2" charset="2"/>
              <a:buChar char="§"/>
            </a:pPr>
            <a:r>
              <a:rPr lang="sr-Latn-ME" sz="1700" dirty="0">
                <a:solidFill>
                  <a:prstClr val="black"/>
                </a:solidFill>
                <a:effectLst/>
                <a:latin typeface="Calibri" panose="020F0502020204030204" pitchFamily="34" charset="0"/>
                <a:cs typeface="Calibri" panose="020F0502020204030204" pitchFamily="34" charset="0"/>
              </a:rPr>
              <a:t>S druge strane postoji i niz opasnosti od ovakvog vida proizvodnje električne energije, a koji su vezani za kapacitete i stanje distributivnog sistema mreže. Usljed stohastičkog karaktera proizvodnje (zavisi prije svega od prisustva sunčevih zraka kod solarnih elektrana ili prisustva vjetra kod vjetroelektrana), postoji mogućnost stvaranja tehničkih problema na mreži. Kao primjer se može navesti veliki upliv električne energije u trenutcima kada su uslovi za proizvodnju najpovoljniji, što može stvoriti probleme operatoru distributivnog sistema. </a:t>
            </a:r>
          </a:p>
          <a:p>
            <a:pPr lvl="0" algn="just">
              <a:buFont typeface="Wingdings" panose="05000000000000000000" pitchFamily="2" charset="2"/>
              <a:buChar char="§"/>
            </a:pPr>
            <a:r>
              <a:rPr lang="sr-Latn-ME" sz="1700" dirty="0">
                <a:solidFill>
                  <a:prstClr val="black"/>
                </a:solidFill>
                <a:effectLst/>
                <a:latin typeface="Calibri" panose="020F0502020204030204" pitchFamily="34" charset="0"/>
                <a:cs typeface="Calibri" panose="020F0502020204030204" pitchFamily="34" charset="0"/>
              </a:rPr>
              <a:t>Kako je u Crnoj Gori ovakav vid proizvodnje tek u povoju, trenutno ne postoji opasnost od tih situacija, ali se može očekivati u narednom periodu, što će zahtijevati dodatne analize u pogledu regulacije takvih pojava.</a:t>
            </a:r>
          </a:p>
          <a:p>
            <a:endParaRPr lang="sr-Latn-ME" dirty="0"/>
          </a:p>
        </p:txBody>
      </p:sp>
    </p:spTree>
    <p:extLst>
      <p:ext uri="{BB962C8B-B14F-4D97-AF65-F5344CB8AC3E}">
        <p14:creationId xmlns:p14="http://schemas.microsoft.com/office/powerpoint/2010/main" val="51233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169</TotalTime>
  <Words>1337</Words>
  <Application>Microsoft Office PowerPoint</Application>
  <PresentationFormat>On-screen Show (4:3)</PresentationFormat>
  <Paragraphs>54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Trebuchet MS</vt:lpstr>
      <vt:lpstr>Tw Cen MT</vt:lpstr>
      <vt:lpstr>Wingdings</vt:lpstr>
      <vt:lpstr>Circuit</vt:lpstr>
      <vt:lpstr>Mogućnost izgradnje i priključenja elektrana  koje rade po principu razmjene                           električne energije na  mjestu konekcije u Crnoj Gori</vt:lpstr>
      <vt:lpstr>Uvod</vt:lpstr>
      <vt:lpstr>Zakonski okvir u Crnoj Gori</vt:lpstr>
      <vt:lpstr>Način mjerenja proizvedene i utrošene električne energije </vt:lpstr>
      <vt:lpstr>Smjernice Sekretarijata energetske zajednice o prozvodnji električne energije za sopstvene potrebe</vt:lpstr>
      <vt:lpstr>,,Neto obračun“ - regulatorni okvir prema kojem se višak električne energije  može koristiti kasnije kao monetarni kredit za kompenzaciju troškova električne energije u periodu kada proizvodnja iz obnovljivihih izvora nije prisutna ili kada je nedovoljna, gdje je vrijednost viška el. energije manja od maloprodajne cijene elelktrične energije.  </vt:lpstr>
      <vt:lpstr>Primjer priključenja kupca - proizvođača</vt:lpstr>
      <vt:lpstr>Procedura</vt:lpstr>
      <vt:lpstr>Zaključak</vt:lpstr>
      <vt:lpstr>PowerPoint Presentation</vt:lpstr>
      <vt:lpstr>Pitanja za diskusiju: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Hakima ABDELLAOUI</dc:creator>
  <cp:lastModifiedBy>Anja Nedovic</cp:lastModifiedBy>
  <cp:revision>24</cp:revision>
  <dcterms:created xsi:type="dcterms:W3CDTF">2018-08-21T10:05:07Z</dcterms:created>
  <dcterms:modified xsi:type="dcterms:W3CDTF">2019-05-07T10:27:53Z</dcterms:modified>
</cp:coreProperties>
</file>