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C21"/>
    <a:srgbClr val="173D1B"/>
    <a:srgbClr val="002618"/>
    <a:srgbClr val="0D290E"/>
    <a:srgbClr val="0022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13/05/2019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13/05/2019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95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75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6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82891"/>
            <a:ext cx="6858000" cy="1525620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MODELOVANJE FOTONAPONSKOG PANELA PRIMJENOM NEURALNIH MRE</a:t>
            </a:r>
            <a:r>
              <a:rPr lang="sr-Latn-ME" b="1" dirty="0"/>
              <a:t>ŽA</a:t>
            </a:r>
            <a:endParaRPr lang="en-NZ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457147"/>
            <a:ext cx="3374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chemeClr val="bg1"/>
                </a:solidFill>
              </a:rPr>
              <a:t>Autori: </a:t>
            </a:r>
            <a:endParaRPr lang="sr-Latn-ME" sz="2000" b="1" dirty="0" smtClean="0">
              <a:solidFill>
                <a:schemeClr val="bg1"/>
              </a:solidFill>
            </a:endParaRPr>
          </a:p>
          <a:p>
            <a:endParaRPr lang="sr-Latn-ME" sz="2000" dirty="0">
              <a:solidFill>
                <a:schemeClr val="bg1"/>
              </a:solidFill>
            </a:endParaRPr>
          </a:p>
          <a:p>
            <a:r>
              <a:rPr lang="sr-Latn-ME" sz="2000" dirty="0" smtClean="0">
                <a:solidFill>
                  <a:schemeClr val="bg1"/>
                </a:solidFill>
              </a:rPr>
              <a:t>Maja Rolevski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Uni</a:t>
            </a:r>
            <a:r>
              <a:rPr lang="sr-Latn-ME" sz="2000" dirty="0">
                <a:solidFill>
                  <a:schemeClr val="bg1"/>
                </a:solidFill>
              </a:rPr>
              <a:t>verzitet Crne Gore,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Elektrotehnički </a:t>
            </a:r>
            <a:r>
              <a:rPr lang="sr-Latn-ME" sz="2000" dirty="0" smtClean="0">
                <a:solidFill>
                  <a:schemeClr val="bg1"/>
                </a:solidFill>
              </a:rPr>
              <a:t>fakultet</a:t>
            </a:r>
          </a:p>
          <a:p>
            <a:r>
              <a:rPr lang="sr-Latn-ME" sz="2000" i="1" dirty="0" smtClean="0">
                <a:solidFill>
                  <a:schemeClr val="bg1"/>
                </a:solidFill>
              </a:rPr>
              <a:t>majarolevski@gmail.com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sr-Latn-ME" sz="2000" dirty="0">
              <a:solidFill>
                <a:schemeClr val="bg1"/>
              </a:solidFill>
            </a:endParaRPr>
          </a:p>
          <a:p>
            <a:r>
              <a:rPr lang="sr-Latn-ME" sz="2000" dirty="0">
                <a:solidFill>
                  <a:schemeClr val="bg1"/>
                </a:solidFill>
              </a:rPr>
              <a:t>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700" y="4072699"/>
            <a:ext cx="282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Žarko Zečević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Uni</a:t>
            </a:r>
            <a:r>
              <a:rPr lang="sr-Latn-ME" sz="2000" dirty="0" smtClean="0">
                <a:solidFill>
                  <a:schemeClr val="bg1"/>
                </a:solidFill>
              </a:rPr>
              <a:t>verzitet Crne Gore,</a:t>
            </a:r>
          </a:p>
          <a:p>
            <a:r>
              <a:rPr lang="sr-Latn-ME" sz="2000" dirty="0" smtClean="0">
                <a:solidFill>
                  <a:schemeClr val="bg1"/>
                </a:solidFill>
              </a:rPr>
              <a:t>Elektrotehnički fakultet</a:t>
            </a:r>
          </a:p>
          <a:p>
            <a:r>
              <a:rPr lang="sr-Latn-ME" sz="2000" i="1" dirty="0" smtClean="0">
                <a:solidFill>
                  <a:schemeClr val="bg1"/>
                </a:solidFill>
              </a:rPr>
              <a:t>zarkoz@ucg.ac.me</a:t>
            </a:r>
            <a:endParaRPr lang="sr-Latn-ME" sz="2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226" y="0"/>
            <a:ext cx="6858000" cy="852221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sr-Latn-ME" sz="3400" dirty="0"/>
              <a:t>Zaključak</a:t>
            </a:r>
            <a:endParaRPr lang="en-US" sz="3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68638" y="984947"/>
            <a:ext cx="8690549" cy="4846225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sz="2600" dirty="0" smtClean="0"/>
              <a:t>Omogućeno dobijanje eksplicitne zavisnosti između izlaznog parametra (izlazne struje) i ulaznih parametara  (temperature solarne ćelije, solarne iradijanse, izlaznog napona) – pojednostavljena računska složenost modela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sz="2600" dirty="0" smtClean="0"/>
              <a:t>Simulacijama je utvrđeno:</a:t>
            </a:r>
          </a:p>
          <a:p>
            <a:pPr algn="just"/>
            <a:r>
              <a:rPr lang="sr-Latn-ME" sz="2600" dirty="0" smtClean="0"/>
              <a:t>	NN</a:t>
            </a:r>
            <a:r>
              <a:rPr lang="sr-Latn-ME" sz="2000" dirty="0" smtClean="0"/>
              <a:t>3</a:t>
            </a:r>
            <a:r>
              <a:rPr lang="sr-Latn-ME" sz="2600" dirty="0" smtClean="0"/>
              <a:t> model – zadovoljavajuća tačnost, 	jednostavna struktura</a:t>
            </a:r>
          </a:p>
          <a:p>
            <a:pPr algn="just"/>
            <a:r>
              <a:rPr lang="sr-Latn-ME" sz="2600" dirty="0" smtClean="0"/>
              <a:t>	NN</a:t>
            </a:r>
            <a:r>
              <a:rPr lang="sr-Latn-ME" sz="2000" dirty="0" smtClean="0"/>
              <a:t>4x</a:t>
            </a:r>
            <a:r>
              <a:rPr lang="sr-Latn-ME" sz="2000" dirty="0" smtClean="0">
                <a:solidFill>
                  <a:prstClr val="white"/>
                </a:solidFill>
              </a:rPr>
              <a:t>3 </a:t>
            </a:r>
            <a:r>
              <a:rPr lang="sr-Latn-ME" sz="2800" dirty="0" smtClean="0">
                <a:solidFill>
                  <a:prstClr val="white"/>
                </a:solidFill>
              </a:rPr>
              <a:t>model – veća tačnost, kompleksnija 	struktura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prstClr val="white"/>
                </a:solidFill>
              </a:rPr>
              <a:t>Dakle, </a:t>
            </a:r>
            <a:r>
              <a:rPr lang="sr-Latn-ME" sz="2600" dirty="0">
                <a:solidFill>
                  <a:prstClr val="white"/>
                </a:solidFill>
              </a:rPr>
              <a:t>NN</a:t>
            </a:r>
            <a:r>
              <a:rPr lang="sr-Latn-ME" sz="2000" dirty="0">
                <a:solidFill>
                  <a:prstClr val="white"/>
                </a:solidFill>
              </a:rPr>
              <a:t>3</a:t>
            </a:r>
            <a:r>
              <a:rPr lang="sr-Latn-ME" sz="2600" dirty="0">
                <a:solidFill>
                  <a:prstClr val="white"/>
                </a:solidFill>
              </a:rPr>
              <a:t> model </a:t>
            </a:r>
            <a:r>
              <a:rPr lang="sr-Latn-ME" sz="2600" dirty="0" smtClean="0">
                <a:solidFill>
                  <a:prstClr val="white"/>
                </a:solidFill>
              </a:rPr>
              <a:t>predstavlja veoma dobar izbor u modelovanju nelinearnog solarnog sistema.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7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255" y="2287607"/>
            <a:ext cx="7806128" cy="852221"/>
          </a:xfrm>
        </p:spPr>
        <p:txBody>
          <a:bodyPr>
            <a:noAutofit/>
          </a:bodyPr>
          <a:lstStyle/>
          <a:p>
            <a:r>
              <a:rPr lang="sr-Latn-ME" sz="6400" dirty="0"/>
              <a:t>HVALA NA PAŽNJI!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0728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616309"/>
            <a:ext cx="6858000" cy="852221"/>
          </a:xfrm>
        </p:spPr>
        <p:txBody>
          <a:bodyPr/>
          <a:lstStyle/>
          <a:p>
            <a:r>
              <a:rPr lang="sr-Latn-ME" dirty="0"/>
              <a:t>SADRŽAJ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8649" y="1944319"/>
            <a:ext cx="7006702" cy="369220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n-US" sz="2600" dirty="0" err="1"/>
              <a:t>Uvod</a:t>
            </a:r>
            <a:endParaRPr lang="en-US" sz="2600" dirty="0"/>
          </a:p>
          <a:p>
            <a:pPr marL="514350" indent="-514350" algn="just">
              <a:buFont typeface="+mj-lt"/>
              <a:buAutoNum type="romanUcPeriod"/>
            </a:pPr>
            <a:r>
              <a:rPr lang="sr-Latn-ME" sz="2600" dirty="0"/>
              <a:t>Ekvivalentno električno kolo solarne ćelije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sr-Latn-ME" sz="2600" dirty="0"/>
              <a:t>Neuralna </a:t>
            </a:r>
            <a:r>
              <a:rPr lang="sr-Latn-ME" sz="2600" dirty="0" smtClean="0"/>
              <a:t>mreža</a:t>
            </a:r>
          </a:p>
          <a:p>
            <a:pPr algn="just"/>
            <a:r>
              <a:rPr lang="sr-Latn-ME" sz="2600" dirty="0"/>
              <a:t> </a:t>
            </a:r>
            <a:r>
              <a:rPr lang="sr-Latn-ME" sz="2600" dirty="0" smtClean="0"/>
              <a:t>     Arhitektura neuralne mreže</a:t>
            </a:r>
            <a:endParaRPr lang="sr-Latn-ME" sz="2600" dirty="0"/>
          </a:p>
          <a:p>
            <a:pPr algn="just"/>
            <a:r>
              <a:rPr lang="sr-Latn-ME" sz="2600" dirty="0"/>
              <a:t> </a:t>
            </a:r>
            <a:r>
              <a:rPr lang="sr-Latn-ME" sz="2600" dirty="0" smtClean="0"/>
              <a:t>     Usvojeni model neuralne mreže</a:t>
            </a:r>
            <a:endParaRPr lang="sr-Latn-ME" sz="2600" dirty="0"/>
          </a:p>
          <a:p>
            <a:pPr marL="514350" indent="-514350" algn="just">
              <a:buFont typeface="+mj-lt"/>
              <a:buAutoNum type="romanUcPeriod" startAt="4"/>
            </a:pPr>
            <a:r>
              <a:rPr lang="sr-Latn-ME" sz="2600" dirty="0" smtClean="0"/>
              <a:t>Simulacija </a:t>
            </a:r>
            <a:r>
              <a:rPr lang="sr-Latn-ME" sz="2600" dirty="0"/>
              <a:t>rada NN modela solarnog panela</a:t>
            </a:r>
            <a:endParaRPr lang="en-US" sz="2600" dirty="0"/>
          </a:p>
          <a:p>
            <a:pPr marL="514350" indent="-514350" algn="just">
              <a:buFont typeface="+mj-lt"/>
              <a:buAutoNum type="romanUcPeriod" startAt="4"/>
            </a:pPr>
            <a:r>
              <a:rPr lang="en-US" sz="2600" dirty="0" err="1"/>
              <a:t>Zaključak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3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AE5FB3C-56BC-4227-881F-6C37A9B7CF49}"/>
              </a:ext>
            </a:extLst>
          </p:cNvPr>
          <p:cNvSpPr txBox="1">
            <a:spLocks/>
          </p:cNvSpPr>
          <p:nvPr/>
        </p:nvSpPr>
        <p:spPr>
          <a:xfrm>
            <a:off x="2867608" y="169469"/>
            <a:ext cx="2538893" cy="729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+mj-lt"/>
              <a:buAutoNum type="romanUcPeriod"/>
            </a:pPr>
            <a:r>
              <a:rPr lang="en-US" sz="3400" dirty="0" err="1"/>
              <a:t>Uvod</a:t>
            </a:r>
            <a:endParaRPr lang="en-US" sz="3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1063070"/>
            <a:ext cx="8966579" cy="5487856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ME" dirty="0" smtClean="0"/>
              <a:t>Različiti pristupi u modelovanju solarnog panela – ekvivalentno električno kolo (jednodiodno, dvodiodno), Lambertova funkcija, soft-computing tehnika, itd.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r-Latn-ME" sz="1000" dirty="0" smtClean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ME" dirty="0" smtClean="0"/>
              <a:t>Najčešće se koristi jednodiodno ekvivalentno električno kolo:</a:t>
            </a:r>
          </a:p>
          <a:p>
            <a:pPr algn="just">
              <a:spcBef>
                <a:spcPts val="0"/>
              </a:spcBef>
            </a:pPr>
            <a:r>
              <a:rPr lang="sr-Latn-ME" dirty="0"/>
              <a:t> </a:t>
            </a:r>
            <a:r>
              <a:rPr lang="sr-Latn-ME" dirty="0" smtClean="0"/>
              <a:t>   prednost – visoka tačnost</a:t>
            </a:r>
          </a:p>
          <a:p>
            <a:pPr algn="l">
              <a:spcBef>
                <a:spcPts val="0"/>
              </a:spcBef>
            </a:pPr>
            <a:r>
              <a:rPr lang="sr-Latn-ME" dirty="0"/>
              <a:t>    </a:t>
            </a:r>
            <a:r>
              <a:rPr lang="sr-Latn-ME" dirty="0" smtClean="0"/>
              <a:t>nedostatak – velika </a:t>
            </a:r>
            <a:r>
              <a:rPr lang="sr-Latn-ME" dirty="0"/>
              <a:t>računska </a:t>
            </a:r>
            <a:r>
              <a:rPr lang="sr-Latn-ME" dirty="0" smtClean="0"/>
              <a:t>kompleksnost (implicitni oblik </a:t>
            </a:r>
            <a:r>
              <a:rPr lang="sr-Latn-ME" i="1" dirty="0" smtClean="0"/>
              <a:t>I-V</a:t>
            </a:r>
            <a:r>
              <a:rPr lang="sr-Latn-ME" dirty="0" smtClean="0"/>
              <a:t> 	karakteristike uslovljava primjenu iterativne metode za 	njeno rješavanje)</a:t>
            </a:r>
          </a:p>
          <a:p>
            <a:pPr algn="l">
              <a:spcBef>
                <a:spcPts val="0"/>
              </a:spcBef>
            </a:pPr>
            <a:endParaRPr lang="sr-Latn-ME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ME" dirty="0" smtClean="0"/>
              <a:t>Modelovanjem solarnog panela pomoću neuralne mreže (soft-computing tehnika) dobija se eksplicitni oblik </a:t>
            </a:r>
            <a:r>
              <a:rPr lang="sr-Latn-ME" i="1" dirty="0" smtClean="0"/>
              <a:t>I-V</a:t>
            </a:r>
            <a:r>
              <a:rPr lang="sr-Latn-ME" dirty="0" smtClean="0"/>
              <a:t> karakteristike </a:t>
            </a:r>
            <a:r>
              <a:rPr lang="sr-Latn-ME" dirty="0"/>
              <a:t>–</a:t>
            </a:r>
            <a:r>
              <a:rPr lang="sr-Latn-ME" dirty="0" smtClean="0"/>
              <a:t> smanjena računska složenost, visoka tačnost (čak i upotrebom NN modela jednostavne strukture); značaj NN modela – monitoring rada panela, predikcija proizvodnje električne energije, praćenje tačke maksimalne snage, itd.</a:t>
            </a:r>
          </a:p>
          <a:p>
            <a:pPr algn="l">
              <a:spcBef>
                <a:spcPts val="0"/>
              </a:spcBef>
            </a:pPr>
            <a:r>
              <a:rPr lang="sr-Latn-ME" dirty="0"/>
              <a:t> </a:t>
            </a:r>
            <a:r>
              <a:rPr lang="sr-Latn-ME" dirty="0" smtClean="0"/>
              <a:t>    </a:t>
            </a:r>
          </a:p>
          <a:p>
            <a:pPr algn="l">
              <a:spcBef>
                <a:spcPts val="0"/>
              </a:spcBef>
            </a:pPr>
            <a:endParaRPr lang="sr-Latn-ME" dirty="0" smtClean="0"/>
          </a:p>
          <a:p>
            <a:pPr algn="l">
              <a:spcBef>
                <a:spcPts val="0"/>
              </a:spcBef>
            </a:pPr>
            <a:endParaRPr lang="sr-Latn-ME" dirty="0"/>
          </a:p>
          <a:p>
            <a:pPr algn="l">
              <a:spcBef>
                <a:spcPts val="0"/>
              </a:spcBef>
            </a:pPr>
            <a:endParaRPr lang="sr-Latn-ME" dirty="0" smtClean="0"/>
          </a:p>
          <a:p>
            <a:pPr algn="l">
              <a:spcBef>
                <a:spcPts val="0"/>
              </a:spcBef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479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0598" y="305089"/>
            <a:ext cx="9765194" cy="879134"/>
          </a:xfrm>
        </p:spPr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sr-Latn-ME" sz="3800" dirty="0"/>
              <a:t>Ekvivalentno električno kolo solarne ćelije</a:t>
            </a:r>
            <a:r>
              <a:rPr lang="sr-Latn-ME" sz="3400" dirty="0"/>
              <a:t/>
            </a:r>
            <a:br>
              <a:rPr lang="sr-Latn-ME" sz="3400" dirty="0"/>
            </a:br>
            <a:endParaRPr lang="en-US" sz="3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29782"/>
              </p:ext>
            </p:extLst>
          </p:nvPr>
        </p:nvGraphicFramePr>
        <p:xfrm>
          <a:off x="4986610" y="3432132"/>
          <a:ext cx="4038600" cy="149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4" imgW="4038480" imgH="1752480" progId="Equation.DSMT4">
                  <p:embed/>
                </p:oleObj>
              </mc:Choice>
              <mc:Fallback>
                <p:oleObj name="Equation" r:id="rId4" imgW="403848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6610" y="3432132"/>
                        <a:ext cx="4038600" cy="14933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9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42" y="819048"/>
            <a:ext cx="5746778" cy="2441174"/>
          </a:xfrm>
          <a:prstGeom prst="rect">
            <a:avLst/>
          </a:prstGeom>
          <a:solidFill>
            <a:schemeClr val="bg1">
              <a:alpha val="97000"/>
            </a:schemeClr>
          </a:solidFill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76679"/>
              </p:ext>
            </p:extLst>
          </p:nvPr>
        </p:nvGraphicFramePr>
        <p:xfrm>
          <a:off x="4110310" y="5031451"/>
          <a:ext cx="4914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7" imgW="4914720" imgH="1726920" progId="Equation.DSMT4">
                  <p:embed/>
                </p:oleObj>
              </mc:Choice>
              <mc:Fallback>
                <p:oleObj name="Equation" r:id="rId7" imgW="491472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0310" y="5031451"/>
                        <a:ext cx="4914900" cy="17272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7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9845" y="1058045"/>
            <a:ext cx="3115365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ME" sz="2400" i="1" dirty="0" smtClean="0">
                <a:solidFill>
                  <a:prstClr val="white"/>
                </a:solidFill>
              </a:rPr>
              <a:t>I-V</a:t>
            </a:r>
            <a:r>
              <a:rPr lang="sr-Latn-ME" sz="2400" dirty="0" smtClean="0">
                <a:solidFill>
                  <a:prstClr val="white"/>
                </a:solidFill>
              </a:rPr>
              <a:t> karakteristika solarne ćelije </a:t>
            </a:r>
          </a:p>
          <a:p>
            <a:pPr lvl="0" algn="just">
              <a:lnSpc>
                <a:spcPct val="90000"/>
              </a:lnSpc>
            </a:pPr>
            <a:r>
              <a:rPr lang="sr-Latn-ME" sz="2400" dirty="0">
                <a:solidFill>
                  <a:prstClr val="white"/>
                </a:solidFill>
              </a:rPr>
              <a:t> </a:t>
            </a:r>
            <a:r>
              <a:rPr lang="sr-Latn-ME" sz="2400" dirty="0" smtClean="0">
                <a:solidFill>
                  <a:prstClr val="white"/>
                </a:solidFill>
              </a:rPr>
              <a:t>    (eksplicitan oblik):</a:t>
            </a:r>
            <a:endParaRPr lang="en-US" sz="2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84332"/>
              </p:ext>
            </p:extLst>
          </p:nvPr>
        </p:nvGraphicFramePr>
        <p:xfrm>
          <a:off x="6066110" y="2242634"/>
          <a:ext cx="29591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9" imgW="2958840" imgH="1193760" progId="Equation.DSMT4">
                  <p:embed/>
                </p:oleObj>
              </mc:Choice>
              <mc:Fallback>
                <p:oleObj name="Equation" r:id="rId9" imgW="295884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66110" y="2242634"/>
                        <a:ext cx="2959100" cy="10175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9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960" y="3487450"/>
            <a:ext cx="45120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prstClr val="white"/>
                </a:solidFill>
              </a:rPr>
              <a:t>Rekurzivni oblik</a:t>
            </a:r>
            <a:r>
              <a:rPr lang="sr-Latn-ME" sz="2400" i="1" dirty="0" smtClean="0">
                <a:solidFill>
                  <a:prstClr val="white"/>
                </a:solidFill>
              </a:rPr>
              <a:t> I-V</a:t>
            </a:r>
            <a:r>
              <a:rPr lang="sr-Latn-ME" sz="2400" dirty="0" smtClean="0">
                <a:solidFill>
                  <a:prstClr val="white"/>
                </a:solidFill>
              </a:rPr>
              <a:t> karakteristike ćelije, dobijen pomoću iterativne Njutn-Rapsonove metode: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60" y="5184087"/>
            <a:ext cx="40503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ME" sz="2400" i="1" dirty="0" smtClean="0">
                <a:solidFill>
                  <a:prstClr val="white"/>
                </a:solidFill>
              </a:rPr>
              <a:t>I-V</a:t>
            </a:r>
            <a:r>
              <a:rPr lang="sr-Latn-ME" sz="2400" dirty="0" smtClean="0">
                <a:solidFill>
                  <a:prstClr val="white"/>
                </a:solidFill>
              </a:rPr>
              <a:t> karakteristika solarnog panela, koji se sastoji od više ćelija, odnosno modula:  </a:t>
            </a:r>
          </a:p>
        </p:txBody>
      </p:sp>
    </p:spTree>
    <p:extLst>
      <p:ext uri="{BB962C8B-B14F-4D97-AF65-F5344CB8AC3E}">
        <p14:creationId xmlns:p14="http://schemas.microsoft.com/office/powerpoint/2010/main" val="23938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819"/>
            <a:ext cx="6858000" cy="66179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sr-Latn-ME" sz="3400" dirty="0"/>
              <a:t>Neuralna mreža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191940"/>
            <a:ext cx="8754257" cy="432444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romanLcPeriod"/>
            </a:pPr>
            <a:r>
              <a:rPr lang="sr-Latn-ME" dirty="0"/>
              <a:t>Arhitektura neuralne </a:t>
            </a:r>
            <a:r>
              <a:rPr lang="sr-Latn-ME" dirty="0" smtClean="0"/>
              <a:t>mreže:</a:t>
            </a:r>
          </a:p>
          <a:p>
            <a:pPr marL="514350" indent="-514350" algn="just">
              <a:buFont typeface="+mj-lt"/>
              <a:buAutoNum type="romanLcPeriod"/>
            </a:pPr>
            <a:endParaRPr lang="sr-Latn-ME" sz="8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bg1"/>
                </a:solidFill>
              </a:rPr>
              <a:t>Struktura: ulazni sloj, jedan ili više skrivenih </a:t>
            </a:r>
            <a:r>
              <a:rPr lang="sr-Latn-ME" sz="2400" dirty="0" smtClean="0">
                <a:solidFill>
                  <a:schemeClr val="bg1"/>
                </a:solidFill>
              </a:rPr>
              <a:t>slojeva</a:t>
            </a:r>
            <a:r>
              <a:rPr lang="sr-Latn-ME" sz="2400" dirty="0">
                <a:solidFill>
                  <a:schemeClr val="bg1"/>
                </a:solidFill>
              </a:rPr>
              <a:t>, izlazni </a:t>
            </a:r>
            <a:r>
              <a:rPr lang="sr-Latn-ME" sz="2400" dirty="0" smtClean="0">
                <a:solidFill>
                  <a:schemeClr val="bg1"/>
                </a:solidFill>
              </a:rPr>
              <a:t>sloj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</a:rPr>
              <a:t>Treniranje: podešavanje težinskih koeficijenata i bias-a, u cilju generisanja odgovarajućih izlaznih podataka za odabrani set ulaznih podataka – minimizacijom funkcije performanse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</a:rPr>
              <a:t>Validacija:  provjera tačnosti mreže za vrijednosti ulaznih parametara iz opsega koji 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podrazumijevan prilikom treniranja</a:t>
            </a:r>
          </a:p>
        </p:txBody>
      </p:sp>
    </p:spTree>
    <p:extLst>
      <p:ext uri="{BB962C8B-B14F-4D97-AF65-F5344CB8AC3E}">
        <p14:creationId xmlns:p14="http://schemas.microsoft.com/office/powerpoint/2010/main" val="16580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1800"/>
            <a:ext cx="4479803" cy="3696490"/>
          </a:xfrm>
          <a:prstGeom prst="rect">
            <a:avLst/>
          </a:prstGeom>
          <a:solidFill>
            <a:schemeClr val="bg1">
              <a:alpha val="97000"/>
            </a:schemeClr>
          </a:solidFill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125888"/>
            <a:ext cx="6858000" cy="66179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sr-Latn-ME" sz="3400" dirty="0"/>
              <a:t>Neuralna mreža</a:t>
            </a:r>
            <a:endParaRPr lang="en-US" sz="34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388616" y="1512234"/>
            <a:ext cx="4840695" cy="4753656"/>
          </a:xfrm>
        </p:spPr>
        <p:txBody>
          <a:bodyPr>
            <a:noAutofit/>
          </a:bodyPr>
          <a:lstStyle/>
          <a:p>
            <a:pPr algn="just"/>
            <a:endParaRPr lang="sr-Latn-ME" sz="200" dirty="0" smtClean="0"/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</a:rPr>
              <a:t>Struktura: ulazni parametri – solarna iradijansa </a:t>
            </a:r>
            <a:r>
              <a:rPr lang="sr-Latn-ME" sz="2400" i="1" dirty="0" smtClean="0">
                <a:solidFill>
                  <a:schemeClr val="bg1"/>
                </a:solidFill>
              </a:rPr>
              <a:t>G</a:t>
            </a:r>
            <a:r>
              <a:rPr lang="sr-Latn-ME" sz="2400" dirty="0" smtClean="0">
                <a:solidFill>
                  <a:schemeClr val="bg1"/>
                </a:solidFill>
              </a:rPr>
              <a:t>, temperatura solarne ćelije </a:t>
            </a:r>
            <a:r>
              <a:rPr lang="sr-Latn-ME" sz="2400" i="1" dirty="0" smtClean="0">
                <a:solidFill>
                  <a:schemeClr val="bg1"/>
                </a:solidFill>
              </a:rPr>
              <a:t>T</a:t>
            </a:r>
            <a:r>
              <a:rPr lang="sr-Latn-ME" i="1" dirty="0" smtClean="0">
                <a:solidFill>
                  <a:schemeClr val="bg1"/>
                </a:solidFill>
              </a:rPr>
              <a:t>c</a:t>
            </a:r>
            <a:r>
              <a:rPr lang="sr-Latn-ME" dirty="0" smtClean="0">
                <a:solidFill>
                  <a:schemeClr val="bg1"/>
                </a:solidFill>
              </a:rPr>
              <a:t>, </a:t>
            </a:r>
            <a:r>
              <a:rPr lang="sr-Latn-ME" sz="2400" dirty="0" smtClean="0">
                <a:solidFill>
                  <a:schemeClr val="bg1"/>
                </a:solidFill>
              </a:rPr>
              <a:t>izlazni napon panela </a:t>
            </a:r>
            <a:r>
              <a:rPr lang="sr-Latn-ME" sz="2400" i="1" dirty="0" smtClean="0">
                <a:solidFill>
                  <a:schemeClr val="bg1"/>
                </a:solidFill>
              </a:rPr>
              <a:t>V;</a:t>
            </a:r>
          </a:p>
          <a:p>
            <a:pPr lvl="1" algn="just">
              <a:spcBef>
                <a:spcPts val="0"/>
              </a:spcBef>
            </a:pP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   izlazni parametar – izlazna       	struja panela </a:t>
            </a:r>
            <a:r>
              <a:rPr lang="sr-Latn-ME" sz="2400" i="1" dirty="0" smtClean="0">
                <a:solidFill>
                  <a:schemeClr val="bg1"/>
                </a:solidFill>
              </a:rPr>
              <a:t>I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</a:rPr>
              <a:t>Treniranje: za vrijednosti parova (</a:t>
            </a:r>
            <a:r>
              <a:rPr lang="sr-Latn-ME" sz="2400" i="1" dirty="0">
                <a:solidFill>
                  <a:prstClr val="white"/>
                </a:solidFill>
              </a:rPr>
              <a:t>T</a:t>
            </a:r>
            <a:r>
              <a:rPr lang="sr-Latn-ME" i="1" dirty="0">
                <a:solidFill>
                  <a:prstClr val="white"/>
                </a:solidFill>
              </a:rPr>
              <a:t>c</a:t>
            </a:r>
            <a:r>
              <a:rPr lang="sr-Latn-ME" sz="2400" dirty="0">
                <a:solidFill>
                  <a:prstClr val="white"/>
                </a:solidFill>
              </a:rPr>
              <a:t>, </a:t>
            </a:r>
            <a:r>
              <a:rPr lang="sr-Latn-ME" sz="2400" i="1" dirty="0">
                <a:solidFill>
                  <a:schemeClr val="bg1"/>
                </a:solidFill>
              </a:rPr>
              <a:t>G</a:t>
            </a:r>
            <a:r>
              <a:rPr lang="sr-Latn-ME" sz="2400" dirty="0" smtClean="0">
                <a:solidFill>
                  <a:schemeClr val="bg1"/>
                </a:solidFill>
              </a:rPr>
              <a:t>) koji se mogu javiti u praksi </a:t>
            </a:r>
            <a:r>
              <a:rPr lang="sr-Latn-ME" sz="2400" dirty="0">
                <a:solidFill>
                  <a:schemeClr val="bg1"/>
                </a:solidFill>
              </a:rPr>
              <a:t>– </a:t>
            </a:r>
            <a:r>
              <a:rPr lang="sr-Latn-ME" sz="2400" i="1" dirty="0" smtClean="0">
                <a:solidFill>
                  <a:schemeClr val="bg1"/>
                </a:solidFill>
              </a:rPr>
              <a:t>Tc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ϵ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{0</a:t>
            </a:r>
            <a:r>
              <a:rPr lang="el-GR" sz="2400" dirty="0">
                <a:solidFill>
                  <a:schemeClr val="bg1"/>
                </a:solidFill>
              </a:rPr>
              <a:t>, 75</a:t>
            </a:r>
            <a:r>
              <a:rPr lang="el-GR" sz="2400" dirty="0" smtClean="0">
                <a:solidFill>
                  <a:schemeClr val="bg1"/>
                </a:solidFill>
              </a:rPr>
              <a:t>}</a:t>
            </a:r>
            <a:r>
              <a:rPr lang="sr-Latn-ME" sz="2400" dirty="0">
                <a:solidFill>
                  <a:schemeClr val="bg1"/>
                </a:solidFill>
              </a:rPr>
              <a:t>, </a:t>
            </a:r>
            <a:r>
              <a:rPr lang="sr-Latn-ME" sz="2400" i="1" dirty="0">
                <a:solidFill>
                  <a:schemeClr val="bg1"/>
                </a:solidFill>
              </a:rPr>
              <a:t>G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ϵ {50, 1000} </a:t>
            </a:r>
            <a:r>
              <a:rPr lang="sr-Latn-ME" sz="2400" dirty="0" smtClean="0">
                <a:solidFill>
                  <a:schemeClr val="bg1"/>
                </a:solidFill>
              </a:rPr>
              <a:t>; za vrijednosti izlaznog napona </a:t>
            </a:r>
            <a:r>
              <a:rPr lang="sr-Latn-ME" sz="2400" i="1" dirty="0" smtClean="0">
                <a:solidFill>
                  <a:prstClr val="white"/>
                </a:solidFill>
              </a:rPr>
              <a:t>V, </a:t>
            </a:r>
            <a:r>
              <a:rPr lang="sr-Latn-ME" sz="2400" dirty="0" smtClean="0">
                <a:solidFill>
                  <a:prstClr val="white"/>
                </a:solidFill>
              </a:rPr>
              <a:t>koji varira u opsegu [0, </a:t>
            </a:r>
            <a:r>
              <a:rPr lang="sr-Latn-ME" sz="2400" i="1" dirty="0" smtClean="0">
                <a:solidFill>
                  <a:prstClr val="white"/>
                </a:solidFill>
              </a:rPr>
              <a:t>V</a:t>
            </a:r>
            <a:r>
              <a:rPr lang="sr-Latn-ME" i="1" dirty="0" smtClean="0">
                <a:solidFill>
                  <a:prstClr val="white"/>
                </a:solidFill>
              </a:rPr>
              <a:t>oc</a:t>
            </a:r>
            <a:r>
              <a:rPr lang="sr-Latn-ME" sz="2400" dirty="0">
                <a:solidFill>
                  <a:prstClr val="white"/>
                </a:solidFill>
              </a:rPr>
              <a:t>] </a:t>
            </a:r>
            <a:r>
              <a:rPr lang="sr-Latn-ME" sz="2400" dirty="0" smtClean="0">
                <a:solidFill>
                  <a:prstClr val="white"/>
                </a:solidFill>
              </a:rPr>
              <a:t>– </a:t>
            </a:r>
            <a:r>
              <a:rPr lang="sr-Latn-ME" sz="2400" i="1" dirty="0" smtClean="0">
                <a:solidFill>
                  <a:prstClr val="white"/>
                </a:solidFill>
              </a:rPr>
              <a:t>V</a:t>
            </a:r>
            <a:r>
              <a:rPr lang="sr-Latn-ME" sz="2400" dirty="0" smtClean="0">
                <a:solidFill>
                  <a:prstClr val="white"/>
                </a:solidFill>
              </a:rPr>
              <a:t> </a:t>
            </a:r>
            <a:r>
              <a:rPr lang="el-GR" sz="2400" dirty="0">
                <a:solidFill>
                  <a:prstClr val="white"/>
                </a:solidFill>
              </a:rPr>
              <a:t>ϵ {0, 54</a:t>
            </a:r>
            <a:r>
              <a:rPr lang="el-GR" sz="2400" dirty="0" smtClean="0">
                <a:solidFill>
                  <a:prstClr val="white"/>
                </a:solidFill>
              </a:rPr>
              <a:t>}</a:t>
            </a:r>
            <a:r>
              <a:rPr lang="sr-Latn-ME" sz="2400" dirty="0" smtClean="0">
                <a:solidFill>
                  <a:prstClr val="white"/>
                </a:solidFill>
              </a:rPr>
              <a:t>; 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r-Latn-ME" sz="2400" dirty="0" smtClean="0">
              <a:solidFill>
                <a:prstClr val="white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sr-Latn-ME" sz="2400" dirty="0" smtClean="0">
                <a:solidFill>
                  <a:prstClr val="white"/>
                </a:solidFill>
              </a:rPr>
              <a:t>     funkcija performanse:</a:t>
            </a:r>
            <a:endParaRPr lang="sr-Latn-ME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31" y="960069"/>
            <a:ext cx="560632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romanLcPeriod" startAt="2"/>
            </a:pPr>
            <a:r>
              <a:rPr lang="sr-Latn-ME" sz="2400" dirty="0">
                <a:solidFill>
                  <a:prstClr val="white"/>
                </a:solidFill>
              </a:rPr>
              <a:t>Usvojeni model neuralne mreže: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64577"/>
              </p:ext>
            </p:extLst>
          </p:nvPr>
        </p:nvGraphicFramePr>
        <p:xfrm>
          <a:off x="3702571" y="6021496"/>
          <a:ext cx="375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3759120" imgH="736560" progId="Equation.DSMT4">
                  <p:embed/>
                </p:oleObj>
              </mc:Choice>
              <mc:Fallback>
                <p:oleObj name="Equation" r:id="rId4" imgW="3759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2571" y="6021496"/>
                        <a:ext cx="3759200" cy="736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9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136"/>
            <a:ext cx="9144000" cy="852221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sr-Latn-ME" dirty="0"/>
              <a:t>Simulacija rada NN modela solarnog panela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net3, I-V kriva, promjena T, 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05" y="963357"/>
            <a:ext cx="3073700" cy="27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net3, I-V kriva, promjena G, 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92" y="963358"/>
            <a:ext cx="3165023" cy="27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et3, P-V kriva, promjena T, 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05" y="3970896"/>
            <a:ext cx="3073701" cy="2775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053" name="Picture 5" descr="net3, P-V kriva, promjena G, fi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52" y="3970896"/>
            <a:ext cx="3073702" cy="27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1D9EFAB-35FF-475D-94C3-92DE4B589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86" y="537246"/>
            <a:ext cx="7656227" cy="538697"/>
          </a:xfrm>
        </p:spPr>
        <p:txBody>
          <a:bodyPr>
            <a:noAutofit/>
          </a:bodyPr>
          <a:lstStyle/>
          <a:p>
            <a:r>
              <a:rPr lang="en-US" dirty="0" err="1"/>
              <a:t>Primjer</a:t>
            </a:r>
            <a:r>
              <a:rPr lang="en-US" dirty="0"/>
              <a:t> 1. NN model –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skriveni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, tri </a:t>
            </a:r>
            <a:r>
              <a:rPr lang="en-US" dirty="0" err="1"/>
              <a:t>neurona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43, I-V kriva, promjena T, 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3" y="599274"/>
            <a:ext cx="3360329" cy="3034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3075" name="Picture 3" descr="net43, I-V kriva, promjena G, 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66" y="599273"/>
            <a:ext cx="3360330" cy="30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et43, P-V kriva, promjena T, 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3" y="3761022"/>
            <a:ext cx="3360331" cy="303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net43, P-V kriva, promjena G, fi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66" y="3761022"/>
            <a:ext cx="3360331" cy="303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C0044897-4DCD-43B8-801B-5601A5B22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9" y="203008"/>
            <a:ext cx="8236387" cy="538697"/>
          </a:xfrm>
        </p:spPr>
        <p:txBody>
          <a:bodyPr>
            <a:noAutofit/>
          </a:bodyPr>
          <a:lstStyle/>
          <a:p>
            <a:r>
              <a:rPr lang="en-US" dirty="0" err="1"/>
              <a:t>Primjer</a:t>
            </a:r>
            <a:r>
              <a:rPr lang="en-US" dirty="0"/>
              <a:t> 2. NN model –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skrivena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, </a:t>
            </a:r>
            <a:r>
              <a:rPr lang="en-US" dirty="0" err="1"/>
              <a:t>četiri</a:t>
            </a:r>
            <a:r>
              <a:rPr lang="en-US" dirty="0"/>
              <a:t>-tri </a:t>
            </a:r>
            <a:r>
              <a:rPr lang="en-US" dirty="0" err="1"/>
              <a:t>neurona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18727"/>
              </p:ext>
            </p:extLst>
          </p:nvPr>
        </p:nvGraphicFramePr>
        <p:xfrm>
          <a:off x="479686" y="1081850"/>
          <a:ext cx="8161086" cy="2700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1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1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11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11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02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849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NN model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NN</a:t>
                      </a:r>
                      <a:r>
                        <a:rPr lang="sr-Latn-BA" sz="1000" baseline="-25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NN</a:t>
                      </a:r>
                      <a:r>
                        <a:rPr lang="sr-Latn-BA" sz="1000" baseline="-25000" dirty="0">
                          <a:effectLst/>
                        </a:rPr>
                        <a:t>4x3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9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G[</a:t>
                      </a:r>
                      <a:r>
                        <a:rPr lang="hr-HR" sz="1000">
                          <a:effectLst/>
                        </a:rPr>
                        <a:t>W/m</a:t>
                      </a:r>
                      <a:r>
                        <a:rPr lang="hr-HR" sz="1000" baseline="30000">
                          <a:effectLst/>
                        </a:rPr>
                        <a:t>2</a:t>
                      </a:r>
                      <a:r>
                        <a:rPr lang="sr-Latn-BA" sz="1000">
                          <a:effectLst/>
                        </a:rPr>
                        <a:t>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800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800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T</a:t>
                      </a:r>
                      <a:r>
                        <a:rPr lang="sr-Latn-BA" sz="1000" baseline="-25000">
                          <a:effectLst/>
                        </a:rPr>
                        <a:t>c  </a:t>
                      </a:r>
                      <a:r>
                        <a:rPr lang="sr-Latn-BA" sz="1000">
                          <a:effectLst/>
                        </a:rPr>
                        <a:t>[</a:t>
                      </a:r>
                      <a:r>
                        <a:rPr lang="hr-HR" sz="1000">
                          <a:effectLst/>
                        </a:rPr>
                        <a:t>˚C</a:t>
                      </a:r>
                      <a:r>
                        <a:rPr lang="sr-Latn-BA" sz="1000">
                          <a:effectLst/>
                        </a:rPr>
                        <a:t>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MSE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4.4993×10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6.1961×10</a:t>
                      </a:r>
                      <a:r>
                        <a:rPr lang="hr-HR" sz="1000" baseline="30000">
                          <a:effectLst/>
                        </a:rPr>
                        <a:t>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7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MSEI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4.77×10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3.77×10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3.08×10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1.85×10</a:t>
                      </a:r>
                      <a:r>
                        <a:rPr lang="hr-HR" sz="1000" baseline="30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4.70×10</a:t>
                      </a:r>
                      <a:r>
                        <a:rPr lang="hr-HR" sz="1000" baseline="30000">
                          <a:effectLst/>
                        </a:rPr>
                        <a:t>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3.42×10</a:t>
                      </a:r>
                      <a:r>
                        <a:rPr lang="hr-HR" sz="1000" baseline="30000" dirty="0">
                          <a:effectLst/>
                        </a:rPr>
                        <a:t>-8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2.48×10</a:t>
                      </a:r>
                      <a:r>
                        <a:rPr lang="hr-HR" sz="1000" baseline="30000" dirty="0">
                          <a:effectLst/>
                        </a:rPr>
                        <a:t>-8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5.62×10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MSEP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0.0069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0.0049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0.3335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8.92×10</a:t>
                      </a:r>
                      <a:r>
                        <a:rPr lang="hr-HR" sz="1000" baseline="30000">
                          <a:effectLst/>
                        </a:rPr>
                        <a:t>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4.23×10</a:t>
                      </a:r>
                      <a:r>
                        <a:rPr lang="hr-HR" sz="1000" baseline="30000">
                          <a:effectLst/>
                        </a:rPr>
                        <a:t>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4.10×10</a:t>
                      </a:r>
                      <a:r>
                        <a:rPr lang="hr-HR" sz="1000" baseline="30000">
                          <a:effectLst/>
                        </a:rPr>
                        <a:t>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0.0094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EP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5.92×10</a:t>
                      </a:r>
                      <a:r>
                        <a:rPr lang="hr-HR" sz="1000" baseline="30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0.0895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0.1209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1.7650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1.06×10</a:t>
                      </a:r>
                      <a:r>
                        <a:rPr lang="hr-HR" sz="1000" baseline="30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0.0033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0.1042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07739"/>
              </p:ext>
            </p:extLst>
          </p:nvPr>
        </p:nvGraphicFramePr>
        <p:xfrm>
          <a:off x="479682" y="4392121"/>
          <a:ext cx="8161090" cy="222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62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53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82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NN model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NN</a:t>
                      </a:r>
                      <a:r>
                        <a:rPr lang="sr-Latn-BA" sz="1000" baseline="-25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NN</a:t>
                      </a:r>
                      <a:r>
                        <a:rPr lang="sr-Latn-BA" sz="1000" baseline="-25000" dirty="0">
                          <a:effectLst/>
                        </a:rPr>
                        <a:t>4x3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T</a:t>
                      </a:r>
                      <a:r>
                        <a:rPr lang="sr-Latn-BA" sz="1000" baseline="-25000">
                          <a:effectLst/>
                        </a:rPr>
                        <a:t>c  </a:t>
                      </a:r>
                      <a:r>
                        <a:rPr lang="sr-Latn-BA" sz="1000">
                          <a:effectLst/>
                        </a:rPr>
                        <a:t>[</a:t>
                      </a:r>
                      <a:r>
                        <a:rPr lang="hr-HR" sz="1000">
                          <a:effectLst/>
                        </a:rPr>
                        <a:t>˚C</a:t>
                      </a:r>
                      <a:r>
                        <a:rPr lang="sr-Latn-BA" sz="1000">
                          <a:effectLst/>
                        </a:rPr>
                        <a:t>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25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G[</a:t>
                      </a:r>
                      <a:r>
                        <a:rPr lang="hr-HR" sz="1000">
                          <a:effectLst/>
                        </a:rPr>
                        <a:t>W/m</a:t>
                      </a:r>
                      <a:r>
                        <a:rPr lang="hr-HR" sz="1000" baseline="30000">
                          <a:effectLst/>
                        </a:rPr>
                        <a:t>2</a:t>
                      </a:r>
                      <a:r>
                        <a:rPr lang="sr-Latn-BA" sz="1000">
                          <a:effectLst/>
                        </a:rPr>
                        <a:t>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200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600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1000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1400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200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600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 dirty="0">
                          <a:effectLst/>
                        </a:rPr>
                        <a:t>1400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MSE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4.4993×10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6.1961×10</a:t>
                      </a:r>
                      <a:r>
                        <a:rPr lang="hr-HR" sz="1000" baseline="30000" dirty="0">
                          <a:effectLst/>
                        </a:rPr>
                        <a:t>-8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MSEI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3.59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3.51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3.64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9.55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1.16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7.70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5.69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4.20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MSEP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0.0074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0.0071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0.0062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0.0773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1.88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1.16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8.67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7.77</a:t>
                      </a:r>
                      <a:r>
                        <a:rPr lang="hr-HR" sz="1000">
                          <a:effectLst/>
                        </a:rPr>
                        <a:t>×10</a:t>
                      </a:r>
                      <a:r>
                        <a:rPr lang="hr-HR" sz="1000" baseline="30000">
                          <a:effectLst/>
                        </a:rPr>
                        <a:t>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000">
                          <a:effectLst/>
                        </a:rPr>
                        <a:t>EP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0.0219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0.1637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0.1992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0.1967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0.0173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0.0039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0.0165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0.0236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B93678E-535F-4AE7-BD83-D351AF785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097" y="133462"/>
            <a:ext cx="6858000" cy="538697"/>
          </a:xfrm>
        </p:spPr>
        <p:txBody>
          <a:bodyPr>
            <a:normAutofit/>
          </a:bodyPr>
          <a:lstStyle/>
          <a:p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 NN </a:t>
            </a:r>
            <a:r>
              <a:rPr lang="en-US" dirty="0" err="1"/>
              <a:t>modela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12F3904B-1A87-4B51-A67F-BB1376405938}"/>
              </a:ext>
            </a:extLst>
          </p:cNvPr>
          <p:cNvSpPr txBox="1">
            <a:spLocks/>
          </p:cNvSpPr>
          <p:nvPr/>
        </p:nvSpPr>
        <p:spPr>
          <a:xfrm>
            <a:off x="-497150" y="3989319"/>
            <a:ext cx="6858000" cy="53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promjeni</a:t>
            </a:r>
            <a:r>
              <a:rPr lang="en-US" sz="2200" dirty="0"/>
              <a:t> </a:t>
            </a:r>
            <a:r>
              <a:rPr lang="en-US" sz="2200" dirty="0" err="1"/>
              <a:t>solarne</a:t>
            </a:r>
            <a:r>
              <a:rPr lang="en-US" sz="2200" dirty="0"/>
              <a:t> </a:t>
            </a:r>
            <a:r>
              <a:rPr lang="en-US" sz="2200" dirty="0" err="1" smtClean="0"/>
              <a:t>iradijanse</a:t>
            </a:r>
            <a:r>
              <a:rPr lang="sr-Latn-ME" sz="2200" dirty="0" smtClean="0"/>
              <a:t>:</a:t>
            </a:r>
            <a:endParaRPr lang="en-US" sz="2200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B8DF6DD1-6B5D-42F5-885C-B70979394E28}"/>
              </a:ext>
            </a:extLst>
          </p:cNvPr>
          <p:cNvSpPr txBox="1">
            <a:spLocks/>
          </p:cNvSpPr>
          <p:nvPr/>
        </p:nvSpPr>
        <p:spPr>
          <a:xfrm>
            <a:off x="-497150" y="672159"/>
            <a:ext cx="6858000" cy="53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promjeni</a:t>
            </a:r>
            <a:r>
              <a:rPr lang="en-US" sz="2200" dirty="0"/>
              <a:t> temperature </a:t>
            </a:r>
            <a:r>
              <a:rPr lang="en-US" sz="2200" dirty="0" err="1" smtClean="0"/>
              <a:t>ćelije</a:t>
            </a:r>
            <a:r>
              <a:rPr lang="sr-Latn-ME" sz="2200" dirty="0" smtClean="0"/>
              <a:t>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80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434</Words>
  <Application>Microsoft Office PowerPoint</Application>
  <PresentationFormat>On-screen Show (4:3)</PresentationFormat>
  <Paragraphs>156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Thème Office</vt:lpstr>
      <vt:lpstr>Equation</vt:lpstr>
      <vt:lpstr>MODELOVANJE FOTONAPONSKOG PANELA PRIMJENOM NEURALNIH MREŽA</vt:lpstr>
      <vt:lpstr>SADRŽAJ</vt:lpstr>
      <vt:lpstr>PowerPoint Presentation</vt:lpstr>
      <vt:lpstr>Ekvivalentno električno kolo solarne ćelije </vt:lpstr>
      <vt:lpstr>Neuralna mreža</vt:lpstr>
      <vt:lpstr>Neuralna mreža</vt:lpstr>
      <vt:lpstr>Simulacija rada NN modela solarnog panela </vt:lpstr>
      <vt:lpstr>PowerPoint Presentation</vt:lpstr>
      <vt:lpstr>PowerPoint Presentation</vt:lpstr>
      <vt:lpstr>Zaključak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user</cp:lastModifiedBy>
  <cp:revision>51</cp:revision>
  <dcterms:created xsi:type="dcterms:W3CDTF">2018-08-21T10:05:07Z</dcterms:created>
  <dcterms:modified xsi:type="dcterms:W3CDTF">2019-05-13T21:10:33Z</dcterms:modified>
</cp:coreProperties>
</file>