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8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2.xlsb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B050"/>
            </a:gs>
            <a:gs pos="79000">
              <a:srgbClr val="FF0000"/>
            </a:gs>
            <a:gs pos="83000">
              <a:schemeClr val="accent1">
                <a:lumMod val="75000"/>
              </a:schemeClr>
            </a:gs>
            <a:gs pos="81000">
              <a:schemeClr val="tx1"/>
            </a:gs>
            <a:gs pos="2000">
              <a:srgbClr val="FF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6" y="5591847"/>
            <a:ext cx="890984" cy="126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138" y="1558344"/>
            <a:ext cx="8324602" cy="2481994"/>
          </a:xfrm>
        </p:spPr>
        <p:txBody>
          <a:bodyPr>
            <a:normAutofit/>
          </a:bodyPr>
          <a:lstStyle/>
          <a:p>
            <a:r>
              <a:rPr lang="de-DE" sz="2800" b="1" dirty="0"/>
              <a:t>KOMPARACIJA STANDARDA I PREPORUKA ZA PRIKLJUČENJE MIKRO ELEKTRANA NA ELEKTRODISTRIBUTIVNU MREŽU I PRIJEDLOG NJIHOVE IMPLEMENTACIJE U CRNOJ GORI</a:t>
            </a:r>
            <a:r>
              <a:rPr lang="sr-Latn-ME" sz="2400" dirty="0"/>
              <a:t/>
            </a:r>
            <a:br>
              <a:rPr lang="sr-Latn-ME" sz="2400" dirty="0"/>
            </a:br>
            <a:endParaRPr lang="en-NZ" sz="2400" dirty="0"/>
          </a:p>
        </p:txBody>
      </p:sp>
      <p:pic>
        <p:nvPicPr>
          <p:cNvPr id="1027" name="Picture 3" descr="C:\Users\jelena.gajovic\Desktop\cig konačno\download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557" y="227605"/>
            <a:ext cx="1885950" cy="1162050"/>
          </a:xfrm>
          <a:prstGeom prst="rect">
            <a:avLst/>
          </a:prstGeom>
          <a:solidFill>
            <a:srgbClr val="FF0000"/>
          </a:solidFill>
          <a:extLst/>
        </p:spPr>
      </p:pic>
      <p:sp>
        <p:nvSpPr>
          <p:cNvPr id="5" name="TextBox 4"/>
          <p:cNvSpPr txBox="1"/>
          <p:nvPr/>
        </p:nvSpPr>
        <p:spPr>
          <a:xfrm>
            <a:off x="2697544" y="4062468"/>
            <a:ext cx="3774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i="1" dirty="0">
                <a:solidFill>
                  <a:schemeClr val="bg1"/>
                </a:solidFill>
              </a:rPr>
              <a:t>Jelena Gajović, CEDIS d.o.o.</a:t>
            </a:r>
            <a:endParaRPr lang="sr-Latn-ME" sz="2000" i="1" dirty="0" smtClean="0">
              <a:solidFill>
                <a:schemeClr val="bg1"/>
              </a:solidFill>
            </a:endParaRPr>
          </a:p>
          <a:p>
            <a:r>
              <a:rPr lang="sr-Latn-ME" sz="2000" i="1" dirty="0">
                <a:solidFill>
                  <a:schemeClr val="bg1"/>
                </a:solidFill>
              </a:rPr>
              <a:t>Ranko Vuković, CEDIS d.o.o.</a:t>
            </a:r>
          </a:p>
        </p:txBody>
      </p:sp>
      <p:pic>
        <p:nvPicPr>
          <p:cNvPr id="9" name="Picture 4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30" y="5591846"/>
            <a:ext cx="890984" cy="126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614" y="5591847"/>
            <a:ext cx="890984" cy="126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4" y="412124"/>
            <a:ext cx="8590209" cy="6181859"/>
          </a:xfrm>
        </p:spPr>
        <p:txBody>
          <a:bodyPr>
            <a:normAutofit/>
          </a:bodyPr>
          <a:lstStyle/>
          <a:p>
            <a:pPr algn="just"/>
            <a:r>
              <a:rPr lang="sr-Latn-ME" b="1" i="1" dirty="0" smtClean="0">
                <a:solidFill>
                  <a:srgbClr val="FF0000"/>
                </a:solidFill>
              </a:rPr>
              <a:t>Pitanje recenzenta: </a:t>
            </a:r>
          </a:p>
          <a:p>
            <a:pPr algn="just"/>
            <a:r>
              <a:rPr lang="vi-VN" sz="2000" i="1" dirty="0">
                <a:solidFill>
                  <a:srgbClr val="FF0000"/>
                </a:solidFill>
              </a:rPr>
              <a:t>Prema mišljenju autora, koje ograničenje snage predviđeno </a:t>
            </a:r>
            <a:r>
              <a:rPr lang="vi-VN" sz="2000" i="1" dirty="0" smtClean="0">
                <a:solidFill>
                  <a:srgbClr val="FF0000"/>
                </a:solidFill>
              </a:rPr>
              <a:t>različitim </a:t>
            </a:r>
            <a:r>
              <a:rPr lang="vi-VN" sz="2000" i="1" dirty="0">
                <a:solidFill>
                  <a:srgbClr val="FF0000"/>
                </a:solidFill>
              </a:rPr>
              <a:t>standardima navedenim u radu mikro elektrane bi bilo povoljnije za ED sisteme u Crnoj Gori? </a:t>
            </a:r>
            <a:endParaRPr lang="sr-Latn-ME" sz="2000" i="1" dirty="0" smtClean="0">
              <a:solidFill>
                <a:srgbClr val="FF0000"/>
              </a:solidFill>
            </a:endParaRPr>
          </a:p>
          <a:p>
            <a:pPr algn="just"/>
            <a:endParaRPr lang="sr-Latn-ME" sz="4000" b="1" i="1" dirty="0" smtClean="0">
              <a:solidFill>
                <a:srgbClr val="FF0000"/>
              </a:solidFill>
            </a:endParaRPr>
          </a:p>
          <a:p>
            <a:pPr algn="just"/>
            <a:r>
              <a:rPr lang="sr-Latn-ME" sz="4000" b="1" i="1" dirty="0" smtClean="0">
                <a:solidFill>
                  <a:srgbClr val="FF0000"/>
                </a:solidFill>
              </a:rPr>
              <a:t>Vaša pitanja</a:t>
            </a:r>
            <a:r>
              <a:rPr lang="sr-Latn-ME" sz="10000" b="1" i="1" dirty="0" smtClean="0">
                <a:solidFill>
                  <a:srgbClr val="FF0000"/>
                </a:solidFill>
              </a:rPr>
              <a:t>?</a:t>
            </a:r>
            <a:r>
              <a:rPr lang="sr-Latn-ME" sz="15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sr-Latn-ME" sz="4000" b="1" i="1" dirty="0" smtClean="0">
                <a:solidFill>
                  <a:srgbClr val="FF0000"/>
                </a:solidFill>
              </a:rPr>
              <a:t>Hvala na pažnji!</a:t>
            </a:r>
            <a:endParaRPr lang="sr-Latn-ME" sz="4000" b="1" i="1" dirty="0">
              <a:solidFill>
                <a:srgbClr val="FF0000"/>
              </a:solidFill>
            </a:endParaRPr>
          </a:p>
        </p:txBody>
      </p:sp>
      <p:pic>
        <p:nvPicPr>
          <p:cNvPr id="9" name="Picture 6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438" y="2119690"/>
            <a:ext cx="1475166" cy="219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272" y="2119690"/>
            <a:ext cx="1475166" cy="219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jelena.gajovic\Desktop\cig konačno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6" y="2119690"/>
            <a:ext cx="1475166" cy="219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2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5" y="412124"/>
            <a:ext cx="8603088" cy="6181859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Predmet rada</a:t>
            </a:r>
            <a:endParaRPr lang="sr-Latn-ME" dirty="0" smtClean="0">
              <a:solidFill>
                <a:srgbClr val="FF0000"/>
              </a:solidFill>
            </a:endParaRPr>
          </a:p>
          <a:p>
            <a:pPr algn="just"/>
            <a:r>
              <a:rPr lang="sr-Latn-ME" sz="2000" dirty="0" smtClean="0">
                <a:solidFill>
                  <a:srgbClr val="FF0000"/>
                </a:solidFill>
              </a:rPr>
              <a:t>Pregled </a:t>
            </a:r>
            <a:r>
              <a:rPr lang="sr-Latn-ME" sz="2000" dirty="0" smtClean="0">
                <a:solidFill>
                  <a:srgbClr val="FF0000"/>
                </a:solidFill>
              </a:rPr>
              <a:t>standarda, </a:t>
            </a:r>
            <a:r>
              <a:rPr lang="sr-Latn-ME" sz="2000" dirty="0">
                <a:solidFill>
                  <a:srgbClr val="FF0000"/>
                </a:solidFill>
              </a:rPr>
              <a:t>izdatih od renomiranih istraživačkih organizacija širom </a:t>
            </a:r>
            <a:r>
              <a:rPr lang="sr-Latn-ME" sz="2000" dirty="0">
                <a:solidFill>
                  <a:srgbClr val="FF0000"/>
                </a:solidFill>
              </a:rPr>
              <a:t>svijeta i </a:t>
            </a:r>
            <a:r>
              <a:rPr lang="sr-Latn-ME" sz="2000" dirty="0" smtClean="0">
                <a:solidFill>
                  <a:srgbClr val="FF0000"/>
                </a:solidFill>
              </a:rPr>
              <a:t>nacionalnih preporuka </a:t>
            </a:r>
            <a:r>
              <a:rPr lang="sr-Latn-ME" sz="2000" dirty="0">
                <a:solidFill>
                  <a:srgbClr val="FF0000"/>
                </a:solidFill>
              </a:rPr>
              <a:t>za priključenje mikro elektrana na elektrodistributivnu (ED) mrežu</a:t>
            </a:r>
            <a:endParaRPr lang="sr-Latn-ME" sz="2000" dirty="0" smtClean="0">
              <a:solidFill>
                <a:srgbClr val="FF0000"/>
              </a:solidFill>
            </a:endParaRPr>
          </a:p>
          <a:p>
            <a:pPr algn="just"/>
            <a:endParaRPr lang="sr-Latn-ME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Motivacija</a:t>
            </a:r>
            <a:endParaRPr lang="sr-Latn-ME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ME" sz="2000" dirty="0" smtClean="0">
                <a:solidFill>
                  <a:srgbClr val="FF0000"/>
                </a:solidFill>
              </a:rPr>
              <a:t>Aktuelni </a:t>
            </a:r>
            <a:r>
              <a:rPr lang="sr-Latn-ME" sz="2000" dirty="0">
                <a:solidFill>
                  <a:srgbClr val="FF0000"/>
                </a:solidFill>
              </a:rPr>
              <a:t>porast interesovanja </a:t>
            </a:r>
            <a:r>
              <a:rPr lang="sr-Latn-ME" sz="2000" dirty="0" smtClean="0">
                <a:solidFill>
                  <a:srgbClr val="FF0000"/>
                </a:solidFill>
              </a:rPr>
              <a:t>za </a:t>
            </a:r>
            <a:r>
              <a:rPr lang="sr-Latn-ME" sz="2000" dirty="0">
                <a:solidFill>
                  <a:srgbClr val="FF0000"/>
                </a:solidFill>
              </a:rPr>
              <a:t>razmjenu energije na mjestu </a:t>
            </a:r>
            <a:r>
              <a:rPr lang="sr-Latn-ME" sz="2000" dirty="0" smtClean="0">
                <a:solidFill>
                  <a:srgbClr val="FF0000"/>
                </a:solidFill>
              </a:rPr>
              <a:t>konekcije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ME" sz="2000" dirty="0" smtClean="0">
                <a:solidFill>
                  <a:srgbClr val="FF0000"/>
                </a:solidFill>
              </a:rPr>
              <a:t>Očuvanje </a:t>
            </a:r>
            <a:r>
              <a:rPr lang="sr-Latn-ME" sz="2000" dirty="0">
                <a:solidFill>
                  <a:srgbClr val="FF0000"/>
                </a:solidFill>
              </a:rPr>
              <a:t>sigurne i pouzdane distribucije električne </a:t>
            </a:r>
            <a:r>
              <a:rPr lang="sr-Latn-ME" sz="2000" dirty="0" smtClean="0">
                <a:solidFill>
                  <a:srgbClr val="FF0000"/>
                </a:solidFill>
              </a:rPr>
              <a:t>energije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ME" sz="2000" dirty="0" smtClean="0">
                <a:solidFill>
                  <a:srgbClr val="FF0000"/>
                </a:solidFill>
              </a:rPr>
              <a:t>Potreba za odgovarajućom nacionalnom regulativom</a:t>
            </a:r>
          </a:p>
          <a:p>
            <a:pPr algn="just"/>
            <a:endParaRPr lang="sr-Latn-ME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Osnovni cilj i doprinos</a:t>
            </a:r>
            <a:endParaRPr lang="sr-Latn-ME" dirty="0" smtClean="0">
              <a:solidFill>
                <a:srgbClr val="FF0000"/>
              </a:solidFill>
            </a:endParaRPr>
          </a:p>
          <a:p>
            <a:pPr algn="just"/>
            <a:r>
              <a:rPr lang="sr-Latn-ME" sz="2000" dirty="0" smtClean="0">
                <a:solidFill>
                  <a:srgbClr val="FF0000"/>
                </a:solidFill>
              </a:rPr>
              <a:t>Prijedlog </a:t>
            </a:r>
            <a:r>
              <a:rPr lang="sr-Latn-ME" sz="2000" dirty="0">
                <a:solidFill>
                  <a:srgbClr val="FF0000"/>
                </a:solidFill>
              </a:rPr>
              <a:t>implementacije standarda i formiranja regulative za priključenje mikro elektrana na ED mrežu za potrebe Operatora elektrodistributivnog sistema Crne </a:t>
            </a:r>
            <a:r>
              <a:rPr lang="sr-Latn-ME" sz="2000" dirty="0" smtClean="0">
                <a:solidFill>
                  <a:srgbClr val="FF0000"/>
                </a:solidFill>
              </a:rPr>
              <a:t>Gore</a:t>
            </a:r>
            <a:endParaRPr lang="sr-Latn-M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5" y="250372"/>
            <a:ext cx="8603088" cy="634361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Pregled standarda i nacionalnih preporuka</a:t>
            </a:r>
            <a:endParaRPr lang="sr-Latn-ME" dirty="0" smtClean="0">
              <a:solidFill>
                <a:srgbClr val="FF0000"/>
              </a:solidFill>
            </a:endParaRPr>
          </a:p>
          <a:p>
            <a:pPr algn="just"/>
            <a:endParaRPr lang="sr-Latn-ME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36146"/>
              </p:ext>
            </p:extLst>
          </p:nvPr>
        </p:nvGraphicFramePr>
        <p:xfrm>
          <a:off x="435429" y="794658"/>
          <a:ext cx="8450994" cy="5770292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970314"/>
                <a:gridCol w="6480680"/>
              </a:tblGrid>
              <a:tr h="813036"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EN 50438 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Evropski standard - Zahtjevi </a:t>
                      </a:r>
                      <a:r>
                        <a:rPr lang="hr-HR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povezivanje mikro generatora paralelno sa javnim </a:t>
                      </a:r>
                      <a:r>
                        <a:rPr lang="hr-HR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niskonaponskim (NN) </a:t>
                      </a:r>
                      <a:r>
                        <a:rPr lang="hr-HR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distributivnim mrežama</a:t>
                      </a:r>
                      <a:endParaRPr lang="sr-Latn-M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65392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BS EN 50438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IE EN 50438</a:t>
                      </a:r>
                    </a:p>
                    <a:p>
                      <a:endParaRPr lang="sr-Latn-ME" sz="1600" dirty="0"/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Britanski standard (BS)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i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irska nacionalna ograničenja (IE) objavljenja u okviru EN 50438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91836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IEEE 1547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standard za interkonekciju i kompatibilnost distribuiranih energetskih resursa koji se priključuju na elektroenergetske sisteme (EES)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06665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IEC 61727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IEC standard za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fotonaponske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(PV) sisteme -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Karakteristike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korisničkog interfejsa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06665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VDE-AR-N 4105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Njemački</a:t>
                      </a:r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 standard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 - Kodeks rada za elektrane koje se priključuju na niskonaponsku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mrežu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76539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AS/NZS 4777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Australijski standard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Priključivanje energetskih sistema preko invertora, koji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je apliciran u Novom Zelandu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52591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MEST EN</a:t>
                      </a:r>
                      <a:r>
                        <a:rPr lang="sr-Latn-ME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50438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Crnogorski standard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čija je originalna referenca EN 50438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5" y="412124"/>
            <a:ext cx="8603088" cy="6181859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nn-NO" b="1" dirty="0">
                <a:solidFill>
                  <a:srgbClr val="FF0000"/>
                </a:solidFill>
              </a:rPr>
              <a:t>Definisanje veličine instalacije mikro </a:t>
            </a:r>
            <a:r>
              <a:rPr lang="nn-NO" b="1" dirty="0" smtClean="0">
                <a:solidFill>
                  <a:srgbClr val="FF0000"/>
                </a:solidFill>
              </a:rPr>
              <a:t>elektrane</a:t>
            </a: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algn="just"/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hr-HR" sz="20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FF0000"/>
                </a:solidFill>
              </a:rPr>
              <a:t>Pravila crnogorskog Operatora ED sistema definišu </a:t>
            </a:r>
            <a:r>
              <a:rPr lang="hr-HR" sz="1600" dirty="0">
                <a:solidFill>
                  <a:srgbClr val="FF0000"/>
                </a:solidFill>
              </a:rPr>
              <a:t>uslove za priključenje malih elektrana nazivne snage do 10 MW i ne izdvajaju elektrane veoma malih instalisanih snaga kao posebnu vrstu</a:t>
            </a:r>
            <a:endParaRPr lang="sr-Latn-ME" sz="1600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dirty="0" smtClean="0">
              <a:solidFill>
                <a:srgbClr val="FF0000"/>
              </a:solidFill>
            </a:endParaRPr>
          </a:p>
          <a:p>
            <a:pPr algn="just"/>
            <a:endParaRPr lang="sr-Latn-ME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988922"/>
              </p:ext>
            </p:extLst>
          </p:nvPr>
        </p:nvGraphicFramePr>
        <p:xfrm>
          <a:off x="511629" y="1081827"/>
          <a:ext cx="8181610" cy="3892943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865761"/>
                <a:gridCol w="6315849"/>
              </a:tblGrid>
              <a:tr h="779659"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EN 50438 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b="0" dirty="0" smtClean="0">
                          <a:solidFill>
                            <a:srgbClr val="FF0000"/>
                          </a:solidFill>
                        </a:rPr>
                        <a:t>Nazivna struja po jednoj fazi iznosi najviše 16 A, tj.</a:t>
                      </a:r>
                      <a:r>
                        <a:rPr lang="sr-Latn-ME" sz="16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Latn-ME" sz="1600" b="0" dirty="0" smtClean="0">
                          <a:solidFill>
                            <a:srgbClr val="FF0000"/>
                          </a:solidFill>
                        </a:rPr>
                        <a:t>nazivna snaga je najviše 3,68 kVA</a:t>
                      </a:r>
                      <a:r>
                        <a:rPr lang="sr-Latn-ME" sz="1600" b="0" baseline="0" dirty="0" smtClean="0">
                          <a:solidFill>
                            <a:srgbClr val="FF0000"/>
                          </a:solidFill>
                        </a:rPr>
                        <a:t> jednofazno</a:t>
                      </a:r>
                      <a:r>
                        <a:rPr lang="sr-Latn-ME" sz="1600" b="0" dirty="0" smtClean="0">
                          <a:solidFill>
                            <a:srgbClr val="FF0000"/>
                          </a:solidFill>
                        </a:rPr>
                        <a:t> ili 11 kVA</a:t>
                      </a:r>
                      <a:r>
                        <a:rPr lang="sr-Latn-ME" sz="16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Latn-ME" sz="1600" b="0" baseline="0" dirty="0" smtClean="0">
                          <a:solidFill>
                            <a:srgbClr val="FF0000"/>
                          </a:solidFill>
                        </a:rPr>
                        <a:t>trofazno</a:t>
                      </a:r>
                      <a:endParaRPr lang="sr-Latn-M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74307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IEEE 1547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Maksimalna snaga do 30 kW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79659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IEC 61727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PV sistemi nazivne snage manje ili jednake 10 kVA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79659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VDE-AR-N 4105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Maksimalna snaga je najviše 4,6 kVA za jednofazni priključak, a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Latn-ME" sz="1600" baseline="0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30 </a:t>
                      </a:r>
                      <a:r>
                        <a:rPr lang="sr-Latn-ME" sz="1600" dirty="0" smtClean="0">
                          <a:solidFill>
                            <a:srgbClr val="FF0000"/>
                          </a:solidFill>
                        </a:rPr>
                        <a:t>kVA za trofazni priključak 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79659">
                <a:tc>
                  <a:txBody>
                    <a:bodyPr/>
                    <a:lstStyle/>
                    <a:p>
                      <a:r>
                        <a:rPr lang="sr-Latn-ME" sz="1600" b="1" dirty="0" smtClean="0">
                          <a:solidFill>
                            <a:srgbClr val="FF0000"/>
                          </a:solidFill>
                        </a:rPr>
                        <a:t>AS/NZS 4777 </a:t>
                      </a:r>
                      <a:endParaRPr lang="sr-Latn-ME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Maksimalna nazivna snaga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elektrane je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10 kW za jednofazne i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     30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kW za trofazne priključke</a:t>
                      </a:r>
                      <a:endParaRPr lang="sr-Latn-ME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100000">
                          <a:srgbClr val="FF0000"/>
                        </a:gs>
                        <a:gs pos="80000">
                          <a:schemeClr val="bg1">
                            <a:lumMod val="95000"/>
                          </a:schemeClr>
                        </a:gs>
                        <a:gs pos="88000">
                          <a:schemeClr val="tx1"/>
                        </a:gs>
                        <a:gs pos="2000">
                          <a:schemeClr val="bg1">
                            <a:lumMod val="9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7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5" y="326571"/>
            <a:ext cx="8603088" cy="626741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hr-HR" b="1" dirty="0">
                <a:solidFill>
                  <a:srgbClr val="FF0000"/>
                </a:solidFill>
              </a:rPr>
              <a:t>Ograničenja napona i podešavanje interfejsne </a:t>
            </a:r>
            <a:r>
              <a:rPr lang="hr-HR" b="1" dirty="0" smtClean="0">
                <a:solidFill>
                  <a:srgbClr val="FF0000"/>
                </a:solidFill>
              </a:rPr>
              <a:t>zaštite</a:t>
            </a:r>
            <a:endParaRPr lang="hr-HR" b="1" dirty="0" smtClean="0">
              <a:solidFill>
                <a:srgbClr val="FF0000"/>
              </a:solidFill>
            </a:endParaRPr>
          </a:p>
          <a:p>
            <a:pPr algn="just"/>
            <a:endParaRPr lang="hr-HR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>
              <a:solidFill>
                <a:srgbClr val="FF0000"/>
              </a:solidFill>
            </a:endParaRPr>
          </a:p>
          <a:p>
            <a:pPr algn="just"/>
            <a:endParaRPr lang="hr-HR" b="1" dirty="0" smtClean="0">
              <a:solidFill>
                <a:srgbClr val="FF0000"/>
              </a:solidFill>
            </a:endParaRPr>
          </a:p>
          <a:p>
            <a:pPr algn="just"/>
            <a:endParaRPr lang="hr-HR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hr-HR" b="1" dirty="0" smtClean="0">
              <a:solidFill>
                <a:srgbClr val="FF0000"/>
              </a:solidFill>
            </a:endParaRPr>
          </a:p>
          <a:p>
            <a:pPr algn="just"/>
            <a:endParaRPr lang="sr-Latn-ME" sz="18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ME" sz="1600" dirty="0" smtClean="0">
                <a:solidFill>
                  <a:srgbClr val="FF0000"/>
                </a:solidFill>
              </a:rPr>
              <a:t>MEST </a:t>
            </a:r>
            <a:r>
              <a:rPr lang="sr-Latn-ME" sz="1600" dirty="0">
                <a:solidFill>
                  <a:srgbClr val="FF0000"/>
                </a:solidFill>
              </a:rPr>
              <a:t>EN 50438 preporučuje difoltna </a:t>
            </a:r>
            <a:r>
              <a:rPr lang="sr-Latn-ME" sz="1600" dirty="0" smtClean="0">
                <a:solidFill>
                  <a:srgbClr val="FF0000"/>
                </a:solidFill>
              </a:rPr>
              <a:t>podešavanja </a:t>
            </a:r>
            <a:r>
              <a:rPr lang="sr-Latn-ME" sz="1600" dirty="0" smtClean="0">
                <a:solidFill>
                  <a:srgbClr val="FF0000"/>
                </a:solidFill>
              </a:rPr>
              <a:t>EN </a:t>
            </a:r>
            <a:r>
              <a:rPr lang="sr-Latn-ME" sz="1600" dirty="0" smtClean="0">
                <a:solidFill>
                  <a:srgbClr val="FF0000"/>
                </a:solidFill>
              </a:rPr>
              <a:t>50438</a:t>
            </a:r>
            <a:endParaRPr lang="sr-Latn-ME" sz="16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07503"/>
              </p:ext>
            </p:extLst>
          </p:nvPr>
        </p:nvGraphicFramePr>
        <p:xfrm>
          <a:off x="283335" y="992641"/>
          <a:ext cx="824617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Binary Worksheet" r:id="rId3" imgW="5686275" imgH="3152597" progId="Excel.SheetBinaryMacroEnabled.12">
                  <p:embed/>
                </p:oleObj>
              </mc:Choice>
              <mc:Fallback>
                <p:oleObj name="Binary Worksheet" r:id="rId3" imgW="5686275" imgH="3152597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335" y="992641"/>
                        <a:ext cx="8246175" cy="45720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bg1">
                              <a:lumMod val="95000"/>
                            </a:schemeClr>
                          </a:gs>
                          <a:gs pos="60000">
                            <a:schemeClr val="bg1"/>
                          </a:gs>
                          <a:gs pos="64999">
                            <a:schemeClr val="bg1"/>
                          </a:gs>
                          <a:gs pos="98000">
                            <a:schemeClr val="bg1">
                              <a:lumMod val="95000"/>
                            </a:schemeClr>
                          </a:gs>
                          <a:gs pos="100000">
                            <a:srgbClr val="FF0000"/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5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943" y="315686"/>
            <a:ext cx="8690480" cy="628918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sz="2600" b="1" dirty="0" smtClean="0">
                <a:solidFill>
                  <a:srgbClr val="FF0000"/>
                </a:solidFill>
              </a:rPr>
              <a:t>Ograničenje </a:t>
            </a:r>
            <a:r>
              <a:rPr lang="sr-Latn-ME" sz="2600" b="1" dirty="0" smtClean="0">
                <a:solidFill>
                  <a:srgbClr val="FF0000"/>
                </a:solidFill>
              </a:rPr>
              <a:t>frekvencije i </a:t>
            </a:r>
            <a:r>
              <a:rPr lang="hr-HR" sz="2600" b="1" dirty="0">
                <a:solidFill>
                  <a:srgbClr val="FF0000"/>
                </a:solidFill>
              </a:rPr>
              <a:t>podešavanje interfejsne zaštite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algn="just"/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Ostrvski rad</a:t>
            </a:r>
          </a:p>
          <a:p>
            <a:pPr algn="just"/>
            <a:r>
              <a:rPr lang="sr-Latn-ME" sz="1800" dirty="0">
                <a:solidFill>
                  <a:srgbClr val="FF0000"/>
                </a:solidFill>
              </a:rPr>
              <a:t>Vrijeme isključenja od 0,15 </a:t>
            </a:r>
            <a:r>
              <a:rPr lang="sr-Latn-ME" sz="1800" dirty="0" smtClean="0">
                <a:solidFill>
                  <a:srgbClr val="FF0000"/>
                </a:solidFill>
              </a:rPr>
              <a:t>s do najviše 5 s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Automatsko </a:t>
            </a:r>
            <a:r>
              <a:rPr lang="sr-Latn-ME" b="1" dirty="0">
                <a:solidFill>
                  <a:srgbClr val="FF0000"/>
                </a:solidFill>
              </a:rPr>
              <a:t>Ponovno </a:t>
            </a:r>
            <a:r>
              <a:rPr lang="sr-Latn-ME" b="1" dirty="0" smtClean="0">
                <a:solidFill>
                  <a:srgbClr val="FF0000"/>
                </a:solidFill>
              </a:rPr>
              <a:t>priključenje</a:t>
            </a:r>
          </a:p>
          <a:p>
            <a:pPr algn="just"/>
            <a:r>
              <a:rPr lang="hr-HR" sz="1800" dirty="0">
                <a:solidFill>
                  <a:srgbClr val="FF0000"/>
                </a:solidFill>
              </a:rPr>
              <a:t>U</a:t>
            </a:r>
            <a:r>
              <a:rPr lang="hr-HR" sz="1800" dirty="0" smtClean="0">
                <a:solidFill>
                  <a:srgbClr val="FF0000"/>
                </a:solidFill>
              </a:rPr>
              <a:t>slov - normalne </a:t>
            </a:r>
            <a:r>
              <a:rPr lang="hr-HR" sz="1800" dirty="0">
                <a:solidFill>
                  <a:srgbClr val="FF0000"/>
                </a:solidFill>
              </a:rPr>
              <a:t>vrijednosti napona i </a:t>
            </a:r>
            <a:r>
              <a:rPr lang="hr-HR" sz="1800" dirty="0" smtClean="0">
                <a:solidFill>
                  <a:srgbClr val="FF0000"/>
                </a:solidFill>
              </a:rPr>
              <a:t>frekvencije</a:t>
            </a:r>
            <a:r>
              <a:rPr lang="sr-Latn-ME" sz="1800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sr-Latn-ME" sz="1800" dirty="0">
                <a:solidFill>
                  <a:srgbClr val="FF0000"/>
                </a:solidFill>
              </a:rPr>
              <a:t>P</a:t>
            </a:r>
            <a:r>
              <a:rPr lang="sr-Latn-ME" sz="1800" dirty="0" smtClean="0">
                <a:solidFill>
                  <a:srgbClr val="FF0000"/>
                </a:solidFill>
              </a:rPr>
              <a:t>otrebno vrijeme - od 20 s (za invertorske sisteme) do 5 min</a:t>
            </a:r>
            <a:endParaRPr lang="hr-HR" sz="18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388437"/>
              </p:ext>
            </p:extLst>
          </p:nvPr>
        </p:nvGraphicFramePr>
        <p:xfrm>
          <a:off x="338248" y="1165452"/>
          <a:ext cx="840587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Binary Worksheet" r:id="rId3" imgW="6229250" imgH="2371859" progId="Excel.SheetBinaryMacroEnabled.12">
                  <p:embed/>
                </p:oleObj>
              </mc:Choice>
              <mc:Fallback>
                <p:oleObj name="Binary Worksheet" r:id="rId3" imgW="6229250" imgH="2371859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248" y="1165452"/>
                        <a:ext cx="8405870" cy="32004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bg1">
                              <a:lumMod val="95000"/>
                            </a:schemeClr>
                          </a:gs>
                          <a:gs pos="60000">
                            <a:schemeClr val="bg1"/>
                          </a:gs>
                          <a:gs pos="64999">
                            <a:schemeClr val="bg1"/>
                          </a:gs>
                          <a:gs pos="98000">
                            <a:schemeClr val="bg1">
                              <a:lumMod val="95000"/>
                            </a:schemeClr>
                          </a:gs>
                          <a:gs pos="100000">
                            <a:srgbClr val="FF0000"/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5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83335" y="321972"/>
                <a:ext cx="8603088" cy="6272011"/>
              </a:xfrm>
            </p:spPr>
            <p:txBody>
              <a:bodyPr>
                <a:normAutofit lnSpcReduction="10000"/>
              </a:bodyPr>
              <a:lstStyle/>
              <a:p>
                <a:pPr marL="342900" indent="-342900" algn="just">
                  <a:buFont typeface="Wingdings" panose="05000000000000000000" pitchFamily="2" charset="2"/>
                  <a:buChar char="q"/>
                </a:pPr>
                <a:r>
                  <a:rPr lang="sr-Latn-ME" b="1" dirty="0">
                    <a:solidFill>
                      <a:srgbClr val="FF0000"/>
                    </a:solidFill>
                  </a:rPr>
                  <a:t>Kvalitet električne </a:t>
                </a:r>
                <a:r>
                  <a:rPr lang="sr-Latn-ME" b="1" dirty="0" smtClean="0">
                    <a:solidFill>
                      <a:srgbClr val="FF0000"/>
                    </a:solidFill>
                  </a:rPr>
                  <a:t>energije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hr-HR" sz="1600" dirty="0">
                    <a:solidFill>
                      <a:srgbClr val="FF0000"/>
                    </a:solidFill>
                  </a:rPr>
                  <a:t>Serija standarda IEC 61000 </a:t>
                </a:r>
                <a:r>
                  <a:rPr lang="hr-HR" sz="1600" dirty="0" smtClean="0">
                    <a:solidFill>
                      <a:srgbClr val="FF0000"/>
                    </a:solidFill>
                  </a:rPr>
                  <a:t>praćena </a:t>
                </a:r>
                <a:r>
                  <a:rPr lang="hr-HR" sz="1600" dirty="0" smtClean="0">
                    <a:solidFill>
                      <a:srgbClr val="FF0000"/>
                    </a:solidFill>
                  </a:rPr>
                  <a:t>je od </a:t>
                </a:r>
                <a:r>
                  <a:rPr lang="hr-HR" sz="1600" dirty="0">
                    <a:solidFill>
                      <a:srgbClr val="FF0000"/>
                    </a:solidFill>
                  </a:rPr>
                  <a:t>internacionalnih </a:t>
                </a:r>
                <a:r>
                  <a:rPr lang="hr-HR" sz="1600" dirty="0" smtClean="0">
                    <a:solidFill>
                      <a:srgbClr val="FF0000"/>
                    </a:solidFill>
                  </a:rPr>
                  <a:t>standarda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sr-Latn-ME" sz="1600" dirty="0" smtClean="0">
                    <a:solidFill>
                      <a:srgbClr val="FF0000"/>
                    </a:solidFill>
                  </a:rPr>
                  <a:t>Brze promjene napona: od 3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% (IEC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61000) do 5% (EN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50160, IEEE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1547)   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Flikeri: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standard IEC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61000-3-3 za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opremu 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16 A po fazi, IEC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61000-3-11 za opremu 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16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A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i 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75 A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 </a:t>
                </a:r>
                <a:endParaRPr lang="sr-Latn-ME" sz="1600" dirty="0" smtClean="0">
                  <a:solidFill>
                    <a:srgbClr val="FF0000"/>
                  </a:solidFill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F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luktuacije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i flikeri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za opremu </a:t>
                </a:r>
                <a14:m>
                  <m:oMath xmlns:m="http://schemas.openxmlformats.org/officeDocument/2006/math">
                    <m:r>
                      <a:rPr lang="sr-Latn-ME" sz="16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>
                    <a:solidFill>
                      <a:srgbClr val="FF0000"/>
                    </a:solidFill>
                  </a:rPr>
                  <a:t>16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A ne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podliježu uslovnom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povezivanju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 smtClean="0">
                    <a:solidFill>
                      <a:srgbClr val="FF0000"/>
                    </a:solidFill>
                  </a:rPr>
                  <a:t>Harmonici: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standard </a:t>
                </a:r>
                <a:r>
                  <a:rPr lang="pl-PL" sz="1600" dirty="0" smtClean="0">
                    <a:solidFill>
                      <a:srgbClr val="FF0000"/>
                    </a:solidFill>
                  </a:rPr>
                  <a:t>IEC </a:t>
                </a:r>
                <a:r>
                  <a:rPr lang="pl-PL" sz="1600" dirty="0">
                    <a:solidFill>
                      <a:srgbClr val="FF0000"/>
                    </a:solidFill>
                  </a:rPr>
                  <a:t>61000-3-2 za </a:t>
                </a:r>
                <a:r>
                  <a:rPr lang="pl-PL" sz="1600" dirty="0" smtClean="0">
                    <a:solidFill>
                      <a:srgbClr val="FF0000"/>
                    </a:solidFill>
                  </a:rPr>
                  <a:t>opremu </a:t>
                </a:r>
                <a14:m>
                  <m:oMath xmlns:m="http://schemas.openxmlformats.org/officeDocument/2006/math">
                    <m:r>
                      <a:rPr lang="sr-Latn-ME" sz="16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>
                    <a:solidFill>
                      <a:srgbClr val="FF0000"/>
                    </a:solidFill>
                  </a:rPr>
                  <a:t>16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A</a:t>
                </a:r>
                <a:r>
                  <a:rPr lang="pl-PL" sz="1600" dirty="0">
                    <a:solidFill>
                      <a:srgbClr val="FF0000"/>
                    </a:solidFill>
                  </a:rPr>
                  <a:t>,</a:t>
                </a:r>
                <a:r>
                  <a:rPr lang="pl-PL" sz="1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pl-PL" sz="1600" dirty="0">
                    <a:solidFill>
                      <a:srgbClr val="FF0000"/>
                    </a:solidFill>
                  </a:rPr>
                  <a:t>IEC 61000-3-12 za opremu </a:t>
                </a:r>
                <a14:m>
                  <m:oMath xmlns:m="http://schemas.openxmlformats.org/officeDocument/2006/math">
                    <m:r>
                      <a:rPr lang="sr-Latn-ME" sz="16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sr-Latn-ME" sz="1600" dirty="0">
                    <a:solidFill>
                      <a:srgbClr val="FF0000"/>
                    </a:solidFill>
                  </a:rPr>
                  <a:t>16 A i </a:t>
                </a:r>
                <a14:m>
                  <m:oMath xmlns:m="http://schemas.openxmlformats.org/officeDocument/2006/math">
                    <m:r>
                      <a:rPr lang="sr-Latn-ME" sz="16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>
                    <a:solidFill>
                      <a:srgbClr val="FF0000"/>
                    </a:solidFill>
                  </a:rPr>
                  <a:t>75 A 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pl-PL" sz="1600" dirty="0" smtClean="0">
                    <a:solidFill>
                      <a:srgbClr val="FF0000"/>
                    </a:solidFill>
                  </a:rPr>
                  <a:t>DC </a:t>
                </a:r>
                <a:r>
                  <a:rPr lang="pl-PL" sz="1600" dirty="0">
                    <a:solidFill>
                      <a:srgbClr val="FF0000"/>
                    </a:solidFill>
                  </a:rPr>
                  <a:t>injektiranje: najviše 0,5</a:t>
                </a:r>
                <a:r>
                  <a:rPr lang="pl-PL" sz="1600" dirty="0" smtClean="0">
                    <a:solidFill>
                      <a:srgbClr val="FF0000"/>
                    </a:solidFill>
                  </a:rPr>
                  <a:t>% nazivne </a:t>
                </a:r>
                <a:r>
                  <a:rPr lang="pl-PL" sz="1600" dirty="0">
                    <a:solidFill>
                      <a:srgbClr val="FF0000"/>
                    </a:solidFill>
                  </a:rPr>
                  <a:t>izlazne struje invertora  </a:t>
                </a:r>
                <a:endParaRPr lang="pl-PL" sz="1600" dirty="0" smtClean="0">
                  <a:solidFill>
                    <a:srgbClr val="FF0000"/>
                  </a:solidFill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endParaRPr lang="sr-Latn-ME" sz="1800" b="1" dirty="0">
                  <a:solidFill>
                    <a:srgbClr val="FF0000"/>
                  </a:solidFill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q"/>
                </a:pPr>
                <a:r>
                  <a:rPr lang="sr-Latn-ME" b="1" dirty="0" smtClean="0">
                    <a:solidFill>
                      <a:srgbClr val="FF0000"/>
                    </a:solidFill>
                  </a:rPr>
                  <a:t>Regulacija napona reaktivnom snagom u </a:t>
                </a:r>
                <a:r>
                  <a:rPr lang="sr-Latn-ME" b="1" dirty="0">
                    <a:solidFill>
                      <a:srgbClr val="FF0000"/>
                    </a:solidFill>
                  </a:rPr>
                  <a:t>normalnim stacionarnim pogonskim uslovima </a:t>
                </a:r>
                <a:endParaRPr lang="sr-Latn-ME" b="1" dirty="0" smtClean="0">
                  <a:solidFill>
                    <a:srgbClr val="FF0000"/>
                  </a:solidFill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BS EN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50438</a:t>
                </a:r>
                <a:r>
                  <a:rPr lang="hr-HR" sz="1600" dirty="0" smtClean="0">
                    <a:solidFill>
                      <a:srgbClr val="FF0000"/>
                    </a:solidFill>
                  </a:rPr>
                  <a:t>: </a:t>
                </a:r>
                <a:r>
                  <a:rPr lang="hr-HR" sz="1600" dirty="0" smtClean="0">
                    <a:solidFill>
                      <a:srgbClr val="FF0000"/>
                    </a:solidFill>
                  </a:rPr>
                  <a:t>dozvoljeni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faktor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snage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je 0,9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za invertorske sisteme, 0,95 za neinvertorske, uz uslov da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je aktivna snaga elektrane najmanje 20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%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nazivne 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VDE-AR-N 4105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: dozvoljeni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faktor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snage je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0,95 (za snagu 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3,68 kVA);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0,95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3,68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kVA 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13,8 kVA);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0,9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sr-Latn-ME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sr-Latn-ME" sz="1600" dirty="0" smtClean="0">
                    <a:solidFill>
                      <a:srgbClr val="FF0000"/>
                    </a:solidFill>
                  </a:rPr>
                  <a:t>13,8 kVA)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IEC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61727: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dozvoljeni faktor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snage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je veći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od 0,9 kada je izlazna snaga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iznad 50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% nazivne snage</a:t>
                </a:r>
                <a:endParaRPr lang="sr-Latn-ME" sz="1600" dirty="0" smtClean="0">
                  <a:solidFill>
                    <a:srgbClr val="FF0000"/>
                  </a:solidFill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Ø"/>
                </a:pPr>
                <a:r>
                  <a:rPr lang="sr-Latn-ME" sz="1600" dirty="0">
                    <a:solidFill>
                      <a:srgbClr val="FF0000"/>
                    </a:solidFill>
                  </a:rPr>
                  <a:t>MEST EN 50438: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dozvoljeni faktor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snage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je </a:t>
                </a:r>
                <a:r>
                  <a:rPr lang="sr-Latn-ME" sz="1600" dirty="0">
                    <a:solidFill>
                      <a:srgbClr val="FF0000"/>
                    </a:solidFill>
                  </a:rPr>
                  <a:t>0,95, uz uslov da je aktivna snaga elektrane najmanje 20% </a:t>
                </a:r>
                <a:r>
                  <a:rPr lang="sr-Latn-ME" sz="1600" dirty="0" smtClean="0">
                    <a:solidFill>
                      <a:srgbClr val="FF0000"/>
                    </a:solidFill>
                  </a:rPr>
                  <a:t>nazivne </a:t>
                </a:r>
                <a:endParaRPr lang="sr-Latn-ME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83335" y="321972"/>
                <a:ext cx="8603088" cy="6272011"/>
              </a:xfrm>
              <a:blipFill rotWithShape="0">
                <a:blip r:embed="rId2"/>
                <a:stretch>
                  <a:fillRect l="-921" t="-1846" r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5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GOSTIL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8" y="1500736"/>
            <a:ext cx="5338381" cy="189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28" y="2363777"/>
            <a:ext cx="4771505" cy="1221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76" y="187499"/>
            <a:ext cx="8708967" cy="6605185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Primjer uticaja mikro elektrane na naponske prilike NN mreže</a:t>
            </a:r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sr-Latn-ME" b="1" dirty="0" smtClean="0">
              <a:solidFill>
                <a:srgbClr val="FF0000"/>
              </a:solidFill>
            </a:endParaRPr>
          </a:p>
          <a:p>
            <a:pPr algn="just"/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sr-Latn-ME" b="1" dirty="0" smtClean="0">
              <a:solidFill>
                <a:srgbClr val="FF0000"/>
              </a:solidFill>
            </a:endParaRPr>
          </a:p>
          <a:p>
            <a:pPr algn="just"/>
            <a:endParaRPr lang="sr-Latn-ME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sr-Latn-ME" sz="1400" b="1" dirty="0" smtClean="0">
                <a:solidFill>
                  <a:srgbClr val="FF0000"/>
                </a:solidFill>
              </a:rPr>
              <a:t>1). Elektrana je priključenja u čvoru 14. TS Gostilj, ili  2). u čvoru 16. TS Ibričevina A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ME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M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776" y="3970629"/>
            <a:ext cx="4110244" cy="274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87286" y="928357"/>
            <a:ext cx="3400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>
                <a:solidFill>
                  <a:srgbClr val="FF0000"/>
                </a:solidFill>
              </a:rPr>
              <a:t>Sn (TS Gostilj) = 160 kVA </a:t>
            </a:r>
          </a:p>
          <a:p>
            <a:r>
              <a:rPr lang="sr-Latn-ME" sz="1400" dirty="0" smtClean="0">
                <a:solidFill>
                  <a:srgbClr val="FF0000"/>
                </a:solidFill>
              </a:rPr>
              <a:t>Dužina izvoda = 660 m</a:t>
            </a:r>
          </a:p>
          <a:p>
            <a:r>
              <a:rPr lang="sr-Latn-ME" sz="1400" dirty="0" smtClean="0">
                <a:solidFill>
                  <a:srgbClr val="FF0000"/>
                </a:solidFill>
              </a:rPr>
              <a:t>Ukupno </a:t>
            </a:r>
            <a:r>
              <a:rPr lang="sr-Latn-ME" sz="1400" dirty="0">
                <a:solidFill>
                  <a:srgbClr val="FF0000"/>
                </a:solidFill>
              </a:rPr>
              <a:t>opterećenje izvoda </a:t>
            </a:r>
            <a:r>
              <a:rPr lang="sr-Latn-ME" sz="1400" dirty="0" smtClean="0">
                <a:solidFill>
                  <a:srgbClr val="FF0000"/>
                </a:solidFill>
              </a:rPr>
              <a:t>= 17,5 kW</a:t>
            </a:r>
            <a:endParaRPr lang="sr-Latn-ME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72100" y="867131"/>
            <a:ext cx="4169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>
                <a:solidFill>
                  <a:srgbClr val="FF0000"/>
                </a:solidFill>
              </a:rPr>
              <a:t>Sn </a:t>
            </a:r>
            <a:r>
              <a:rPr lang="sr-Latn-ME" sz="1400" dirty="0">
                <a:solidFill>
                  <a:srgbClr val="FF0000"/>
                </a:solidFill>
              </a:rPr>
              <a:t>(TS </a:t>
            </a:r>
            <a:r>
              <a:rPr lang="sr-Latn-ME" sz="1400" dirty="0" smtClean="0">
                <a:solidFill>
                  <a:srgbClr val="FF0000"/>
                </a:solidFill>
              </a:rPr>
              <a:t>Ibričevina A) </a:t>
            </a:r>
            <a:r>
              <a:rPr lang="sr-Latn-ME" sz="1400" dirty="0">
                <a:solidFill>
                  <a:srgbClr val="FF0000"/>
                </a:solidFill>
              </a:rPr>
              <a:t>= </a:t>
            </a:r>
            <a:r>
              <a:rPr lang="sr-Latn-ME" sz="1400" dirty="0" smtClean="0">
                <a:solidFill>
                  <a:srgbClr val="FF0000"/>
                </a:solidFill>
              </a:rPr>
              <a:t>400 kVA</a:t>
            </a:r>
            <a:endParaRPr lang="sr-Latn-ME" sz="1400" dirty="0">
              <a:solidFill>
                <a:srgbClr val="FF0000"/>
              </a:solidFill>
            </a:endParaRPr>
          </a:p>
          <a:p>
            <a:r>
              <a:rPr lang="sr-Latn-ME" sz="1400" dirty="0">
                <a:solidFill>
                  <a:srgbClr val="FF0000"/>
                </a:solidFill>
              </a:rPr>
              <a:t>Dužina izvoda = </a:t>
            </a:r>
            <a:r>
              <a:rPr lang="sr-Latn-ME" sz="1400" dirty="0" smtClean="0">
                <a:solidFill>
                  <a:srgbClr val="FF0000"/>
                </a:solidFill>
              </a:rPr>
              <a:t>520 </a:t>
            </a:r>
            <a:r>
              <a:rPr lang="sr-Latn-ME" sz="1400" dirty="0">
                <a:solidFill>
                  <a:srgbClr val="FF0000"/>
                </a:solidFill>
              </a:rPr>
              <a:t>m</a:t>
            </a:r>
          </a:p>
          <a:p>
            <a:r>
              <a:rPr lang="sr-Latn-ME" sz="1400" dirty="0">
                <a:solidFill>
                  <a:srgbClr val="FF0000"/>
                </a:solidFill>
              </a:rPr>
              <a:t>Ukupno opterećenje izvoda = </a:t>
            </a:r>
            <a:r>
              <a:rPr lang="sr-Latn-ME" sz="1400" dirty="0" smtClean="0">
                <a:solidFill>
                  <a:srgbClr val="FF0000"/>
                </a:solidFill>
              </a:rPr>
              <a:t>49,3 kW</a:t>
            </a:r>
            <a:endParaRPr lang="sr-Latn-ME" sz="14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680" y="3970629"/>
            <a:ext cx="411024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335" y="412124"/>
            <a:ext cx="8603088" cy="6181859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r-Latn-ME" b="1" dirty="0" smtClean="0">
                <a:solidFill>
                  <a:srgbClr val="FF0000"/>
                </a:solidFill>
              </a:rPr>
              <a:t>Zaključak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r-Latn-ME" b="1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ME" sz="1800" dirty="0">
                <a:solidFill>
                  <a:srgbClr val="FF0000"/>
                </a:solidFill>
              </a:rPr>
              <a:t>Među standardima i </a:t>
            </a:r>
            <a:r>
              <a:rPr lang="sr-Latn-ME" sz="1800" dirty="0" smtClean="0">
                <a:solidFill>
                  <a:srgbClr val="FF0000"/>
                </a:solidFill>
              </a:rPr>
              <a:t>preoprukama </a:t>
            </a:r>
            <a:r>
              <a:rPr lang="sr-Latn-ME" sz="1800" dirty="0">
                <a:solidFill>
                  <a:srgbClr val="FF0000"/>
                </a:solidFill>
              </a:rPr>
              <a:t>postoje značajna odstupanja u pogledu definisanja granične snage </a:t>
            </a:r>
            <a:r>
              <a:rPr lang="sr-Latn-ME" sz="1800" dirty="0" smtClean="0">
                <a:solidFill>
                  <a:srgbClr val="FF0000"/>
                </a:solidFill>
              </a:rPr>
              <a:t>za </a:t>
            </a:r>
            <a:r>
              <a:rPr lang="sr-Latn-ME" sz="1800" dirty="0">
                <a:solidFill>
                  <a:srgbClr val="FF0000"/>
                </a:solidFill>
              </a:rPr>
              <a:t>grupu izvora električne energije najmanjih proizvodnih </a:t>
            </a:r>
            <a:r>
              <a:rPr lang="sr-Latn-ME" sz="1800" dirty="0" smtClean="0">
                <a:solidFill>
                  <a:srgbClr val="FF0000"/>
                </a:solidFill>
              </a:rPr>
              <a:t>kapaciteta</a:t>
            </a:r>
            <a:endParaRPr lang="sr-Latn-ME" sz="1800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ME" sz="1800" dirty="0">
                <a:solidFill>
                  <a:srgbClr val="FF0000"/>
                </a:solidFill>
              </a:rPr>
              <a:t>P</a:t>
            </a:r>
            <a:r>
              <a:rPr lang="sr-Latn-ME" sz="1800" dirty="0" smtClean="0">
                <a:solidFill>
                  <a:srgbClr val="FF0000"/>
                </a:solidFill>
              </a:rPr>
              <a:t>rimjena </a:t>
            </a:r>
            <a:r>
              <a:rPr lang="sr-Latn-ME" sz="1800" dirty="0">
                <a:solidFill>
                  <a:srgbClr val="FF0000"/>
                </a:solidFill>
              </a:rPr>
              <a:t>EN 50438 standarda za priključenje mikro elektrana na NN mrežu može doprinijeti pojednostavljenju procedure za elektrane veoma malih instalisanih </a:t>
            </a:r>
            <a:r>
              <a:rPr lang="sr-Latn-ME" sz="1800" dirty="0" smtClean="0">
                <a:solidFill>
                  <a:srgbClr val="FF0000"/>
                </a:solidFill>
              </a:rPr>
              <a:t>snaga, a za </a:t>
            </a:r>
            <a:r>
              <a:rPr lang="sr-Latn-ME" sz="1800" dirty="0">
                <a:solidFill>
                  <a:srgbClr val="FF0000"/>
                </a:solidFill>
              </a:rPr>
              <a:t>elektrane većih snaga mogu </a:t>
            </a:r>
            <a:r>
              <a:rPr lang="sr-Latn-ME" sz="1800" dirty="0" smtClean="0">
                <a:solidFill>
                  <a:srgbClr val="FF0000"/>
                </a:solidFill>
              </a:rPr>
              <a:t>se izdvojiti </a:t>
            </a:r>
            <a:r>
              <a:rPr lang="sr-Latn-ME" sz="1800" dirty="0">
                <a:solidFill>
                  <a:srgbClr val="FF0000"/>
                </a:solidFill>
              </a:rPr>
              <a:t>posebna pravila a u skladu sa EN standardom i međunarodnom normom IEC </a:t>
            </a:r>
            <a:r>
              <a:rPr lang="sr-Latn-ME" sz="1800" dirty="0" smtClean="0">
                <a:solidFill>
                  <a:srgbClr val="FF0000"/>
                </a:solidFill>
              </a:rPr>
              <a:t>61000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ME" sz="1800" dirty="0">
                <a:solidFill>
                  <a:srgbClr val="FF0000"/>
                </a:solidFill>
              </a:rPr>
              <a:t>U Crnoj Gori postoji interesovanje za razmjenu energije na mjestu konekcije, ali </a:t>
            </a:r>
            <a:r>
              <a:rPr lang="sr-Latn-ME" sz="1800" dirty="0" smtClean="0">
                <a:solidFill>
                  <a:srgbClr val="FF0000"/>
                </a:solidFill>
              </a:rPr>
              <a:t>na </a:t>
            </a:r>
            <a:r>
              <a:rPr lang="sr-Latn-ME" sz="1800" dirty="0">
                <a:solidFill>
                  <a:srgbClr val="FF0000"/>
                </a:solidFill>
              </a:rPr>
              <a:t>lokalnom nivou </a:t>
            </a:r>
            <a:r>
              <a:rPr lang="sr-Latn-ME" sz="1800" dirty="0" smtClean="0">
                <a:solidFill>
                  <a:srgbClr val="FF0000"/>
                </a:solidFill>
              </a:rPr>
              <a:t>za sada se ne </a:t>
            </a:r>
            <a:r>
              <a:rPr lang="sr-Latn-ME" sz="1800" dirty="0">
                <a:solidFill>
                  <a:srgbClr val="FF0000"/>
                </a:solidFill>
              </a:rPr>
              <a:t>može očekivati visok nivo penetracije iz mikro </a:t>
            </a:r>
            <a:r>
              <a:rPr lang="sr-Latn-ME" sz="1800" dirty="0" smtClean="0">
                <a:solidFill>
                  <a:srgbClr val="FF0000"/>
                </a:solidFill>
              </a:rPr>
              <a:t>elektrana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ME" sz="1800" dirty="0" smtClean="0">
                <a:solidFill>
                  <a:srgbClr val="FF0000"/>
                </a:solidFill>
              </a:rPr>
              <a:t>Prijedlog je da se Pravila </a:t>
            </a:r>
            <a:r>
              <a:rPr lang="sr-Latn-ME" sz="1800" dirty="0">
                <a:solidFill>
                  <a:srgbClr val="FF0000"/>
                </a:solidFill>
              </a:rPr>
              <a:t>crnogorskog </a:t>
            </a:r>
            <a:r>
              <a:rPr lang="sr-Latn-ME" sz="1800" dirty="0" smtClean="0">
                <a:solidFill>
                  <a:srgbClr val="FF0000"/>
                </a:solidFill>
              </a:rPr>
              <a:t>Operatora ED sistema, u dijelu koji se odnosi na priključenje mikro elektrana usklade sa MEST EN 50438, a </a:t>
            </a:r>
            <a:r>
              <a:rPr lang="sr-Latn-ME" sz="1800" dirty="0">
                <a:solidFill>
                  <a:srgbClr val="FF0000"/>
                </a:solidFill>
              </a:rPr>
              <a:t>n</a:t>
            </a:r>
            <a:r>
              <a:rPr lang="sr-Latn-ME" sz="1800" dirty="0" smtClean="0">
                <a:solidFill>
                  <a:srgbClr val="FF0000"/>
                </a:solidFill>
              </a:rPr>
              <a:t>akon sticanja iskustva neophodno je razmotriti i </a:t>
            </a:r>
            <a:r>
              <a:rPr lang="sr-Latn-ME" sz="1800" dirty="0" smtClean="0">
                <a:solidFill>
                  <a:srgbClr val="FF0000"/>
                </a:solidFill>
              </a:rPr>
              <a:t>postupak: </a:t>
            </a:r>
            <a:r>
              <a:rPr lang="sr-Latn-ME" sz="1800" i="1" dirty="0">
                <a:solidFill>
                  <a:srgbClr val="FF0000"/>
                </a:solidFill>
              </a:rPr>
              <a:t>I</a:t>
            </a:r>
            <a:r>
              <a:rPr lang="sr-Latn-ME" sz="1800" i="1" dirty="0" smtClean="0">
                <a:solidFill>
                  <a:srgbClr val="FF0000"/>
                </a:solidFill>
              </a:rPr>
              <a:t>nformiši </a:t>
            </a:r>
            <a:r>
              <a:rPr lang="sr-Latn-ME" sz="1800" i="1" dirty="0" smtClean="0">
                <a:solidFill>
                  <a:srgbClr val="FF0000"/>
                </a:solidFill>
              </a:rPr>
              <a:t>i </a:t>
            </a:r>
            <a:r>
              <a:rPr lang="sr-Latn-ME" sz="1800" i="1" dirty="0" smtClean="0">
                <a:solidFill>
                  <a:srgbClr val="FF0000"/>
                </a:solidFill>
              </a:rPr>
              <a:t>ugradi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ME" sz="1800" dirty="0" smtClean="0">
                <a:solidFill>
                  <a:srgbClr val="FF0000"/>
                </a:solidFill>
              </a:rPr>
              <a:t>Na osnovu praćenja rada mikro elektrana potrebno </a:t>
            </a:r>
            <a:r>
              <a:rPr lang="sr-Latn-ME" sz="1800" dirty="0">
                <a:solidFill>
                  <a:srgbClr val="FF0000"/>
                </a:solidFill>
              </a:rPr>
              <a:t>je unapređivati i inovirati </a:t>
            </a:r>
            <a:r>
              <a:rPr lang="sr-Latn-ME" sz="1800" dirty="0" smtClean="0">
                <a:solidFill>
                  <a:srgbClr val="FF0000"/>
                </a:solidFill>
              </a:rPr>
              <a:t>proceduru </a:t>
            </a:r>
            <a:r>
              <a:rPr lang="sr-Latn-ME" sz="1800" dirty="0">
                <a:solidFill>
                  <a:srgbClr val="FF0000"/>
                </a:solidFill>
              </a:rPr>
              <a:t>priključenja </a:t>
            </a:r>
            <a:r>
              <a:rPr lang="sr-Latn-ME" sz="1800" dirty="0" smtClean="0">
                <a:solidFill>
                  <a:srgbClr val="FF0000"/>
                </a:solidFill>
              </a:rPr>
              <a:t>ne </a:t>
            </a:r>
            <a:r>
              <a:rPr lang="sr-Latn-ME" sz="1800" dirty="0" smtClean="0">
                <a:solidFill>
                  <a:srgbClr val="FF0000"/>
                </a:solidFill>
              </a:rPr>
              <a:t>zanemarujući </a:t>
            </a:r>
            <a:r>
              <a:rPr lang="sr-Latn-ME" sz="1800" dirty="0">
                <a:solidFill>
                  <a:srgbClr val="FF0000"/>
                </a:solidFill>
              </a:rPr>
              <a:t>sve tehničke aspekte sa kojima se Operator </a:t>
            </a:r>
            <a:r>
              <a:rPr lang="sr-Latn-ME" sz="1800" dirty="0" smtClean="0">
                <a:solidFill>
                  <a:srgbClr val="FF0000"/>
                </a:solidFill>
              </a:rPr>
              <a:t>ED sistema </a:t>
            </a:r>
            <a:r>
              <a:rPr lang="sr-Latn-ME" sz="1800" dirty="0">
                <a:solidFill>
                  <a:srgbClr val="FF0000"/>
                </a:solidFill>
              </a:rPr>
              <a:t>može susretati u ovom </a:t>
            </a:r>
            <a:r>
              <a:rPr lang="sr-Latn-ME" sz="1800" dirty="0" smtClean="0">
                <a:solidFill>
                  <a:srgbClr val="FF0000"/>
                </a:solidFill>
              </a:rPr>
              <a:t>procesu</a:t>
            </a:r>
          </a:p>
          <a:p>
            <a:pPr algn="just"/>
            <a:endParaRPr lang="sr-Latn-ME" b="1" dirty="0" smtClean="0">
              <a:solidFill>
                <a:srgbClr val="FF0000"/>
              </a:solidFill>
            </a:endParaRPr>
          </a:p>
          <a:p>
            <a:pPr algn="just"/>
            <a:endParaRPr lang="sr-Latn-ME" b="1" dirty="0">
              <a:solidFill>
                <a:srgbClr val="FF0000"/>
              </a:solidFill>
            </a:endParaRPr>
          </a:p>
          <a:p>
            <a:pPr algn="just"/>
            <a:endParaRPr lang="sr-Latn-ME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6684</TotalTime>
  <Words>860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Wingdings</vt:lpstr>
      <vt:lpstr>Thème Office</vt:lpstr>
      <vt:lpstr>Microsoft Excel Binary Worksheet</vt:lpstr>
      <vt:lpstr>KOMPARACIJA STANDARDA I PREPORUKA ZA PRIKLJUČENJE MIKRO ELEKTRANA NA ELEKTRODISTRIBUTIVNU MREŽU I PRIJEDLOG NJIHOVE IMPLEMENTACIJE U CRNOJ GORI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Windows User</cp:lastModifiedBy>
  <cp:revision>91</cp:revision>
  <cp:lastPrinted>2019-05-08T10:19:54Z</cp:lastPrinted>
  <dcterms:created xsi:type="dcterms:W3CDTF">2018-08-21T10:05:07Z</dcterms:created>
  <dcterms:modified xsi:type="dcterms:W3CDTF">2019-05-08T16:49:41Z</dcterms:modified>
</cp:coreProperties>
</file>