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2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azen.jovanovic@cedis.me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ESTIMACIJA PARAMETARA DVODIODNOG MODELA SOLARNIH ĆELIJA</a:t>
            </a:r>
            <a:endParaRPr lang="en-NZ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B61FB-35A0-4DD7-ACA6-DD903A86A047}"/>
              </a:ext>
            </a:extLst>
          </p:cNvPr>
          <p:cNvSpPr txBox="1"/>
          <p:nvPr/>
        </p:nvSpPr>
        <p:spPr>
          <a:xfrm>
            <a:off x="1143000" y="3083376"/>
            <a:ext cx="2663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Dražen Jovanović</a:t>
            </a:r>
          </a:p>
          <a:p>
            <a:r>
              <a:rPr lang="hr-HR" sz="1200" dirty="0">
                <a:solidFill>
                  <a:schemeClr val="bg1"/>
                </a:solidFill>
              </a:rPr>
              <a:t>Crnogorski elektrodistributivni sistem</a:t>
            </a:r>
          </a:p>
          <a:p>
            <a:r>
              <a:rPr lang="hr-HR" sz="12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drazen.jovanovic</a:t>
            </a:r>
            <a:r>
              <a:rPr lang="en-US" sz="12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@cedis.me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E6DBB-2646-4453-9FBC-3995E7372835}"/>
              </a:ext>
            </a:extLst>
          </p:cNvPr>
          <p:cNvSpPr txBox="1"/>
          <p:nvPr/>
        </p:nvSpPr>
        <p:spPr>
          <a:xfrm>
            <a:off x="5337702" y="3083376"/>
            <a:ext cx="2663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hr-HR" dirty="0">
                <a:solidFill>
                  <a:schemeClr val="bg1"/>
                </a:solidFill>
              </a:rPr>
              <a:t>oc.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hr-HR" dirty="0">
                <a:solidFill>
                  <a:schemeClr val="bg1"/>
                </a:solidFill>
              </a:rPr>
              <a:t>r Martin Ćalasan </a:t>
            </a:r>
          </a:p>
          <a:p>
            <a:r>
              <a:rPr lang="hr-HR" sz="1200" dirty="0">
                <a:solidFill>
                  <a:schemeClr val="bg1"/>
                </a:solidFill>
              </a:rPr>
              <a:t>Elektrotehnički fakultet, UCG</a:t>
            </a:r>
          </a:p>
          <a:p>
            <a:r>
              <a:rPr lang="hr-HR" sz="1200" u="sng" dirty="0">
                <a:solidFill>
                  <a:schemeClr val="bg1"/>
                </a:solidFill>
              </a:rPr>
              <a:t>martinc@ucg.ac.me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EF6B-AD13-48C7-A965-4CF16FE7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3BC5-E47C-47D0-8FF8-0CD3BDF9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672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 </a:t>
            </a:r>
            <a:r>
              <a:rPr lang="en-US" dirty="0" err="1">
                <a:solidFill>
                  <a:schemeClr val="bg1"/>
                </a:solidFill>
              </a:rPr>
              <a:t>osnovu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rezultata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prikazih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slikama</a:t>
            </a:r>
            <a:r>
              <a:rPr lang="en-US" dirty="0">
                <a:solidFill>
                  <a:schemeClr val="bg1"/>
                </a:solidFill>
              </a:rPr>
              <a:t> 3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4 </a:t>
            </a:r>
            <a:r>
              <a:rPr lang="en-US" dirty="0" err="1">
                <a:solidFill>
                  <a:schemeClr val="bg1"/>
                </a:solidFill>
              </a:rPr>
              <a:t>može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zaključiti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predloženi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algoritam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jako</a:t>
            </a:r>
            <a:r>
              <a:rPr lang="en-US" dirty="0">
                <a:solidFill>
                  <a:schemeClr val="bg1"/>
                </a:solidFill>
              </a:rPr>
              <a:t> dobro </a:t>
            </a:r>
            <a:r>
              <a:rPr lang="en-US" dirty="0" err="1">
                <a:solidFill>
                  <a:schemeClr val="bg1"/>
                </a:solidFill>
              </a:rPr>
              <a:t>aproksimira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mjerene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karakteristike</a:t>
            </a:r>
            <a:r>
              <a:rPr lang="en-US" dirty="0">
                <a:solidFill>
                  <a:schemeClr val="bg1"/>
                </a:solidFill>
              </a:rPr>
              <a:t> date </a:t>
            </a:r>
            <a:r>
              <a:rPr lang="en-US" dirty="0" err="1">
                <a:solidFill>
                  <a:schemeClr val="bg1"/>
                </a:solidFill>
              </a:rPr>
              <a:t>solarne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slučaju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jednodiodnog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dvodiodnog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. Sa </a:t>
            </a:r>
            <a:r>
              <a:rPr lang="en-US" dirty="0" err="1">
                <a:solidFill>
                  <a:schemeClr val="bg1"/>
                </a:solidFill>
              </a:rPr>
              <a:t>slika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može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uočiti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rezultati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estimaciom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dvodiodnog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preciznije</a:t>
            </a:r>
            <a:r>
              <a:rPr lang="en-US" dirty="0">
                <a:solidFill>
                  <a:schemeClr val="bg1"/>
                </a:solidFill>
              </a:rPr>
              <a:t> I-V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P-V </a:t>
            </a:r>
            <a:r>
              <a:rPr lang="en-US" dirty="0" err="1">
                <a:solidFill>
                  <a:schemeClr val="bg1"/>
                </a:solidFill>
              </a:rPr>
              <a:t>karakteristike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Vrijednost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srednje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kvadratne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greške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oba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slučaja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jako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reda</a:t>
            </a:r>
            <a:r>
              <a:rPr lang="en-US" dirty="0">
                <a:solidFill>
                  <a:schemeClr val="bg1"/>
                </a:solidFill>
              </a:rPr>
              <a:t> 10-3, </a:t>
            </a:r>
            <a:r>
              <a:rPr lang="en-US" dirty="0" err="1">
                <a:solidFill>
                  <a:schemeClr val="bg1"/>
                </a:solidFill>
              </a:rPr>
              <a:t>pri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čemu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greška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estimaciji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dvodiodnog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manja</a:t>
            </a:r>
            <a:endParaRPr lang="sr-Latn-M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C3D-B482-494D-8159-D017CB45B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83542"/>
            <a:ext cx="6858000" cy="852221"/>
          </a:xfrm>
        </p:spPr>
        <p:txBody>
          <a:bodyPr/>
          <a:lstStyle/>
          <a:p>
            <a:r>
              <a:rPr lang="sr-Latn-ME" dirty="0"/>
              <a:t>Hvala na pažnji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8665C7-99C7-419F-B877-6F399B0B1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19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CBDA-ADC5-4910-8238-11E5A8A4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Uvod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FAEC-FD68-4CB7-97EB-87695322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Proučavanje principa rada solarnih ćelija je duboko ukorenjeno u fizici poluprovodnika sa jedne strane, a sa druge strane okrenuto ka elektronici, projektovanju i optimizaciji fotonaponskih sistema.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Jednačine kojima se opisuju solarne ćelije izraženo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hr-HR" dirty="0">
                <a:solidFill>
                  <a:schemeClr val="bg1"/>
                </a:solidFill>
              </a:rPr>
              <a:t> nelinearne i zbog toga se </a:t>
            </a:r>
            <a:r>
              <a:rPr lang="sr-Latn-ME" dirty="0">
                <a:solidFill>
                  <a:schemeClr val="bg1"/>
                </a:solidFill>
              </a:rPr>
              <a:t>k</a:t>
            </a:r>
            <a:r>
              <a:rPr lang="en-US" dirty="0" err="1">
                <a:solidFill>
                  <a:schemeClr val="bg1"/>
                </a:solidFill>
              </a:rPr>
              <a:t>oriste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različite optimizacione metode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</a:rPr>
              <a:t>Poda</a:t>
            </a:r>
            <a:r>
              <a:rPr lang="en-US" dirty="0">
                <a:solidFill>
                  <a:schemeClr val="bg1"/>
                </a:solidFill>
              </a:rPr>
              <a:t>ci</a:t>
            </a:r>
            <a:r>
              <a:rPr lang="sr-Latn-ME" dirty="0">
                <a:solidFill>
                  <a:schemeClr val="bg1"/>
                </a:solidFill>
              </a:rPr>
              <a:t> koje daje proizvođač solarnih ćelija/panela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sr-Latn-ME" dirty="0">
                <a:solidFill>
                  <a:schemeClr val="bg1"/>
                </a:solidFill>
              </a:rPr>
              <a:t> ulazn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sr-Latn-ME" dirty="0">
                <a:solidFill>
                  <a:schemeClr val="bg1"/>
                </a:solidFill>
              </a:rPr>
              <a:t> poda</a:t>
            </a:r>
            <a:r>
              <a:rPr lang="en-US" dirty="0">
                <a:solidFill>
                  <a:schemeClr val="bg1"/>
                </a:solidFill>
              </a:rPr>
              <a:t>ci</a:t>
            </a:r>
            <a:r>
              <a:rPr lang="sr-Latn-ME" dirty="0">
                <a:solidFill>
                  <a:schemeClr val="bg1"/>
                </a:solidFill>
              </a:rPr>
              <a:t> za različite optimizacione metode za estimaciju parametara</a:t>
            </a:r>
            <a:r>
              <a:rPr lang="en-US" dirty="0">
                <a:solidFill>
                  <a:schemeClr val="bg1"/>
                </a:solidFill>
              </a:rPr>
              <a:t>, a</a:t>
            </a:r>
            <a:r>
              <a:rPr lang="sr-Latn-ME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</a:t>
            </a:r>
            <a:r>
              <a:rPr lang="sr-Latn-ME" dirty="0">
                <a:solidFill>
                  <a:schemeClr val="bg1"/>
                </a:solidFill>
              </a:rPr>
              <a:t> su: struja kratkog spoja (Iks), napon praznog hoda (Uph), napon (Um) i struja (Im)u tački maksimalne snage MPPT, pri nominalnim uslovima mjerenja (G=1000W/m2 i T=25 ֯C). Takođe, potrebna nam je izmjerena strujno-naponska karakteristika (I-V).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</a:rPr>
              <a:t>U ovom radu je korišćen Haotični optimizacioni algoritam (HOA) [4], za estimaciju parametara dvodiodnog modela solarne ćelije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sr-Latn-ME" dirty="0">
                <a:solidFill>
                  <a:schemeClr val="bg1"/>
                </a:solidFill>
              </a:rPr>
              <a:t> tj. za estimaciju s</a:t>
            </a:r>
            <a:r>
              <a:rPr lang="en-US" dirty="0">
                <a:solidFill>
                  <a:schemeClr val="bg1"/>
                </a:solidFill>
              </a:rPr>
              <a:t>le</a:t>
            </a:r>
            <a:r>
              <a:rPr lang="sr-Latn-ME" dirty="0">
                <a:solidFill>
                  <a:schemeClr val="bg1"/>
                </a:solidFill>
              </a:rPr>
              <a:t>dećih parametara: redna otpornost Rs , paralelna otpornost Rp , fotostruja Ipv, struja saturacije prve diode Io1, struja saturacije druge diode Io2 i koeficijenti idealnosti prve i druge diode n1 i n2.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3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44E9-C53C-4BA8-A9EA-FADC0502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DVODIODNI MODEL SOLARNE ĆELIJE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9336D-8CE4-44CC-BF4D-62E39F5C4FD0}"/>
              </a:ext>
            </a:extLst>
          </p:cNvPr>
          <p:cNvSpPr txBox="1"/>
          <p:nvPr/>
        </p:nvSpPr>
        <p:spPr>
          <a:xfrm>
            <a:off x="0" y="1685053"/>
            <a:ext cx="52862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Osvijetljena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ponaša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izvor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stalne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struje</a:t>
            </a:r>
            <a:r>
              <a:rPr lang="sr-Latn-ME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ME" dirty="0">
                <a:solidFill>
                  <a:schemeClr val="bg1"/>
                </a:solidFill>
              </a:rPr>
              <a:t>odnosno </a:t>
            </a:r>
            <a:r>
              <a:rPr lang="en-US" dirty="0" err="1">
                <a:solidFill>
                  <a:schemeClr val="bg1"/>
                </a:solidFill>
              </a:rPr>
              <a:t>generi</a:t>
            </a:r>
            <a:r>
              <a:rPr lang="sr-Latn-ME" dirty="0">
                <a:solidFill>
                  <a:schemeClr val="bg1"/>
                </a:solidFill>
              </a:rPr>
              <a:t>š</a:t>
            </a:r>
            <a:r>
              <a:rPr lang="en-US" dirty="0">
                <a:solidFill>
                  <a:schemeClr val="bg1"/>
                </a:solidFill>
              </a:rPr>
              <a:t>e se  </a:t>
            </a:r>
            <a:r>
              <a:rPr lang="en-US" dirty="0" err="1">
                <a:solidFill>
                  <a:schemeClr val="bg1"/>
                </a:solidFill>
              </a:rPr>
              <a:t>fotostruja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Ipv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sr-Latn-M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</a:rPr>
              <a:t>Dvodiodni</a:t>
            </a:r>
            <a:r>
              <a:rPr lang="en-US" dirty="0">
                <a:solidFill>
                  <a:schemeClr val="bg1"/>
                </a:solidFill>
              </a:rPr>
              <a:t> model se </a:t>
            </a:r>
            <a:r>
              <a:rPr lang="en-US" dirty="0" err="1">
                <a:solidFill>
                  <a:schemeClr val="bg1"/>
                </a:solidFill>
              </a:rPr>
              <a:t>najčešće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koristi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modelovanje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polikristalnih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Dvodiodni</a:t>
            </a:r>
            <a:r>
              <a:rPr lang="en-US" dirty="0">
                <a:solidFill>
                  <a:schemeClr val="bg1"/>
                </a:solidFill>
              </a:rPr>
              <a:t> model </a:t>
            </a:r>
            <a:r>
              <a:rPr lang="en-US" dirty="0" err="1">
                <a:solidFill>
                  <a:schemeClr val="bg1"/>
                </a:solidFill>
              </a:rPr>
              <a:t>koristimo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preciznije</a:t>
            </a:r>
            <a:r>
              <a:rPr lang="en-US" dirty="0">
                <a:solidFill>
                  <a:schemeClr val="bg1"/>
                </a:solidFill>
              </a:rPr>
              <a:t> I-V </a:t>
            </a:r>
            <a:r>
              <a:rPr lang="en-US" dirty="0" err="1">
                <a:solidFill>
                  <a:schemeClr val="bg1"/>
                </a:solidFill>
              </a:rPr>
              <a:t>karakteristike</a:t>
            </a:r>
            <a:r>
              <a:rPr lang="sr-Latn-ME" dirty="0">
                <a:solidFill>
                  <a:schemeClr val="bg1"/>
                </a:solidFill>
              </a:rPr>
              <a:t>, a samim tim i preciznije estimiramih parametra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 </a:t>
            </a:r>
            <a:r>
              <a:rPr lang="en-US" dirty="0" err="1">
                <a:solidFill>
                  <a:schemeClr val="bg1"/>
                </a:solidFill>
              </a:rPr>
              <a:t>osnovu</a:t>
            </a:r>
            <a:r>
              <a:rPr lang="en-US" dirty="0">
                <a:solidFill>
                  <a:schemeClr val="bg1"/>
                </a:solidFill>
              </a:rPr>
              <a:t> date </a:t>
            </a:r>
            <a:r>
              <a:rPr lang="en-US" dirty="0" err="1">
                <a:solidFill>
                  <a:schemeClr val="bg1"/>
                </a:solidFill>
              </a:rPr>
              <a:t>šeme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može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napisati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jednačina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izlazne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ćelije</a:t>
            </a:r>
            <a:r>
              <a:rPr lang="sr-Latn-ME" dirty="0">
                <a:solidFill>
                  <a:schemeClr val="bg1"/>
                </a:solidFill>
              </a:rPr>
              <a:t>, koja se koristi za izvođenje kriterijumske funkcije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1C68998-9D45-461D-8C85-C65297FF5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23" y="1857929"/>
            <a:ext cx="3901910" cy="2071519"/>
          </a:xfr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77D97F8-3ABE-4BF6-BD8C-05FA7490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15080"/>
              </p:ext>
            </p:extLst>
          </p:nvPr>
        </p:nvGraphicFramePr>
        <p:xfrm>
          <a:off x="884037" y="4830070"/>
          <a:ext cx="7130099" cy="105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4" imgW="2908080" imgH="431640" progId="Equation.DSMT4">
                  <p:embed/>
                </p:oleObj>
              </mc:Choice>
              <mc:Fallback>
                <p:oleObj name="Equation" r:id="rId4" imgW="290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4037" y="4830070"/>
                        <a:ext cx="7130099" cy="1058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19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705D-7A26-4A20-A3D3-A0D37DDC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HAOTIČN</a:t>
            </a:r>
            <a:r>
              <a:rPr lang="sr-Latn-ME" dirty="0"/>
              <a:t>I</a:t>
            </a:r>
            <a:r>
              <a:rPr lang="en-US" dirty="0"/>
              <a:t> OPTIMIZACION</a:t>
            </a:r>
            <a:r>
              <a:rPr lang="sr-Latn-ME" dirty="0"/>
              <a:t>I</a:t>
            </a:r>
            <a:r>
              <a:rPr lang="en-US"/>
              <a:t> ALGORITAM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F120-34C6-4CDB-A46D-8FC6C423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</a:rPr>
              <a:t>HOA </a:t>
            </a:r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sr-Latn-ME" dirty="0">
                <a:solidFill>
                  <a:schemeClr val="bg1"/>
                </a:solidFill>
              </a:rPr>
              <a:t>e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zasnovan na jednačinama koje opisuju logističko preslikavanje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Broj estimiranih parametara u slučaju jednodiodnog modela je  pet,</a:t>
            </a:r>
            <a:r>
              <a:rPr lang="en-US" dirty="0">
                <a:solidFill>
                  <a:schemeClr val="bg1"/>
                </a:solidFill>
              </a:rPr>
              <a:t> a</a:t>
            </a:r>
            <a:r>
              <a:rPr lang="hr-HR" dirty="0">
                <a:solidFill>
                  <a:schemeClr val="bg1"/>
                </a:solidFill>
              </a:rPr>
              <a:t> u ovom radu za dvodiodni model solarne ćelije estimira</a:t>
            </a:r>
            <a:r>
              <a:rPr lang="en-US" dirty="0">
                <a:solidFill>
                  <a:schemeClr val="bg1"/>
                </a:solidFill>
              </a:rPr>
              <a:t> se</a:t>
            </a:r>
            <a:r>
              <a:rPr lang="hr-HR" dirty="0">
                <a:solidFill>
                  <a:schemeClr val="bg1"/>
                </a:solidFill>
              </a:rPr>
              <a:t> sedam parametara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Fitnes funkcija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hr-HR" dirty="0">
                <a:solidFill>
                  <a:schemeClr val="bg1"/>
                </a:solidFill>
              </a:rPr>
              <a:t> tj. kriterijumska funkcija za određivanje parametara dvodiodnog modela solarnih ćelija izvedena iz jednačine </a:t>
            </a:r>
            <a:r>
              <a:rPr lang="en-US" dirty="0" err="1">
                <a:solidFill>
                  <a:schemeClr val="bg1"/>
                </a:solidFill>
              </a:rPr>
              <a:t>izlazne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ćelije</a:t>
            </a:r>
            <a:r>
              <a:rPr lang="sr-Latn-ME" dirty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data je formulom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hr-H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 gdje </a:t>
            </a:r>
            <a:r>
              <a:rPr lang="hr-HR" i="1" dirty="0">
                <a:solidFill>
                  <a:schemeClr val="bg1"/>
                </a:solidFill>
              </a:rPr>
              <a:t>U</a:t>
            </a:r>
            <a:r>
              <a:rPr lang="hr-HR" dirty="0">
                <a:solidFill>
                  <a:schemeClr val="bg1"/>
                </a:solidFill>
              </a:rPr>
              <a:t> i </a:t>
            </a:r>
            <a:r>
              <a:rPr lang="hr-HR" i="1" dirty="0">
                <a:solidFill>
                  <a:schemeClr val="bg1"/>
                </a:solidFill>
              </a:rPr>
              <a:t>I</a:t>
            </a:r>
            <a:r>
              <a:rPr lang="hr-HR" dirty="0">
                <a:solidFill>
                  <a:schemeClr val="bg1"/>
                </a:solidFill>
              </a:rPr>
              <a:t> predstavljaju izmjerene vrijednosti napona i odgovarajuće vrijednosti struje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7BB1DB-0F50-4BC6-81EE-E109DF9BF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396358"/>
              </p:ext>
            </p:extLst>
          </p:nvPr>
        </p:nvGraphicFramePr>
        <p:xfrm>
          <a:off x="1203238" y="4010668"/>
          <a:ext cx="6554288" cy="89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3" imgW="3162240" imgH="431640" progId="Equation.DSMT4">
                  <p:embed/>
                </p:oleObj>
              </mc:Choice>
              <mc:Fallback>
                <p:oleObj name="Equation" r:id="rId3" imgW="3162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3238" y="4010668"/>
                        <a:ext cx="6554288" cy="89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54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711D-95EF-4653-9299-78BA4894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HOA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37FEC-C8D0-4A4C-952E-02F0DE22C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70" y="15233"/>
            <a:ext cx="3348682" cy="6853104"/>
          </a:xfr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6924BD-7BCC-4626-B381-BBE31455F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01297"/>
              </p:ext>
            </p:extLst>
          </p:nvPr>
        </p:nvGraphicFramePr>
        <p:xfrm>
          <a:off x="803187" y="2092170"/>
          <a:ext cx="2471353" cy="78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4" imgW="1282680" imgH="406080" progId="Equation.DSMT4">
                  <p:embed/>
                </p:oleObj>
              </mc:Choice>
              <mc:Fallback>
                <p:oleObj name="Equation" r:id="rId4" imgW="1282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187" y="2092170"/>
                        <a:ext cx="2471353" cy="783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C54C9B-0436-4BDE-B15D-C6208E737ECB}"/>
              </a:ext>
            </a:extLst>
          </p:cNvPr>
          <p:cNvSpPr txBox="1">
            <a:spLocks/>
          </p:cNvSpPr>
          <p:nvPr/>
        </p:nvSpPr>
        <p:spPr>
          <a:xfrm>
            <a:off x="111211" y="1375876"/>
            <a:ext cx="4040659" cy="5228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Srednja kvadratna greška (RMSE)</a:t>
            </a:r>
          </a:p>
          <a:p>
            <a:pP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Vrijednost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parametara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najmanju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vrijednost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srednje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kvadratne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greške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pamti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Broj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ponavljanja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postupka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definisan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promenljivom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maxrun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Suština</a:t>
            </a:r>
            <a:r>
              <a:rPr lang="en-US" dirty="0">
                <a:solidFill>
                  <a:schemeClr val="bg1"/>
                </a:solidFill>
              </a:rPr>
              <a:t> je da se za </a:t>
            </a:r>
            <a:r>
              <a:rPr lang="en-US" dirty="0" err="1">
                <a:solidFill>
                  <a:schemeClr val="bg1"/>
                </a:solidFill>
              </a:rPr>
              <a:t>svako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pokretanje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algoritma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određuje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greška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tj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vrijednost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kriterijumske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funckije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Rezultati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imaju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najmanju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vrijednost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kriterijumske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funckije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sve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maxrun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putanje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estimirani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dvodiodnog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97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8866-5C8B-4C46-8A44-0EE8F9B6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PRIMJENA HAOTIČNOG PRETRAŽIVANJA ZA ODREĐIVANJE PARMETARA SOLARNE ĆELIJE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5270-2EE0-4F61-B4DD-965320740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Za </a:t>
            </a:r>
            <a:r>
              <a:rPr lang="en-US" dirty="0" err="1">
                <a:solidFill>
                  <a:schemeClr val="bg1"/>
                </a:solidFill>
              </a:rPr>
              <a:t>određivanje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dvodiodnog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pomoću</a:t>
            </a:r>
            <a:r>
              <a:rPr lang="en-US" dirty="0">
                <a:solidFill>
                  <a:schemeClr val="bg1"/>
                </a:solidFill>
              </a:rPr>
              <a:t> HOA </a:t>
            </a:r>
            <a:r>
              <a:rPr lang="en-US" dirty="0" err="1">
                <a:solidFill>
                  <a:schemeClr val="bg1"/>
                </a:solidFill>
              </a:rPr>
              <a:t>algoritma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ulazni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podaci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korišćeni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sljedeći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podaci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broj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iteracija</a:t>
            </a:r>
            <a:r>
              <a:rPr lang="en-US" dirty="0">
                <a:solidFill>
                  <a:schemeClr val="bg1"/>
                </a:solidFill>
              </a:rPr>
              <a:t> N=2000000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pokretanja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haotičnog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optimizacionog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algoritma</a:t>
            </a:r>
            <a:r>
              <a:rPr lang="en-US" dirty="0">
                <a:solidFill>
                  <a:schemeClr val="bg1"/>
                </a:solidFill>
              </a:rPr>
              <a:t> je 100 (</a:t>
            </a:r>
            <a:r>
              <a:rPr lang="en-US" dirty="0" err="1">
                <a:solidFill>
                  <a:schemeClr val="bg1"/>
                </a:solidFill>
              </a:rPr>
              <a:t>maxrun</a:t>
            </a:r>
            <a:r>
              <a:rPr lang="en-US" dirty="0">
                <a:solidFill>
                  <a:schemeClr val="bg1"/>
                </a:solidFill>
              </a:rPr>
              <a:t>=100).</a:t>
            </a: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Estimirani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tipa</a:t>
            </a:r>
            <a:r>
              <a:rPr lang="en-US" dirty="0">
                <a:solidFill>
                  <a:schemeClr val="bg1"/>
                </a:solidFill>
              </a:rPr>
              <a:t> R.T.C France cell u </a:t>
            </a:r>
            <a:r>
              <a:rPr lang="en-US" dirty="0" err="1">
                <a:solidFill>
                  <a:schemeClr val="bg1"/>
                </a:solidFill>
              </a:rPr>
              <a:t>sljedećim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uslovima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insolacija</a:t>
            </a:r>
            <a:r>
              <a:rPr lang="en-US" dirty="0">
                <a:solidFill>
                  <a:schemeClr val="bg1"/>
                </a:solidFill>
              </a:rPr>
              <a:t> od 1000 W/m2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temperatura</a:t>
            </a:r>
            <a:r>
              <a:rPr lang="en-US" dirty="0">
                <a:solidFill>
                  <a:schemeClr val="bg1"/>
                </a:solidFill>
              </a:rPr>
              <a:t> od 33 C </a:t>
            </a:r>
            <a:r>
              <a:rPr lang="en-US" dirty="0" err="1">
                <a:solidFill>
                  <a:schemeClr val="bg1"/>
                </a:solidFill>
              </a:rPr>
              <a:t>dati</a:t>
            </a:r>
            <a:r>
              <a:rPr lang="en-US" dirty="0">
                <a:solidFill>
                  <a:schemeClr val="bg1"/>
                </a:solidFill>
              </a:rPr>
              <a:t> u [5]. </a:t>
            </a: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Tabel</a:t>
            </a:r>
            <a:r>
              <a:rPr lang="sr-Latn-ME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I 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date </a:t>
            </a:r>
            <a:r>
              <a:rPr lang="en-US" dirty="0" err="1">
                <a:solidFill>
                  <a:schemeClr val="bg1"/>
                </a:solidFill>
              </a:rPr>
              <a:t>donje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gornje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granične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vrijednosti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jednodiodnog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analizirane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Tabel</a:t>
            </a:r>
            <a:r>
              <a:rPr lang="sr-Latn-ME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II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date </a:t>
            </a:r>
            <a:r>
              <a:rPr lang="en-US" dirty="0" err="1">
                <a:solidFill>
                  <a:schemeClr val="bg1"/>
                </a:solidFill>
              </a:rPr>
              <a:t>donje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gornje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granične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vrijednosti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parametara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dvodiodnog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analizirane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solarne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ćelije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319CDB-FB38-405E-8419-63BF827A5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42976"/>
              </p:ext>
            </p:extLst>
          </p:nvPr>
        </p:nvGraphicFramePr>
        <p:xfrm>
          <a:off x="1647190" y="3914632"/>
          <a:ext cx="5062530" cy="941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900">
                  <a:extLst>
                    <a:ext uri="{9D8B030D-6E8A-4147-A177-3AD203B41FA5}">
                      <a16:colId xmlns:a16="http://schemas.microsoft.com/office/drawing/2014/main" val="4212374146"/>
                    </a:ext>
                  </a:extLst>
                </a:gridCol>
                <a:gridCol w="1118900">
                  <a:extLst>
                    <a:ext uri="{9D8B030D-6E8A-4147-A177-3AD203B41FA5}">
                      <a16:colId xmlns:a16="http://schemas.microsoft.com/office/drawing/2014/main" val="2892612406"/>
                    </a:ext>
                  </a:extLst>
                </a:gridCol>
                <a:gridCol w="694641">
                  <a:extLst>
                    <a:ext uri="{9D8B030D-6E8A-4147-A177-3AD203B41FA5}">
                      <a16:colId xmlns:a16="http://schemas.microsoft.com/office/drawing/2014/main" val="1330179772"/>
                    </a:ext>
                  </a:extLst>
                </a:gridCol>
                <a:gridCol w="641884">
                  <a:extLst>
                    <a:ext uri="{9D8B030D-6E8A-4147-A177-3AD203B41FA5}">
                      <a16:colId xmlns:a16="http://schemas.microsoft.com/office/drawing/2014/main" val="2767552179"/>
                    </a:ext>
                  </a:extLst>
                </a:gridCol>
                <a:gridCol w="816644">
                  <a:extLst>
                    <a:ext uri="{9D8B030D-6E8A-4147-A177-3AD203B41FA5}">
                      <a16:colId xmlns:a16="http://schemas.microsoft.com/office/drawing/2014/main" val="1915880624"/>
                    </a:ext>
                  </a:extLst>
                </a:gridCol>
                <a:gridCol w="671561">
                  <a:extLst>
                    <a:ext uri="{9D8B030D-6E8A-4147-A177-3AD203B41FA5}">
                      <a16:colId xmlns:a16="http://schemas.microsoft.com/office/drawing/2014/main" val="1890300935"/>
                    </a:ext>
                  </a:extLst>
                </a:gridCol>
              </a:tblGrid>
              <a:tr h="321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</a:t>
                      </a:r>
                      <a:r>
                        <a:rPr lang="sr-Latn-ME" sz="750" baseline="-25000">
                          <a:effectLst/>
                        </a:rPr>
                        <a:t>s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</a:t>
                      </a:r>
                      <a:r>
                        <a:rPr lang="sr-Latn-ME" sz="750" baseline="-25000">
                          <a:effectLst/>
                        </a:rPr>
                        <a:t>p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pv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0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n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35155"/>
                  </a:ext>
                </a:extLst>
              </a:tr>
              <a:tr h="3514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Donja granica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40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20e-08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4602907"/>
                  </a:ext>
                </a:extLst>
              </a:tr>
              <a:tr h="2689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Gornja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granica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0,1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80e-08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57076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24F82B-9692-46F9-9192-057F7047B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7486"/>
              </p:ext>
            </p:extLst>
          </p:nvPr>
        </p:nvGraphicFramePr>
        <p:xfrm>
          <a:off x="1647189" y="5718047"/>
          <a:ext cx="5062531" cy="941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256">
                  <a:extLst>
                    <a:ext uri="{9D8B030D-6E8A-4147-A177-3AD203B41FA5}">
                      <a16:colId xmlns:a16="http://schemas.microsoft.com/office/drawing/2014/main" val="2721833318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1058218227"/>
                    </a:ext>
                  </a:extLst>
                </a:gridCol>
                <a:gridCol w="569449">
                  <a:extLst>
                    <a:ext uri="{9D8B030D-6E8A-4147-A177-3AD203B41FA5}">
                      <a16:colId xmlns:a16="http://schemas.microsoft.com/office/drawing/2014/main" val="220455992"/>
                    </a:ext>
                  </a:extLst>
                </a:gridCol>
                <a:gridCol w="525646">
                  <a:extLst>
                    <a:ext uri="{9D8B030D-6E8A-4147-A177-3AD203B41FA5}">
                      <a16:colId xmlns:a16="http://schemas.microsoft.com/office/drawing/2014/main" val="3442760771"/>
                    </a:ext>
                  </a:extLst>
                </a:gridCol>
                <a:gridCol w="792363">
                  <a:extLst>
                    <a:ext uri="{9D8B030D-6E8A-4147-A177-3AD203B41FA5}">
                      <a16:colId xmlns:a16="http://schemas.microsoft.com/office/drawing/2014/main" val="1578708709"/>
                    </a:ext>
                  </a:extLst>
                </a:gridCol>
                <a:gridCol w="600599">
                  <a:extLst>
                    <a:ext uri="{9D8B030D-6E8A-4147-A177-3AD203B41FA5}">
                      <a16:colId xmlns:a16="http://schemas.microsoft.com/office/drawing/2014/main" val="2080061981"/>
                    </a:ext>
                  </a:extLst>
                </a:gridCol>
                <a:gridCol w="549981">
                  <a:extLst>
                    <a:ext uri="{9D8B030D-6E8A-4147-A177-3AD203B41FA5}">
                      <a16:colId xmlns:a16="http://schemas.microsoft.com/office/drawing/2014/main" val="2292089739"/>
                    </a:ext>
                  </a:extLst>
                </a:gridCol>
                <a:gridCol w="549981">
                  <a:extLst>
                    <a:ext uri="{9D8B030D-6E8A-4147-A177-3AD203B41FA5}">
                      <a16:colId xmlns:a16="http://schemas.microsoft.com/office/drawing/2014/main" val="812310206"/>
                    </a:ext>
                  </a:extLst>
                </a:gridCol>
              </a:tblGrid>
              <a:tr h="295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</a:t>
                      </a:r>
                      <a:r>
                        <a:rPr lang="sr-Latn-ME" sz="750" baseline="-25000">
                          <a:effectLst/>
                        </a:rPr>
                        <a:t>s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</a:t>
                      </a:r>
                      <a:r>
                        <a:rPr lang="sr-Latn-ME" sz="750" baseline="-25000">
                          <a:effectLst/>
                        </a:rPr>
                        <a:t>p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pv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01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02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n</a:t>
                      </a:r>
                      <a:r>
                        <a:rPr lang="sr-Latn-ME" sz="750" baseline="-25000">
                          <a:effectLst/>
                        </a:rPr>
                        <a:t>1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n</a:t>
                      </a:r>
                      <a:r>
                        <a:rPr lang="sr-Latn-ME" sz="750" baseline="-25000">
                          <a:effectLst/>
                        </a:rPr>
                        <a:t>2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8687192"/>
                  </a:ext>
                </a:extLst>
              </a:tr>
              <a:tr h="323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Donja granica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50e-08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0.001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7391886"/>
                  </a:ext>
                </a:extLst>
              </a:tr>
              <a:tr h="323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Gornja granica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200e-08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0.1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977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80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CC9C-899F-4B31-8D8E-BB0A9B43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PRIMJENA HAOTIČNOG PRETRAŽIVANJA ZA ODREĐIVANJE PARMETARA SOLARNE ĆELIJE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76E8-0D53-45C9-9B22-940BA839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</a:rPr>
              <a:t>U tabeli III su prikazane estimirane vrijednosti parametara jednodiodnog modela sa dobijenom srednjom kvadratnom greškom.</a:t>
            </a:r>
          </a:p>
          <a:p>
            <a:pP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tabeli</a:t>
            </a:r>
            <a:r>
              <a:rPr lang="en-US" dirty="0">
                <a:solidFill>
                  <a:schemeClr val="bg1"/>
                </a:solidFill>
              </a:rPr>
              <a:t> IV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prikazane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estimirane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vrijednosti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parametara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dvodiodnog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dobijenom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srednjom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kvadratnom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greškom</a:t>
            </a:r>
            <a:r>
              <a:rPr lang="en-US" dirty="0"/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2D6575-5DF3-4965-93DA-83D1B789C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24477"/>
              </p:ext>
            </p:extLst>
          </p:nvPr>
        </p:nvGraphicFramePr>
        <p:xfrm>
          <a:off x="1154519" y="2449833"/>
          <a:ext cx="5883489" cy="812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863">
                  <a:extLst>
                    <a:ext uri="{9D8B030D-6E8A-4147-A177-3AD203B41FA5}">
                      <a16:colId xmlns:a16="http://schemas.microsoft.com/office/drawing/2014/main" val="3145281421"/>
                    </a:ext>
                  </a:extLst>
                </a:gridCol>
                <a:gridCol w="1036863">
                  <a:extLst>
                    <a:ext uri="{9D8B030D-6E8A-4147-A177-3AD203B41FA5}">
                      <a16:colId xmlns:a16="http://schemas.microsoft.com/office/drawing/2014/main" val="3047569004"/>
                    </a:ext>
                  </a:extLst>
                </a:gridCol>
                <a:gridCol w="1036863">
                  <a:extLst>
                    <a:ext uri="{9D8B030D-6E8A-4147-A177-3AD203B41FA5}">
                      <a16:colId xmlns:a16="http://schemas.microsoft.com/office/drawing/2014/main" val="1964735057"/>
                    </a:ext>
                  </a:extLst>
                </a:gridCol>
                <a:gridCol w="1036863">
                  <a:extLst>
                    <a:ext uri="{9D8B030D-6E8A-4147-A177-3AD203B41FA5}">
                      <a16:colId xmlns:a16="http://schemas.microsoft.com/office/drawing/2014/main" val="2306585982"/>
                    </a:ext>
                  </a:extLst>
                </a:gridCol>
                <a:gridCol w="1036863">
                  <a:extLst>
                    <a:ext uri="{9D8B030D-6E8A-4147-A177-3AD203B41FA5}">
                      <a16:colId xmlns:a16="http://schemas.microsoft.com/office/drawing/2014/main" val="2106158467"/>
                    </a:ext>
                  </a:extLst>
                </a:gridCol>
                <a:gridCol w="699174">
                  <a:extLst>
                    <a:ext uri="{9D8B030D-6E8A-4147-A177-3AD203B41FA5}">
                      <a16:colId xmlns:a16="http://schemas.microsoft.com/office/drawing/2014/main" val="3855415969"/>
                    </a:ext>
                  </a:extLst>
                </a:gridCol>
              </a:tblGrid>
              <a:tr h="387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</a:t>
                      </a:r>
                      <a:r>
                        <a:rPr lang="sr-Latn-ME" sz="750" baseline="-25000">
                          <a:effectLst/>
                        </a:rPr>
                        <a:t>s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 dirty="0">
                          <a:effectLst/>
                        </a:rPr>
                        <a:t>R</a:t>
                      </a:r>
                      <a:r>
                        <a:rPr lang="sr-Latn-ME" sz="750" baseline="-25000" dirty="0">
                          <a:effectLst/>
                        </a:rPr>
                        <a:t>p</a:t>
                      </a:r>
                      <a:endParaRPr lang="en-US" sz="75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pv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0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n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RMSE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240121"/>
                  </a:ext>
                </a:extLst>
              </a:tr>
              <a:tr h="424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 0.0344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49.799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0.7633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5.5183e-07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1.5370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2.3e-03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4282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2DAB7D-46F5-446E-9AA6-04EDF1B65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22116"/>
              </p:ext>
            </p:extLst>
          </p:nvPr>
        </p:nvGraphicFramePr>
        <p:xfrm>
          <a:off x="1154519" y="4933915"/>
          <a:ext cx="6834961" cy="812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842">
                  <a:extLst>
                    <a:ext uri="{9D8B030D-6E8A-4147-A177-3AD203B41FA5}">
                      <a16:colId xmlns:a16="http://schemas.microsoft.com/office/drawing/2014/main" val="1451933250"/>
                    </a:ext>
                  </a:extLst>
                </a:gridCol>
                <a:gridCol w="757357">
                  <a:extLst>
                    <a:ext uri="{9D8B030D-6E8A-4147-A177-3AD203B41FA5}">
                      <a16:colId xmlns:a16="http://schemas.microsoft.com/office/drawing/2014/main" val="2695596455"/>
                    </a:ext>
                  </a:extLst>
                </a:gridCol>
                <a:gridCol w="674873">
                  <a:extLst>
                    <a:ext uri="{9D8B030D-6E8A-4147-A177-3AD203B41FA5}">
                      <a16:colId xmlns:a16="http://schemas.microsoft.com/office/drawing/2014/main" val="1353119126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256346990"/>
                    </a:ext>
                  </a:extLst>
                </a:gridCol>
                <a:gridCol w="1004811">
                  <a:extLst>
                    <a:ext uri="{9D8B030D-6E8A-4147-A177-3AD203B41FA5}">
                      <a16:colId xmlns:a16="http://schemas.microsoft.com/office/drawing/2014/main" val="2456877174"/>
                    </a:ext>
                  </a:extLst>
                </a:gridCol>
                <a:gridCol w="833280">
                  <a:extLst>
                    <a:ext uri="{9D8B030D-6E8A-4147-A177-3AD203B41FA5}">
                      <a16:colId xmlns:a16="http://schemas.microsoft.com/office/drawing/2014/main" val="1121191285"/>
                    </a:ext>
                  </a:extLst>
                </a:gridCol>
                <a:gridCol w="724551">
                  <a:extLst>
                    <a:ext uri="{9D8B030D-6E8A-4147-A177-3AD203B41FA5}">
                      <a16:colId xmlns:a16="http://schemas.microsoft.com/office/drawing/2014/main" val="1629755249"/>
                    </a:ext>
                  </a:extLst>
                </a:gridCol>
                <a:gridCol w="1018870">
                  <a:extLst>
                    <a:ext uri="{9D8B030D-6E8A-4147-A177-3AD203B41FA5}">
                      <a16:colId xmlns:a16="http://schemas.microsoft.com/office/drawing/2014/main" val="895189904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</a:t>
                      </a:r>
                      <a:r>
                        <a:rPr lang="sr-Latn-ME" sz="750" baseline="-25000">
                          <a:effectLst/>
                        </a:rPr>
                        <a:t>s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</a:t>
                      </a:r>
                      <a:r>
                        <a:rPr lang="sr-Latn-ME" sz="750" baseline="-25000">
                          <a:effectLst/>
                        </a:rPr>
                        <a:t>p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pv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 dirty="0">
                          <a:effectLst/>
                        </a:rPr>
                        <a:t>I</a:t>
                      </a:r>
                      <a:r>
                        <a:rPr lang="sr-Latn-ME" sz="750" baseline="-25000" dirty="0">
                          <a:effectLst/>
                        </a:rPr>
                        <a:t>01</a:t>
                      </a:r>
                      <a:endParaRPr lang="en-US" sz="75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I</a:t>
                      </a:r>
                      <a:r>
                        <a:rPr lang="sr-Latn-ME" sz="750" baseline="-25000">
                          <a:effectLst/>
                        </a:rPr>
                        <a:t>02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 dirty="0">
                          <a:effectLst/>
                        </a:rPr>
                        <a:t>n</a:t>
                      </a:r>
                      <a:r>
                        <a:rPr lang="sr-Latn-ME" sz="750" baseline="-25000" dirty="0">
                          <a:effectLst/>
                        </a:rPr>
                        <a:t>1</a:t>
                      </a:r>
                      <a:endParaRPr lang="en-US" sz="75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n</a:t>
                      </a:r>
                      <a:r>
                        <a:rPr lang="sr-Latn-ME" sz="750" baseline="-25000">
                          <a:effectLst/>
                        </a:rPr>
                        <a:t>2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750">
                          <a:effectLst/>
                        </a:rPr>
                        <a:t>RMSE</a:t>
                      </a:r>
                      <a:endParaRPr lang="en-US" sz="75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948187"/>
                  </a:ext>
                </a:extLst>
              </a:tr>
              <a:tr h="424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0.03453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79.4151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0.7592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5.1023e-07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9.0285e-10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1.5291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1.4573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1.55e-03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151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3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B2B5-3ADD-47F4-ABC3-9FA2C297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92" y="630048"/>
            <a:ext cx="8257898" cy="745828"/>
          </a:xfrm>
        </p:spPr>
        <p:txBody>
          <a:bodyPr>
            <a:normAutofit fontScale="90000"/>
          </a:bodyPr>
          <a:lstStyle/>
          <a:p>
            <a:r>
              <a:rPr lang="en-US" dirty="0"/>
              <a:t>UPOREDNA I-V KARAKTERISTIKA SOLARNE </a:t>
            </a:r>
            <a:r>
              <a:rPr lang="sr-Latn-ME" dirty="0"/>
              <a:t>ĆELIJE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364B25-047A-4953-882E-48CFEB661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1" y="1213429"/>
            <a:ext cx="7005157" cy="5486400"/>
          </a:xfrm>
        </p:spPr>
      </p:pic>
    </p:spTree>
    <p:extLst>
      <p:ext uri="{BB962C8B-B14F-4D97-AF65-F5344CB8AC3E}">
        <p14:creationId xmlns:p14="http://schemas.microsoft.com/office/powerpoint/2010/main" val="310330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BAB4-C163-47A9-AF07-FB993913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638926"/>
            <a:ext cx="8202761" cy="745828"/>
          </a:xfrm>
        </p:spPr>
        <p:txBody>
          <a:bodyPr>
            <a:normAutofit fontScale="90000"/>
          </a:bodyPr>
          <a:lstStyle/>
          <a:p>
            <a:r>
              <a:rPr lang="en-US" dirty="0"/>
              <a:t>U</a:t>
            </a:r>
            <a:r>
              <a:rPr lang="sr-Latn-ME" dirty="0"/>
              <a:t>POREDNA</a:t>
            </a:r>
            <a:r>
              <a:rPr lang="en-US" dirty="0"/>
              <a:t> P-V KARAKTERISTIKA SOLARNE </a:t>
            </a:r>
            <a:r>
              <a:rPr lang="sr-Latn-ME" dirty="0"/>
              <a:t>ĆELIJE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6570AB-F0EA-4E28-B7D0-0CF16520D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8" y="1211377"/>
            <a:ext cx="7005157" cy="5486400"/>
          </a:xfrm>
        </p:spPr>
      </p:pic>
    </p:spTree>
    <p:extLst>
      <p:ext uri="{BB962C8B-B14F-4D97-AF65-F5344CB8AC3E}">
        <p14:creationId xmlns:p14="http://schemas.microsoft.com/office/powerpoint/2010/main" val="3376514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760</Words>
  <Application>Microsoft Office PowerPoint</Application>
  <PresentationFormat>On-screen Show (4:3)</PresentationFormat>
  <Paragraphs>120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Thème Office</vt:lpstr>
      <vt:lpstr>Equation</vt:lpstr>
      <vt:lpstr>ESTIMACIJA PARAMETARA DVODIODNOG MODELA SOLARNIH ĆELIJA</vt:lpstr>
      <vt:lpstr>Uvod</vt:lpstr>
      <vt:lpstr>DVODIODNI MODEL SOLARNE ĆELIJE</vt:lpstr>
      <vt:lpstr>HAOTIČNI OPTIMIZACIONI ALGORITAM </vt:lpstr>
      <vt:lpstr>HOA</vt:lpstr>
      <vt:lpstr>PRIMJENA HAOTIČNOG PRETRAŽIVANJA ZA ODREĐIVANJE PARMETARA SOLARNE ĆELIJE</vt:lpstr>
      <vt:lpstr>PRIMJENA HAOTIČNOG PRETRAŽIVANJA ZA ODREĐIVANJE PARMETARA SOLARNE ĆELIJE</vt:lpstr>
      <vt:lpstr>UPOREDNA I-V KARAKTERISTIKA SOLARNE ĆELIJE</vt:lpstr>
      <vt:lpstr>UPOREDNA P-V KARAKTERISTIKA SOLARNE ĆELIJE</vt:lpstr>
      <vt:lpstr>Zaključak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Drazen Jovanovic</cp:lastModifiedBy>
  <cp:revision>49</cp:revision>
  <dcterms:created xsi:type="dcterms:W3CDTF">2018-08-21T10:05:07Z</dcterms:created>
  <dcterms:modified xsi:type="dcterms:W3CDTF">2019-05-14T21:40:05Z</dcterms:modified>
</cp:coreProperties>
</file>