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725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13/05/2019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13/05/2019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13/05/2019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2514333"/>
            <a:ext cx="8420100" cy="852221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Analiza performansi metaheurističkih metoda za podešavanje PID regulatora kod regulacije frekvencije dvogeneratorskih sistema</a:t>
            </a:r>
            <a:endParaRPr lang="en-NZ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448" y="3949743"/>
            <a:ext cx="3242732" cy="660358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 smtClean="0"/>
              <a:t>Milica Bulatović      </a:t>
            </a:r>
            <a:r>
              <a:rPr lang="en-US" dirty="0" smtClean="0"/>
              <a:t>   </a:t>
            </a:r>
            <a:r>
              <a:rPr lang="sr-Latn-ME" sz="1500" dirty="0" smtClean="0"/>
              <a:t>Crnogorski elektrodistributivni sistem milica.z.bulatovic</a:t>
            </a:r>
            <a:r>
              <a:rPr lang="en-US" sz="1500" dirty="0" smtClean="0"/>
              <a:t>@</a:t>
            </a:r>
            <a:r>
              <a:rPr lang="en-US" sz="1500" dirty="0" err="1" smtClean="0"/>
              <a:t>cedis.me</a:t>
            </a:r>
            <a:endParaRPr lang="sr-Latn-ME" sz="1500" dirty="0" smtClean="0"/>
          </a:p>
          <a:p>
            <a:endParaRPr lang="en-NZ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 txBox="1">
            <a:spLocks/>
          </p:cNvSpPr>
          <p:nvPr/>
        </p:nvSpPr>
        <p:spPr>
          <a:xfrm>
            <a:off x="4539757" y="3942968"/>
            <a:ext cx="3242732" cy="660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M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artin</a:t>
            </a:r>
            <a:r>
              <a:rPr kumimoji="0" lang="sr-Latn-M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Latn-ME" sz="2400" dirty="0" smtClean="0">
                <a:solidFill>
                  <a:schemeClr val="bg1"/>
                </a:solidFill>
              </a:rPr>
              <a:t>Ćalasan</a:t>
            </a:r>
            <a:r>
              <a:rPr kumimoji="0" lang="sr-Latn-M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sr-Latn-ME" sz="1500" dirty="0" smtClean="0">
                <a:solidFill>
                  <a:schemeClr val="bg1"/>
                </a:solidFill>
              </a:rPr>
              <a:t>Elektrotehnički fakultet, UCG</a:t>
            </a:r>
            <a:r>
              <a:rPr kumimoji="0" lang="sr-Latn-M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martinc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sr-Latn-M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ac.me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Zaklju</a:t>
            </a:r>
            <a:r>
              <a:rPr lang="sr-Latn-ME" dirty="0" smtClean="0"/>
              <a:t>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8687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U </a:t>
            </a:r>
            <a:r>
              <a:rPr lang="en-US" dirty="0" err="1" smtClean="0">
                <a:solidFill>
                  <a:schemeClr val="bg1"/>
                </a:solidFill>
              </a:rPr>
              <a:t>ovom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izvršena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analiza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robusnosti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termogeneratorska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interkonekciji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čiji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regulatori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podešavaju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pomoć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različitih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metaheurističkih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metoda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sr-Latn-ME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Robusnost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analizirana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aspekta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mjesta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intenziteta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unesene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opterećenja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tako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što</a:t>
            </a:r>
            <a:r>
              <a:rPr lang="en-US" dirty="0" smtClean="0">
                <a:solidFill>
                  <a:schemeClr val="bg1"/>
                </a:solidFill>
              </a:rPr>
              <a:t> je u </a:t>
            </a:r>
            <a:r>
              <a:rPr lang="en-US" dirty="0" err="1" smtClean="0">
                <a:solidFill>
                  <a:schemeClr val="bg1"/>
                </a:solidFill>
              </a:rPr>
              <a:t>prvom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slučaju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dovedena</a:t>
            </a:r>
            <a:r>
              <a:rPr lang="en-US" dirty="0" smtClean="0">
                <a:solidFill>
                  <a:schemeClr val="bg1"/>
                </a:solidFill>
              </a:rPr>
              <a:t> step </a:t>
            </a:r>
            <a:r>
              <a:rPr lang="en-US" dirty="0" err="1" smtClean="0">
                <a:solidFill>
                  <a:schemeClr val="bg1"/>
                </a:solidFill>
              </a:rPr>
              <a:t>promjena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opterećenja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intenziteta</a:t>
            </a:r>
            <a:r>
              <a:rPr lang="en-US" dirty="0" smtClean="0">
                <a:solidFill>
                  <a:schemeClr val="bg1"/>
                </a:solidFill>
              </a:rPr>
              <a:t> 0.1, a u </a:t>
            </a:r>
            <a:r>
              <a:rPr lang="en-US" dirty="0" err="1" smtClean="0">
                <a:solidFill>
                  <a:schemeClr val="bg1"/>
                </a:solidFill>
              </a:rPr>
              <a:t>drugom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slučaju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ME" dirty="0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promjen</a:t>
            </a:r>
            <a:r>
              <a:rPr lang="sr-Latn-ME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opterećenja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intenziteta</a:t>
            </a:r>
            <a:r>
              <a:rPr lang="en-US" dirty="0" smtClean="0">
                <a:solidFill>
                  <a:schemeClr val="bg1"/>
                </a:solidFill>
              </a:rPr>
              <a:t> 0.1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0.2 </a:t>
            </a:r>
            <a:r>
              <a:rPr lang="en-US" dirty="0" err="1" smtClean="0">
                <a:solidFill>
                  <a:schemeClr val="bg1"/>
                </a:solidFill>
              </a:rPr>
              <a:t>doveden</a:t>
            </a:r>
            <a:r>
              <a:rPr lang="sr-Latn-ME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drugi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respektivno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sr-Latn-ME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Nakon</a:t>
            </a:r>
            <a:r>
              <a:rPr lang="en-US" dirty="0" smtClean="0">
                <a:solidFill>
                  <a:schemeClr val="bg1"/>
                </a:solidFill>
              </a:rPr>
              <a:t> toga, </a:t>
            </a:r>
            <a:r>
              <a:rPr lang="en-US" dirty="0" err="1" smtClean="0">
                <a:solidFill>
                  <a:schemeClr val="bg1"/>
                </a:solidFill>
              </a:rPr>
              <a:t>ispitana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robusnost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aspekta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sistemskih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parametara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sr-Latn-ME" dirty="0" smtClean="0">
                <a:solidFill>
                  <a:schemeClr val="bg1"/>
                </a:solidFill>
              </a:rPr>
              <a:t> I</a:t>
            </a:r>
            <a:r>
              <a:rPr lang="en-US" dirty="0" err="1" smtClean="0">
                <a:solidFill>
                  <a:schemeClr val="bg1"/>
                </a:solidFill>
              </a:rPr>
              <a:t>zvršene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analize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slučaju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opterećenja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+50%, </a:t>
            </a:r>
            <a:r>
              <a:rPr lang="en-US" dirty="0" err="1" smtClean="0">
                <a:solidFill>
                  <a:schemeClr val="bg1"/>
                </a:solidFill>
              </a:rPr>
              <a:t>promjene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vremenske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konstante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upravljača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Latn-M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25%, </a:t>
            </a:r>
            <a:r>
              <a:rPr lang="en-US" dirty="0" err="1" smtClean="0">
                <a:solidFill>
                  <a:schemeClr val="bg1"/>
                </a:solidFill>
              </a:rPr>
              <a:t>promjene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vremenske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konstante</a:t>
            </a:r>
            <a:r>
              <a:rPr lang="en-US" dirty="0" smtClean="0">
                <a:solidFill>
                  <a:schemeClr val="bg1"/>
                </a:solidFill>
              </a:rPr>
              <a:t> turbine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-25%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sinhronizacionog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momenta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-50%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nominalne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vrijednosti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endParaRPr lang="sr-Latn-ME" dirty="0" smtClean="0">
              <a:solidFill>
                <a:schemeClr val="bg1"/>
              </a:solidFill>
            </a:endParaRPr>
          </a:p>
          <a:p>
            <a:pPr algn="just"/>
            <a:r>
              <a:rPr lang="vi-VN" dirty="0" smtClean="0">
                <a:solidFill>
                  <a:schemeClr val="bg1"/>
                </a:solidFill>
              </a:rPr>
              <a:t>Pokazalo se da su parametri regulatora određeni uz pomoć svih metoda, osim ZN, podešeni dovoljno dobro da sistem, prethodno pobuđen promjenom radnih uslova, bude vraćen u stacionarno stanje.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Pitanja recezenta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236173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Zbog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čega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posmatrani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termogeneratorski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tj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predstavljene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metode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podešavanje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parametara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regulatora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primijeniti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slučaju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kombinovanih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hidro-termo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sr-Latn-ME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U </a:t>
            </a:r>
            <a:r>
              <a:rPr lang="en-US" dirty="0" err="1" smtClean="0">
                <a:solidFill>
                  <a:schemeClr val="bg1"/>
                </a:solidFill>
              </a:rPr>
              <a:t>poglavlju</a:t>
            </a:r>
            <a:r>
              <a:rPr lang="en-US" dirty="0" smtClean="0">
                <a:solidFill>
                  <a:schemeClr val="bg1"/>
                </a:solidFill>
              </a:rPr>
              <a:t> 3.2. je </a:t>
            </a:r>
            <a:r>
              <a:rPr lang="en-US" dirty="0" err="1" smtClean="0">
                <a:solidFill>
                  <a:schemeClr val="bg1"/>
                </a:solidFill>
              </a:rPr>
              <a:t>razmatrana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osjetljivost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promjenu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sistemskih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parametara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razmatrana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promjena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opterećenja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50%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nominalne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vrijednosti</a:t>
            </a:r>
            <a:r>
              <a:rPr lang="en-US" dirty="0" smtClean="0">
                <a:solidFill>
                  <a:schemeClr val="bg1"/>
                </a:solidFill>
              </a:rPr>
              <a:t>. Na </a:t>
            </a:r>
            <a:r>
              <a:rPr lang="en-US" dirty="0" err="1" smtClean="0">
                <a:solidFill>
                  <a:schemeClr val="bg1"/>
                </a:solidFill>
              </a:rPr>
              <a:t>koju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nominalnu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vrijednost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opterećenja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ovo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odnosi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</a:t>
            </a:r>
            <a:r>
              <a:rPr lang="en-US" dirty="0" smtClean="0">
                <a:solidFill>
                  <a:schemeClr val="bg1"/>
                </a:solidFill>
              </a:rPr>
              <a:t> je u </a:t>
            </a:r>
            <a:r>
              <a:rPr lang="en-US" dirty="0" err="1" smtClean="0">
                <a:solidFill>
                  <a:schemeClr val="bg1"/>
                </a:solidFill>
              </a:rPr>
              <a:t>pitanju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trajno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kratkotrajno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preopterećenje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44" y="3812772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ME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Hvala na pažnji!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38" y="4499437"/>
            <a:ext cx="7886700" cy="74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Pitanja?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Uvod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9601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bi se </a:t>
            </a:r>
            <a:r>
              <a:rPr lang="en-US" dirty="0" err="1" smtClean="0">
                <a:solidFill>
                  <a:schemeClr val="bg1"/>
                </a:solidFill>
              </a:rPr>
              <a:t>postigao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pouzdan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elektroenergetskih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interkonekciji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neophodno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održavati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vrijednosti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frekvencije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snage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razmjene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interkonektivnom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vodu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planiranim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vrijednostima</a:t>
            </a:r>
            <a:r>
              <a:rPr lang="en-US" dirty="0" smtClean="0"/>
              <a:t>. </a:t>
            </a:r>
            <a:endParaRPr lang="sr-Latn-ME" dirty="0" smtClean="0"/>
          </a:p>
          <a:p>
            <a:pPr algn="just"/>
            <a:r>
              <a:rPr lang="vi-VN" dirty="0" smtClean="0">
                <a:solidFill>
                  <a:schemeClr val="bg1"/>
                </a:solidFill>
              </a:rPr>
              <a:t>Usljed promjene opterećenja jednog ili više međusobno povezanih sistema, dolazi do odstupanja ovih parametara od njihovih nominalnih vrijednosti</a:t>
            </a:r>
            <a:r>
              <a:rPr lang="sr-Latn-ME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Upravljanje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frekvencijom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promjenom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bilansa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aktivnih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snaga</a:t>
            </a:r>
            <a:r>
              <a:rPr lang="en-US" dirty="0" smtClean="0">
                <a:solidFill>
                  <a:schemeClr val="bg1"/>
                </a:solidFill>
              </a:rPr>
              <a:t> (P-f </a:t>
            </a:r>
            <a:r>
              <a:rPr lang="en-US" dirty="0" err="1" smtClean="0">
                <a:solidFill>
                  <a:schemeClr val="bg1"/>
                </a:solidFill>
              </a:rPr>
              <a:t>regulacija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predstavlja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jedan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osnovnih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zahtjeva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stavlja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svaki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elektroenergetski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učestvuje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interkonekciji</a:t>
            </a:r>
            <a:r>
              <a:rPr lang="sr-Latn-ME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sr-Latn-ME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U </a:t>
            </a:r>
            <a:r>
              <a:rPr lang="en-US" dirty="0" err="1" smtClean="0">
                <a:solidFill>
                  <a:schemeClr val="bg1"/>
                </a:solidFill>
              </a:rPr>
              <a:t>ovom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prikazana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komparativna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analiza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metaheurističkih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metoda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podešavanje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parametara</a:t>
            </a:r>
            <a:r>
              <a:rPr lang="en-US" dirty="0" smtClean="0">
                <a:solidFill>
                  <a:schemeClr val="bg1"/>
                </a:solidFill>
              </a:rPr>
              <a:t> PI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PID</a:t>
            </a:r>
            <a:r>
              <a:rPr lang="sr-Latn-ME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regulatora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regulacije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frekvencije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termogeneratorska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interkonekciji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akcentom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ispitivanje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robusnosti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sr-Latn-ME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Posebna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pažnja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posvećena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analizi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performansi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haotičnog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optimizacionog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algoritma</a:t>
            </a:r>
            <a:r>
              <a:rPr lang="en-US" dirty="0" smtClean="0">
                <a:solidFill>
                  <a:schemeClr val="bg1"/>
                </a:solidFill>
              </a:rPr>
              <a:t> (HOA) </a:t>
            </a:r>
            <a:r>
              <a:rPr lang="en-US" dirty="0" err="1" smtClean="0">
                <a:solidFill>
                  <a:schemeClr val="bg1"/>
                </a:solidFill>
              </a:rPr>
              <a:t>zasnovanog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logističkom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preslikavanju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predložen</a:t>
            </a:r>
            <a:r>
              <a:rPr lang="en-US" dirty="0" smtClean="0">
                <a:solidFill>
                  <a:schemeClr val="bg1"/>
                </a:solidFill>
              </a:rPr>
              <a:t> u</a:t>
            </a:r>
            <a:r>
              <a:rPr lang="sr-Latn-ME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M.Bulatović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M.Ćalasan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V.Rubežić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L.Lazović</a:t>
            </a:r>
            <a:r>
              <a:rPr lang="en-US" dirty="0" smtClean="0">
                <a:solidFill>
                  <a:schemeClr val="bg1"/>
                </a:solidFill>
              </a:rPr>
              <a:t> „</a:t>
            </a:r>
            <a:r>
              <a:rPr lang="en-US" dirty="0" err="1" smtClean="0">
                <a:solidFill>
                  <a:schemeClr val="bg1"/>
                </a:solidFill>
              </a:rPr>
              <a:t>Haotični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optimizacioni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sintezu</a:t>
            </a:r>
            <a:r>
              <a:rPr lang="en-US" dirty="0" smtClean="0">
                <a:solidFill>
                  <a:schemeClr val="bg1"/>
                </a:solidFill>
              </a:rPr>
              <a:t> PID </a:t>
            </a:r>
            <a:r>
              <a:rPr lang="en-US" dirty="0" err="1" smtClean="0">
                <a:solidFill>
                  <a:schemeClr val="bg1"/>
                </a:solidFill>
              </a:rPr>
              <a:t>regulatora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upravljanja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frekvencijom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dvogeneratorskih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interkonekciji</a:t>
            </a:r>
            <a:r>
              <a:rPr lang="en-US" dirty="0" smtClean="0">
                <a:solidFill>
                  <a:schemeClr val="bg1"/>
                </a:solidFill>
              </a:rPr>
              <a:t>,“ 18th International Symposium INFOTEH-JAHORINA, 20-22 March 2019</a:t>
            </a:r>
            <a:r>
              <a:rPr lang="sr-Latn-ME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Razmatrani 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94926"/>
            <a:ext cx="2651760" cy="2392214"/>
          </a:xfrm>
        </p:spPr>
        <p:txBody>
          <a:bodyPr>
            <a:normAutofit/>
          </a:bodyPr>
          <a:lstStyle/>
          <a:p>
            <a:r>
              <a:rPr lang="sr-Latn-ME" dirty="0" smtClean="0">
                <a:solidFill>
                  <a:schemeClr val="bg1"/>
                </a:solidFill>
              </a:rPr>
              <a:t>Dva simetrična termogeneratorska sistema u interkonekciji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630" y="1441450"/>
            <a:ext cx="539268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4732486"/>
            <a:ext cx="2076450" cy="411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lang="sr-Latn-ME" sz="2000" dirty="0" smtClean="0">
                <a:solidFill>
                  <a:schemeClr val="bg1"/>
                </a:solidFill>
              </a:rPr>
              <a:t>PID regulator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409" y="4673919"/>
            <a:ext cx="1662111" cy="4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5166360"/>
            <a:ext cx="3867150" cy="9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5204926"/>
            <a:ext cx="2076450" cy="792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Kriterijumske</a:t>
            </a:r>
            <a:r>
              <a:rPr kumimoji="0" lang="sr-Latn-ME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funkcije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simulacija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77677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naliza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osjetljivosti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mjesto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intenzitet</a:t>
            </a:r>
            <a:r>
              <a:rPr lang="en-US" dirty="0" smtClean="0">
                <a:solidFill>
                  <a:schemeClr val="bg1"/>
                </a:solidFill>
              </a:rPr>
              <a:t> step </a:t>
            </a:r>
            <a:r>
              <a:rPr lang="en-US" dirty="0" err="1" smtClean="0">
                <a:solidFill>
                  <a:schemeClr val="bg1"/>
                </a:solidFill>
              </a:rPr>
              <a:t>promjene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operećenja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razli</a:t>
            </a:r>
            <a:r>
              <a:rPr lang="sr-Latn-ME" dirty="0" smtClean="0">
                <a:solidFill>
                  <a:schemeClr val="bg1"/>
                </a:solidFill>
              </a:rPr>
              <a:t>čite metode podešavanja regulatora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" y="2306955"/>
            <a:ext cx="8077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Rezultati simulacija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8058150" cy="1012994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 smtClean="0">
                <a:solidFill>
                  <a:schemeClr val="bg1"/>
                </a:solidFill>
              </a:rPr>
              <a:t>Osjetljivost sistema na mjesto i intenzitet step promjene opterećenja</a:t>
            </a:r>
          </a:p>
          <a:p>
            <a:pPr lvl="0">
              <a:defRPr/>
            </a:pPr>
            <a:r>
              <a:rPr lang="sr-Latn-ME" dirty="0" smtClean="0">
                <a:solidFill>
                  <a:schemeClr val="bg1"/>
                </a:solidFill>
              </a:rPr>
              <a:t>Slučaj 1: Na prvi sistem se dovede step promjena opterećenja od 10%</a:t>
            </a:r>
          </a:p>
          <a:p>
            <a:pPr lvl="0">
              <a:defRPr/>
            </a:pPr>
            <a:r>
              <a:rPr lang="sr-Latn-ME" dirty="0" smtClean="0">
                <a:solidFill>
                  <a:schemeClr val="bg1"/>
                </a:solidFill>
              </a:rPr>
              <a:t>PI regulator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358" y="2366954"/>
            <a:ext cx="2280006" cy="177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1385" y="2368570"/>
            <a:ext cx="2268855" cy="176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7888" y="2369820"/>
            <a:ext cx="2266512" cy="176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4206706"/>
            <a:ext cx="1939290" cy="38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PID regulator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406" y="4587240"/>
            <a:ext cx="2281918" cy="17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1850" y="4577264"/>
            <a:ext cx="2259329" cy="177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5009" y="4587241"/>
            <a:ext cx="2454870" cy="17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Rezultati simulacija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8058150" cy="1012994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sr-Latn-ME" dirty="0" smtClean="0">
                <a:solidFill>
                  <a:schemeClr val="bg1"/>
                </a:solidFill>
              </a:rPr>
              <a:t>Slučaj 2: Na prvi sistem se dovede step promjena opterećenja od 10%, a na drugi sistem 20%</a:t>
            </a:r>
          </a:p>
          <a:p>
            <a:pPr lvl="0">
              <a:defRPr/>
            </a:pPr>
            <a:r>
              <a:rPr lang="sr-Latn-ME" dirty="0" smtClean="0">
                <a:solidFill>
                  <a:schemeClr val="bg1"/>
                </a:solidFill>
              </a:rPr>
              <a:t>PI regulator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4206706"/>
            <a:ext cx="1939290" cy="38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PID regulator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834" y="2369820"/>
            <a:ext cx="2180140" cy="176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2806" y="2375406"/>
            <a:ext cx="2284094" cy="17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7888" y="2377501"/>
            <a:ext cx="2264092" cy="176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071" y="4584716"/>
            <a:ext cx="2251709" cy="175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6133" y="4588934"/>
            <a:ext cx="2262187" cy="175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0738" y="4587240"/>
            <a:ext cx="2312349" cy="175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simulacija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753914"/>
          </a:xfrm>
        </p:spPr>
        <p:txBody>
          <a:bodyPr/>
          <a:lstStyle/>
          <a:p>
            <a:r>
              <a:rPr lang="sr-Latn-ME" dirty="0" smtClean="0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naliz</a:t>
            </a:r>
            <a:r>
              <a:rPr lang="sr-Latn-ME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osjetljivosti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promjenu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sistemskih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parametara</a:t>
            </a:r>
            <a:r>
              <a:rPr lang="sr-Latn-ME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razli</a:t>
            </a:r>
            <a:r>
              <a:rPr lang="sr-Latn-ME" dirty="0" smtClean="0">
                <a:solidFill>
                  <a:schemeClr val="bg1"/>
                </a:solidFill>
              </a:rPr>
              <a:t>čite metode podešavanja regulatora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105" y="2049780"/>
            <a:ext cx="6687315" cy="41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Rezultati simulacija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8058150" cy="75391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Posmatra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slučaj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kada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dovedena</a:t>
            </a:r>
            <a:r>
              <a:rPr lang="en-US" dirty="0" smtClean="0">
                <a:solidFill>
                  <a:schemeClr val="bg1"/>
                </a:solidFill>
              </a:rPr>
              <a:t> step </a:t>
            </a:r>
            <a:r>
              <a:rPr lang="en-US" dirty="0" err="1" smtClean="0">
                <a:solidFill>
                  <a:schemeClr val="bg1"/>
                </a:solidFill>
              </a:rPr>
              <a:t>promjena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opterećenja</a:t>
            </a:r>
            <a:r>
              <a:rPr lang="en-US" dirty="0" smtClean="0">
                <a:solidFill>
                  <a:schemeClr val="bg1"/>
                </a:solidFill>
              </a:rPr>
              <a:t> 10%, a </a:t>
            </a:r>
            <a:r>
              <a:rPr lang="en-US" dirty="0" err="1" smtClean="0">
                <a:solidFill>
                  <a:schemeClr val="bg1"/>
                </a:solidFill>
              </a:rPr>
              <a:t>postavljene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četiri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varijacije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789" y="2268640"/>
            <a:ext cx="2355531" cy="186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443" y="2272105"/>
            <a:ext cx="2387917" cy="186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32460" y="2255986"/>
            <a:ext cx="2400300" cy="1744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</a:t>
            </a:r>
            <a:r>
              <a:rPr lang="pl-PL" sz="2000" dirty="0" smtClean="0">
                <a:solidFill>
                  <a:schemeClr val="bg1"/>
                </a:solidFill>
              </a:rPr>
              <a:t>romjena opterećenja za +50% od nominalne vrijednosti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2460" y="4343866"/>
            <a:ext cx="2400300" cy="1744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Promjena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vremenske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konstante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upravljača</a:t>
            </a:r>
            <a:r>
              <a:rPr lang="en-US" sz="2000" dirty="0" smtClean="0">
                <a:solidFill>
                  <a:schemeClr val="bg1"/>
                </a:solidFill>
              </a:rPr>
              <a:t> T</a:t>
            </a:r>
            <a:r>
              <a:rPr lang="en-US" sz="1300" dirty="0" smtClean="0">
                <a:solidFill>
                  <a:schemeClr val="bg1"/>
                </a:solidFill>
              </a:rPr>
              <a:t>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en-US" sz="2000" dirty="0" smtClean="0">
                <a:solidFill>
                  <a:schemeClr val="bg1"/>
                </a:solidFill>
              </a:rPr>
              <a:t>   -25% </a:t>
            </a:r>
            <a:r>
              <a:rPr lang="en-US" sz="2000" dirty="0" err="1" smtClean="0">
                <a:solidFill>
                  <a:schemeClr val="bg1"/>
                </a:solidFill>
              </a:rPr>
              <a:t>od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nominalne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vrijednosti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693" y="4305300"/>
            <a:ext cx="2412343" cy="186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7866" y="4300730"/>
            <a:ext cx="2444114" cy="187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Rezultati simulacija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2460" y="1638766"/>
            <a:ext cx="2400300" cy="1744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Promjena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vremenske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konstante</a:t>
            </a:r>
            <a:r>
              <a:rPr lang="en-US" sz="2000" dirty="0" smtClean="0">
                <a:solidFill>
                  <a:schemeClr val="bg1"/>
                </a:solidFill>
              </a:rPr>
              <a:t> turbine T</a:t>
            </a:r>
            <a:r>
              <a:rPr lang="en-US" sz="1200" dirty="0" smtClean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en-US" sz="2000" dirty="0" smtClean="0">
                <a:solidFill>
                  <a:schemeClr val="bg1"/>
                </a:solidFill>
              </a:rPr>
              <a:t> +25% </a:t>
            </a:r>
            <a:r>
              <a:rPr lang="en-US" sz="2000" dirty="0" err="1" smtClean="0">
                <a:solidFill>
                  <a:schemeClr val="bg1"/>
                </a:solidFill>
              </a:rPr>
              <a:t>od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nominalne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vrijednosti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2460" y="3757126"/>
            <a:ext cx="2400300" cy="1744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</a:t>
            </a:r>
            <a:r>
              <a:rPr lang="pl-PL" sz="2000" dirty="0" smtClean="0">
                <a:solidFill>
                  <a:schemeClr val="bg1"/>
                </a:solidFill>
              </a:rPr>
              <a:t>romjena sinhronizacionog momenta T</a:t>
            </a:r>
            <a:r>
              <a:rPr lang="pl-PL" sz="1200" dirty="0" smtClean="0">
                <a:solidFill>
                  <a:schemeClr val="bg1"/>
                </a:solidFill>
              </a:rPr>
              <a:t>12</a:t>
            </a:r>
            <a:r>
              <a:rPr lang="pl-PL" sz="2000" dirty="0" smtClean="0">
                <a:solidFill>
                  <a:schemeClr val="bg1"/>
                </a:solidFill>
              </a:rPr>
              <a:t>  za -50% od nominalne vrijednosti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3260" y="1604131"/>
            <a:ext cx="2430780" cy="189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05" y="1607820"/>
            <a:ext cx="2424363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925" y="3707891"/>
            <a:ext cx="2451735" cy="189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3591" y="3710940"/>
            <a:ext cx="2310912" cy="18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604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Analiza performansi metaheurističkih metoda za podešavanje PID regulatora kod regulacije frekvencije dvogeneratorskih sistema</vt:lpstr>
      <vt:lpstr>Uvod</vt:lpstr>
      <vt:lpstr>Razmatrani sistem</vt:lpstr>
      <vt:lpstr>Rezultati simulacija</vt:lpstr>
      <vt:lpstr>Rezultati simulacija</vt:lpstr>
      <vt:lpstr>Rezultati simulacija</vt:lpstr>
      <vt:lpstr>Rezultati simulacija</vt:lpstr>
      <vt:lpstr>Rezultati simulacija</vt:lpstr>
      <vt:lpstr>Rezultati simulacija</vt:lpstr>
      <vt:lpstr>Zaključak</vt:lpstr>
      <vt:lpstr>Pitanja recezenta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Windows User</cp:lastModifiedBy>
  <cp:revision>86</cp:revision>
  <dcterms:created xsi:type="dcterms:W3CDTF">2018-08-21T10:05:07Z</dcterms:created>
  <dcterms:modified xsi:type="dcterms:W3CDTF">2019-05-13T05:38:05Z</dcterms:modified>
</cp:coreProperties>
</file>