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15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26115-93DD-439D-AB73-B403A1B14893}" type="datetimeFigureOut">
              <a:rPr lang="en-NZ" smtClean="0"/>
              <a:t>8/05/2019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85004"/>
            <a:ext cx="9144000" cy="3027871"/>
          </a:xfrm>
        </p:spPr>
        <p:txBody>
          <a:bodyPr>
            <a:normAutofit/>
          </a:bodyPr>
          <a:lstStyle/>
          <a:p>
            <a:r>
              <a:rPr lang="en-NZ" sz="2800" dirty="0" err="1" smtClean="0">
                <a:latin typeface="Algerian" panose="04020705040A02060702" pitchFamily="82" charset="0"/>
              </a:rPr>
              <a:t>Analiza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godišnje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proizvodnje</a:t>
            </a:r>
            <a:r>
              <a:rPr lang="en-NZ" sz="2800" dirty="0" smtClean="0">
                <a:latin typeface="Algerian" panose="04020705040A02060702" pitchFamily="82" charset="0"/>
              </a:rPr>
              <a:t> I </a:t>
            </a:r>
            <a:r>
              <a:rPr lang="en-NZ" sz="2800" dirty="0" err="1" smtClean="0">
                <a:latin typeface="Algerian" panose="04020705040A02060702" pitchFamily="82" charset="0"/>
              </a:rPr>
              <a:t>isplativosti</a:t>
            </a:r>
            <a:r>
              <a:rPr lang="en-NZ" sz="2800" dirty="0" smtClean="0">
                <a:latin typeface="Algerian" panose="04020705040A02060702" pitchFamily="82" charset="0"/>
              </a:rPr>
              <a:t> on-grid </a:t>
            </a:r>
            <a:r>
              <a:rPr lang="en-NZ" sz="2800" dirty="0" err="1" smtClean="0">
                <a:latin typeface="Algerian" panose="04020705040A02060702" pitchFamily="82" charset="0"/>
              </a:rPr>
              <a:t>solarne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elektrane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na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graĐevinskim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objektima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na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lokalitetu</a:t>
            </a:r>
            <a:r>
              <a:rPr lang="en-NZ" sz="2800" dirty="0" smtClean="0">
                <a:latin typeface="Algerian" panose="04020705040A02060702" pitchFamily="82" charset="0"/>
              </a:rPr>
              <a:t> </a:t>
            </a:r>
            <a:r>
              <a:rPr lang="en-NZ" sz="2800" dirty="0" err="1" smtClean="0">
                <a:latin typeface="Algerian" panose="04020705040A02060702" pitchFamily="82" charset="0"/>
              </a:rPr>
              <a:t>podgorice</a:t>
            </a:r>
            <a:r>
              <a:rPr lang="en-NZ" sz="2800" dirty="0" smtClean="0">
                <a:latin typeface="Algerian" panose="04020705040A02060702" pitchFamily="82" charset="0"/>
              </a:rPr>
              <a:t/>
            </a:r>
            <a:br>
              <a:rPr lang="en-NZ" sz="2800" dirty="0" smtClean="0">
                <a:latin typeface="Algerian" panose="04020705040A02060702" pitchFamily="82" charset="0"/>
              </a:rPr>
            </a:br>
            <a:r>
              <a:rPr lang="en-NZ" sz="2800" dirty="0">
                <a:latin typeface="Algerian" panose="04020705040A02060702" pitchFamily="82" charset="0"/>
              </a:rPr>
              <a:t/>
            </a:r>
            <a:br>
              <a:rPr lang="en-NZ" sz="2800" dirty="0">
                <a:latin typeface="Algerian" panose="04020705040A02060702" pitchFamily="82" charset="0"/>
              </a:rPr>
            </a:br>
            <a:r>
              <a:rPr lang="en-N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CG KO CIGRE 2019</a:t>
            </a:r>
            <a:endParaRPr lang="en-NZ" sz="2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64369"/>
            <a:ext cx="8001000" cy="793629"/>
          </a:xfrm>
        </p:spPr>
        <p:txBody>
          <a:bodyPr>
            <a:normAutofit/>
          </a:bodyPr>
          <a:lstStyle/>
          <a:p>
            <a:pPr algn="l"/>
            <a:r>
              <a:rPr lang="en-N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Milica </a:t>
            </a:r>
            <a:r>
              <a:rPr lang="en-N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Glomazić</a:t>
            </a:r>
            <a:r>
              <a:rPr lang="en-N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COTEE</a:t>
            </a:r>
          </a:p>
          <a:p>
            <a:pPr algn="l"/>
            <a:r>
              <a:rPr lang="en-N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en-N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N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adranka</a:t>
            </a:r>
            <a:r>
              <a:rPr lang="en-N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NZ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Radović</a:t>
            </a:r>
            <a:r>
              <a:rPr lang="en-NZ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ETF</a:t>
            </a:r>
            <a:endParaRPr lang="en-N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659" y="483080"/>
            <a:ext cx="8738559" cy="1242204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Pitanja za diskusiju</a:t>
            </a:r>
            <a:endParaRPr lang="de-A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27872"/>
            <a:ext cx="9144000" cy="2570671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teritoriji Opštine Podgorica može biti isplativo koristiti sisteme za praćenje kretanja Sunca na horizontu (PV tracking)? </a:t>
            </a: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endParaRPr lang="de-AT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 </a:t>
            </a:r>
            <a:r>
              <a:rPr lang="de-A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rada ima podatke o proizvodnji gasova staklene bašte tokom same proizvodnje fotonaponskih ćelija, panela</a:t>
            </a:r>
            <a:r>
              <a:rPr lang="de-A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45655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07697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UVOD</a:t>
            </a:r>
            <a:endParaRPr lang="de-AT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35502"/>
            <a:ext cx="9144000" cy="4123426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 pada cijena </a:t>
            </a: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tehnologija za iskorišćenje OIE.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Potencijal Crne Gore u pogledu energije Sunca.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A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Primjena feed-in-tariff u Crnoj Gori.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Advisor </a:t>
            </a: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 (SAM), </a:t>
            </a: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PVWatts Calculator, PVGIS.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0331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09290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TEHNO-EKONOMSKA </a:t>
            </a:r>
            <a:r>
              <a:rPr lang="de-AT" sz="2800" dirty="0" smtClean="0">
                <a:latin typeface="Algerian" panose="04020705040A02060702" pitchFamily="82" charset="0"/>
              </a:rPr>
              <a:t>ANALIZA</a:t>
            </a:r>
            <a:r>
              <a:rPr lang="sr-Latn-ME" sz="2800" dirty="0" smtClean="0">
                <a:latin typeface="Algerian" panose="04020705040A02060702" pitchFamily="82" charset="0"/>
              </a:rPr>
              <a:t> - SAM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65027"/>
            <a:ext cx="9144000" cy="3998794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 – besplatan računarski program razvijen u američkoj Laboratoriji za obnovljive izvore energije (NREL).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Već implementirani tehno-ekonomski parametri.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NASA-ina solarna baza podataka.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okacija i djelova sistema (paneli, invertori) su izbor korisnika, dok su karakteristike izabranih parametara već ugrađene u programu.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39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928049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TEHNO-EKONOMSKA </a:t>
            </a:r>
            <a:r>
              <a:rPr lang="de-AT" sz="2800" dirty="0">
                <a:latin typeface="Algerian" panose="04020705040A02060702" pitchFamily="82" charset="0"/>
              </a:rPr>
              <a:t>ANALIZA</a:t>
            </a:r>
            <a:r>
              <a:rPr lang="sr-Latn-ME" sz="2800" dirty="0">
                <a:latin typeface="Algerian" panose="04020705040A02060702" pitchFamily="82" charset="0"/>
              </a:rPr>
              <a:t> - SAM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182435"/>
            <a:ext cx="9144000" cy="675563"/>
          </a:xfrm>
        </p:spPr>
        <p:txBody>
          <a:bodyPr>
            <a:normAutofit lnSpcReduction="10000"/>
          </a:bodyPr>
          <a:lstStyle/>
          <a:p>
            <a:r>
              <a:rPr lang="sr-Latn-ME" dirty="0" smtClean="0"/>
              <a:t> </a:t>
            </a:r>
            <a:r>
              <a:rPr lang="sr-Latn-ME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Prosječna mjesečna proizvodnja električne energije sistema snage 20 kW na lokalitetu Podgorice</a:t>
            </a:r>
          </a:p>
          <a:p>
            <a:pPr algn="just"/>
            <a:endParaRPr lang="sr-Latn-ME" dirty="0"/>
          </a:p>
          <a:p>
            <a:pPr algn="just"/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742" y="1382594"/>
            <a:ext cx="5636527" cy="451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482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23581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TEHNO-EKONOMSKA ANALIZA</a:t>
            </a:r>
            <a:r>
              <a:rPr lang="sr-Latn-ME" sz="2800" dirty="0">
                <a:latin typeface="Algerian" panose="04020705040A02060702" pitchFamily="82" charset="0"/>
              </a:rPr>
              <a:t> - SAM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319303"/>
            <a:ext cx="9144000" cy="538697"/>
          </a:xfrm>
        </p:spPr>
        <p:txBody>
          <a:bodyPr>
            <a:normAutofit fontScale="85000" lnSpcReduction="20000"/>
          </a:bodyPr>
          <a:lstStyle/>
          <a:p>
            <a:r>
              <a:rPr lang="sr-Latn-M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Prosječna </a:t>
            </a:r>
            <a:r>
              <a:rPr lang="sr-Latn-M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godišnja </a:t>
            </a:r>
            <a:r>
              <a:rPr lang="sr-Latn-M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proizvodnja električne energije sistema snage 20 kW na lokalitetu Podgorice</a:t>
            </a:r>
          </a:p>
          <a:p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152" y="1548292"/>
            <a:ext cx="5691115" cy="4564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08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60059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TEHNO-EKONOMSKA ANALIZA</a:t>
            </a:r>
            <a:r>
              <a:rPr lang="sr-Latn-ME" sz="2800" dirty="0">
                <a:latin typeface="Algerian" panose="04020705040A02060702" pitchFamily="82" charset="0"/>
              </a:rPr>
              <a:t> - </a:t>
            </a:r>
            <a:r>
              <a:rPr lang="sr-Latn-ME" sz="2800" dirty="0">
                <a:latin typeface="Algerian" panose="04020705040A02060702" pitchFamily="82" charset="0"/>
              </a:rPr>
              <a:t>PVWatts </a:t>
            </a:r>
            <a:r>
              <a:rPr lang="sr-Latn-ME" sz="2800" dirty="0">
                <a:latin typeface="Algerian" panose="04020705040A02060702" pitchFamily="82" charset="0"/>
              </a:rPr>
              <a:t>Calculator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69242"/>
            <a:ext cx="9144000" cy="5588758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Takođe razvijen od strane NREL-a</a:t>
            </a:r>
            <a:r>
              <a:rPr lang="sr-Latn-ME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r>
              <a:rPr lang="sr-Latn-ME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Rezultati simulacija u PVWatts-u</a:t>
            </a:r>
            <a:endParaRPr lang="de-AT" sz="2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935" y="1658392"/>
            <a:ext cx="5287370" cy="4568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256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09933"/>
          </a:xfrm>
        </p:spPr>
        <p:txBody>
          <a:bodyPr>
            <a:normAutofit/>
          </a:bodyPr>
          <a:lstStyle/>
          <a:p>
            <a:r>
              <a:rPr lang="de-AT" sz="2800" dirty="0">
                <a:latin typeface="Algerian" panose="04020705040A02060702" pitchFamily="82" charset="0"/>
              </a:rPr>
              <a:t>TEHNO-EKONOMSKA ANALIZA</a:t>
            </a:r>
            <a:r>
              <a:rPr lang="sr-Latn-ME" sz="2800" dirty="0">
                <a:latin typeface="Algerian" panose="04020705040A02060702" pitchFamily="82" charset="0"/>
              </a:rPr>
              <a:t> - PVGIS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91821"/>
            <a:ext cx="9144000" cy="5766179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Računarski program za dobijanje vrijednosti radijacije, srednje dnevne i mjesečne </a:t>
            </a: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proizvodnje energije.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M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Rezultati simulacija u </a:t>
            </a:r>
            <a:r>
              <a:rPr lang="sr-Latn-ME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PVGIS-u</a:t>
            </a:r>
            <a:endParaRPr lang="de-AT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723" y="1625553"/>
            <a:ext cx="4052205" cy="452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64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41696"/>
          </a:xfrm>
        </p:spPr>
        <p:txBody>
          <a:bodyPr>
            <a:normAutofit/>
          </a:bodyPr>
          <a:lstStyle/>
          <a:p>
            <a:r>
              <a:rPr lang="sr-Latn-ME" sz="2800" dirty="0">
                <a:latin typeface="Algerian" panose="04020705040A02060702" pitchFamily="82" charset="0"/>
              </a:rPr>
              <a:t>EMISIJE ŠTETNIH GASOVA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55594"/>
            <a:ext cx="9144000" cy="5602405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Smanjenje emisije štetnih gasova.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dirty="0" smtClean="0"/>
          </a:p>
          <a:p>
            <a:endParaRPr lang="sr-Latn-ME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ME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Sadržaj </a:t>
            </a:r>
            <a:r>
              <a:rPr lang="sr-Latn-ME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ugljenika i emisioni faktor </a:t>
            </a:r>
            <a:r>
              <a:rPr lang="sr-Latn-ME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sr-Latn-ME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endParaRPr lang="sr-Latn-ME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Emisija CO</a:t>
            </a:r>
            <a:r>
              <a:rPr lang="hr-H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r-H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potrošnja goriva x emisioni faktor x oksidacioni </a:t>
            </a:r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647535"/>
              </p:ext>
            </p:extLst>
          </p:nvPr>
        </p:nvGraphicFramePr>
        <p:xfrm>
          <a:off x="0" y="1883392"/>
          <a:ext cx="9144000" cy="2212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 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Sadržaj ugljenika (tC/TJ)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Emisioni faktor CO</a:t>
                      </a:r>
                      <a:r>
                        <a:rPr lang="hr-HR" sz="1000" baseline="-25000">
                          <a:effectLst/>
                        </a:rPr>
                        <a:t>2 </a:t>
                      </a:r>
                      <a:r>
                        <a:rPr lang="hr-HR" sz="1000">
                          <a:effectLst/>
                        </a:rPr>
                        <a:t>(t/TJ)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Antracit i kameni ugalj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26,8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98,27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Koks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25,8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94,6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Mrki ugalj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26,2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96,07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Lignit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27,6</a:t>
                      </a:r>
                      <a:endParaRPr lang="sr-Latn-ME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101,29</a:t>
                      </a:r>
                      <a:endParaRPr lang="sr-Latn-ME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96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37229"/>
          </a:xfrm>
        </p:spPr>
        <p:txBody>
          <a:bodyPr>
            <a:normAutofit/>
          </a:bodyPr>
          <a:lstStyle/>
          <a:p>
            <a:r>
              <a:rPr lang="sr-Latn-ME" sz="2800" dirty="0">
                <a:latin typeface="Algerian" panose="04020705040A02060702" pitchFamily="82" charset="0"/>
              </a:rPr>
              <a:t>ZAKLJUČAK</a:t>
            </a:r>
            <a:endParaRPr lang="de-AT" sz="2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01755"/>
            <a:ext cx="9144000" cy="4756245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Veliki potencijal Podgorice u pogledu solarne energije.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Nedostaci tržišta Crne Gore sa aspekta dostupne opreme.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sr-Latn-M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Latn-M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Uticaj priključenja na distributivnu mrežu.</a:t>
            </a:r>
            <a:endParaRPr lang="de-A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377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299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Analiza godišnje proizvodnje I isplativosti on-grid solarne elektrane na graĐevinskim objektima na lokalitetu podgorice  CG KO CIGRE 2019</vt:lpstr>
      <vt:lpstr>UVOD</vt:lpstr>
      <vt:lpstr>TEHNO-EKONOMSKA ANALIZA - SAM</vt:lpstr>
      <vt:lpstr>TEHNO-EKONOMSKA ANALIZA - SAM</vt:lpstr>
      <vt:lpstr>TEHNO-EKONOMSKA ANALIZA - SAM</vt:lpstr>
      <vt:lpstr>TEHNO-EKONOMSKA ANALIZA - PVWatts Calculator</vt:lpstr>
      <vt:lpstr>TEHNO-EKONOMSKA ANALIZA - PVGIS</vt:lpstr>
      <vt:lpstr>EMISIJE ŠTETNIH GASOVA</vt:lpstr>
      <vt:lpstr>ZAKLJUČAK</vt:lpstr>
      <vt:lpstr>Pitanja za diskusiju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Windows User</cp:lastModifiedBy>
  <cp:revision>39</cp:revision>
  <dcterms:created xsi:type="dcterms:W3CDTF">2018-08-21T10:05:07Z</dcterms:created>
  <dcterms:modified xsi:type="dcterms:W3CDTF">2019-05-08T21:12:01Z</dcterms:modified>
</cp:coreProperties>
</file>