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7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8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pPr/>
              <a:t>9/05/2019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pPr/>
              <a:t>9/05/2019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36771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7352792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847878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80686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3668225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01756843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1004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0833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528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5133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28195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164005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375711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046516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757016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pPr/>
              <a:t>9/05/2019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ransition spd="slow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086" y="1078302"/>
            <a:ext cx="7945219" cy="2464037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ANALIZA UTICAJA PROIZVODNJE VJETROELEKTRANA NA DRUGE PROIZVODNE KAPACITETE I BALANSIRANJE EES-A CRNE GORE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02629"/>
            <a:ext cx="8001000" cy="2155371"/>
          </a:xfrm>
        </p:spPr>
        <p:txBody>
          <a:bodyPr>
            <a:normAutofit fontScale="77500" lnSpcReduction="20000"/>
          </a:bodyPr>
          <a:lstStyle/>
          <a:p>
            <a:pPr algn="l"/>
            <a:endParaRPr lang="sr-Latn-ME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sr-Latn-ME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Latn-ME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Dušan Vućić, spec.sci.el</a:t>
            </a:r>
          </a:p>
          <a:p>
            <a:pPr algn="l"/>
            <a:r>
              <a:rPr lang="sr-Latn-ME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Crnogorski operator tržišta električne energije</a:t>
            </a:r>
            <a:endParaRPr lang="en-US" sz="23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3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Latn-ME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Željko Adžić, spec.sci.el</a:t>
            </a:r>
          </a:p>
          <a:p>
            <a:pPr algn="l"/>
            <a:r>
              <a:rPr lang="sr-Latn-ME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Crnogorski elektroprenosni sistem</a:t>
            </a:r>
            <a:endParaRPr lang="en-NZ" sz="23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N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6733"/>
            <a:ext cx="9144000" cy="651403"/>
          </a:xfrm>
        </p:spPr>
        <p:txBody>
          <a:bodyPr>
            <a:normAutofit fontScale="90000"/>
          </a:bodyPr>
          <a:lstStyle/>
          <a:p>
            <a:r>
              <a:rPr lang="de-AT" sz="3200" dirty="0" smtClean="0">
                <a:latin typeface="Algerian" panose="04020705040A02060702" pitchFamily="82" charset="0"/>
              </a:rPr>
              <a:t/>
            </a:r>
            <a:br>
              <a:rPr lang="de-AT" sz="3200" dirty="0" smtClean="0">
                <a:latin typeface="Algerian" panose="04020705040A02060702" pitchFamily="82" charset="0"/>
              </a:rPr>
            </a:br>
            <a:r>
              <a:rPr lang="sr-Latn-ME" sz="3100" dirty="0" smtClean="0">
                <a:latin typeface="Algerian" panose="04020705040A02060702" pitchFamily="82" charset="0"/>
              </a:rPr>
              <a:t>ZAKLJUČCI</a:t>
            </a:r>
            <a:endParaRPr lang="de-AT" sz="32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04405"/>
            <a:ext cx="9144000" cy="524889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altLang="en-US" sz="1400" i="1" dirty="0" err="1" smtClean="0"/>
              <a:t>Integracijom</a:t>
            </a:r>
            <a:r>
              <a:rPr lang="en-US" altLang="en-US" sz="1400" i="1" dirty="0" smtClean="0"/>
              <a:t> VE u EES </a:t>
            </a:r>
            <a:r>
              <a:rPr lang="sr-Latn-ME" altLang="en-US" sz="1400" i="1" dirty="0" smtClean="0"/>
              <a:t>dolazi do velikih promjena u vođenju sistema u realnom </a:t>
            </a:r>
            <a:r>
              <a:rPr lang="sr-Latn-ME" altLang="en-US" sz="1400" i="1" dirty="0" smtClean="0"/>
              <a:t>vremenu</a:t>
            </a:r>
          </a:p>
          <a:p>
            <a:pPr marL="342900" indent="-342900" algn="just">
              <a:defRPr/>
            </a:pPr>
            <a:endParaRPr lang="sr-Latn-ME" altLang="en-US" sz="105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altLang="en-US" sz="1400" i="1" dirty="0" smtClean="0"/>
              <a:t>P</a:t>
            </a:r>
            <a:r>
              <a:rPr lang="sr-Latn-ME" altLang="en-US" sz="1400" i="1" dirty="0" smtClean="0"/>
              <a:t>otrebno je uvećati potrebnu rezervu u sistemu</a:t>
            </a:r>
          </a:p>
          <a:p>
            <a:pPr marL="342900" indent="-342900" algn="just">
              <a:defRPr/>
            </a:pPr>
            <a:endParaRPr lang="sr-Latn-ME" altLang="en-US" sz="105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sr-Latn-ME" altLang="en-US" sz="1400" i="1" dirty="0" smtClean="0"/>
              <a:t>Ulaskom </a:t>
            </a:r>
            <a:r>
              <a:rPr lang="sr-Latn-ME" altLang="en-US" sz="1400" i="1" dirty="0" smtClean="0"/>
              <a:t>VE </a:t>
            </a:r>
            <a:r>
              <a:rPr lang="sr-Latn-ME" altLang="en-US" sz="1400" i="1" dirty="0" smtClean="0"/>
              <a:t>i SE </a:t>
            </a:r>
            <a:r>
              <a:rPr lang="sr-Latn-ME" altLang="en-US" sz="1400" i="1" dirty="0" smtClean="0"/>
              <a:t>u EES dolazi </a:t>
            </a:r>
            <a:r>
              <a:rPr lang="sr-Latn-ME" altLang="en-US" sz="1400" i="1" dirty="0" smtClean="0"/>
              <a:t>do značajnih promjena u pogledu baansiranja, i češćeg aktiviranja sekundarne i tercijarne </a:t>
            </a:r>
            <a:r>
              <a:rPr lang="sr-Latn-ME" altLang="en-US" sz="1400" i="1" dirty="0" smtClean="0"/>
              <a:t>regulacije</a:t>
            </a:r>
          </a:p>
          <a:p>
            <a:pPr marL="342900" indent="-342900" algn="just">
              <a:defRPr/>
            </a:pPr>
            <a:endParaRPr lang="sr-Latn-ME" altLang="en-US" sz="7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altLang="en-US" sz="1400" i="1" dirty="0" err="1" smtClean="0"/>
              <a:t>Prognoza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proizvodnje</a:t>
            </a:r>
            <a:r>
              <a:rPr lang="en-US" altLang="en-US" sz="1400" i="1" dirty="0" smtClean="0"/>
              <a:t> </a:t>
            </a:r>
            <a:r>
              <a:rPr lang="sr-Latn-ME" altLang="en-US" sz="1400" i="1" dirty="0" smtClean="0"/>
              <a:t>električne energije iz VE </a:t>
            </a:r>
            <a:r>
              <a:rPr lang="en-US" altLang="en-US" sz="1400" i="1" dirty="0" err="1" smtClean="0"/>
              <a:t>od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klju</a:t>
            </a:r>
            <a:r>
              <a:rPr lang="sr-Latn-ME" altLang="en-US" sz="1400" i="1" dirty="0" smtClean="0"/>
              <a:t>č</a:t>
            </a:r>
            <a:r>
              <a:rPr lang="en-US" altLang="en-US" sz="1400" i="1" dirty="0" err="1" smtClean="0"/>
              <a:t>nog</a:t>
            </a:r>
            <a:r>
              <a:rPr lang="en-US" altLang="en-US" sz="1400" i="1" dirty="0" smtClean="0"/>
              <a:t> je </a:t>
            </a:r>
            <a:r>
              <a:rPr lang="en-US" altLang="en-US" sz="1400" i="1" dirty="0" err="1" smtClean="0"/>
              <a:t>zna</a:t>
            </a:r>
            <a:r>
              <a:rPr lang="sr-Latn-ME" altLang="en-US" sz="1400" i="1" dirty="0" smtClean="0"/>
              <a:t>č</a:t>
            </a:r>
            <a:r>
              <a:rPr lang="en-US" altLang="en-US" sz="1400" i="1" dirty="0" err="1" smtClean="0"/>
              <a:t>aja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za</a:t>
            </a:r>
            <a:r>
              <a:rPr lang="sr-Latn-ME" altLang="en-US" sz="1400" i="1" dirty="0" smtClean="0"/>
              <a:t>:</a:t>
            </a:r>
          </a:p>
          <a:p>
            <a:pPr marL="342900" indent="-342900" algn="just">
              <a:buFontTx/>
              <a:buChar char="-"/>
              <a:defRPr/>
            </a:pPr>
            <a:r>
              <a:rPr lang="en-US" altLang="en-US" sz="1000" i="1" dirty="0" err="1" smtClean="0"/>
              <a:t>optimalno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dimenzionisanje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i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alokaciju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kapaciteta</a:t>
            </a:r>
            <a:r>
              <a:rPr lang="en-US" altLang="en-US" sz="1000" i="1" dirty="0" smtClean="0"/>
              <a:t> u </a:t>
            </a:r>
            <a:r>
              <a:rPr lang="en-US" altLang="en-US" sz="1000" i="1" dirty="0" err="1" smtClean="0"/>
              <a:t>sistemu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koji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imaju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balansnu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ulogu</a:t>
            </a:r>
            <a:r>
              <a:rPr lang="sr-Latn-ME" altLang="en-US" sz="1000" i="1" dirty="0" smtClean="0"/>
              <a:t>, </a:t>
            </a:r>
          </a:p>
          <a:p>
            <a:pPr marL="342900" indent="-342900" algn="just">
              <a:spcBef>
                <a:spcPts val="0"/>
              </a:spcBef>
              <a:buFontTx/>
              <a:buChar char="-"/>
              <a:defRPr/>
            </a:pPr>
            <a:r>
              <a:rPr lang="en-US" altLang="en-US" sz="1000" i="1" dirty="0" err="1" smtClean="0"/>
              <a:t>za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optimalnu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koordinaciju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izme</a:t>
            </a:r>
            <a:r>
              <a:rPr lang="sr-Latn-ME" altLang="en-US" sz="1000" i="1" dirty="0" smtClean="0"/>
              <a:t>đ</a:t>
            </a:r>
            <a:r>
              <a:rPr lang="en-US" altLang="en-US" sz="1000" i="1" dirty="0" smtClean="0"/>
              <a:t>u </a:t>
            </a:r>
            <a:r>
              <a:rPr lang="en-US" altLang="en-US" sz="1000" i="1" dirty="0" err="1" smtClean="0"/>
              <a:t>svih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proizvodnih</a:t>
            </a:r>
            <a:r>
              <a:rPr lang="en-US" altLang="en-US" sz="1000" i="1" dirty="0" smtClean="0"/>
              <a:t> </a:t>
            </a:r>
            <a:r>
              <a:rPr lang="en-US" altLang="en-US" sz="1000" i="1" dirty="0" err="1" smtClean="0"/>
              <a:t>kapaciteta</a:t>
            </a:r>
            <a:r>
              <a:rPr lang="sr-Latn-ME" altLang="en-US" sz="1000" i="1" dirty="0" smtClean="0"/>
              <a:t>.</a:t>
            </a:r>
            <a:endParaRPr lang="en-US" altLang="en-US" sz="1000" i="1" dirty="0" smtClean="0"/>
          </a:p>
          <a:p>
            <a:pPr marL="342900" indent="-342900" algn="just">
              <a:defRPr/>
            </a:pPr>
            <a:endParaRPr lang="sr-Latn-ME" altLang="en-US" sz="1200" i="1" dirty="0" smtClean="0"/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altLang="en-US" sz="1400" i="1" dirty="0" smtClean="0"/>
              <a:t>O</a:t>
            </a:r>
            <a:r>
              <a:rPr lang="sr-Latn-ME" altLang="en-US" sz="1400" i="1" dirty="0" smtClean="0"/>
              <a:t>č</a:t>
            </a:r>
            <a:r>
              <a:rPr lang="en-US" altLang="en-US" sz="1400" i="1" dirty="0" err="1" smtClean="0"/>
              <a:t>ekuje</a:t>
            </a:r>
            <a:r>
              <a:rPr lang="en-US" altLang="en-US" sz="1400" i="1" dirty="0" smtClean="0"/>
              <a:t> se u </a:t>
            </a:r>
            <a:r>
              <a:rPr lang="en-US" altLang="en-US" sz="1400" i="1" dirty="0" err="1" smtClean="0"/>
              <a:t>budu</a:t>
            </a:r>
            <a:r>
              <a:rPr lang="sr-Latn-ME" altLang="en-US" sz="1400" i="1" dirty="0" smtClean="0"/>
              <a:t>ć</a:t>
            </a:r>
            <a:r>
              <a:rPr lang="en-US" altLang="en-US" sz="1400" i="1" dirty="0" err="1" smtClean="0"/>
              <a:t>nosti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zna</a:t>
            </a:r>
            <a:r>
              <a:rPr lang="sr-Latn-ME" altLang="en-US" sz="1400" i="1" dirty="0" smtClean="0"/>
              <a:t>č</a:t>
            </a:r>
            <a:r>
              <a:rPr lang="en-US" altLang="en-US" sz="1400" i="1" dirty="0" err="1" smtClean="0"/>
              <a:t>ajno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ve</a:t>
            </a:r>
            <a:r>
              <a:rPr lang="sr-Latn-ME" altLang="en-US" sz="1400" i="1" dirty="0" smtClean="0"/>
              <a:t>ć</a:t>
            </a:r>
            <a:r>
              <a:rPr lang="en-US" altLang="en-US" sz="1400" i="1" dirty="0" smtClean="0"/>
              <a:t>a </a:t>
            </a:r>
            <a:r>
              <a:rPr lang="en-US" altLang="en-US" sz="1400" i="1" dirty="0" err="1" smtClean="0"/>
              <a:t>aktivnost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balansnom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tr</a:t>
            </a:r>
            <a:r>
              <a:rPr lang="sr-Latn-ME" altLang="en-US" sz="1400" i="1" dirty="0" smtClean="0"/>
              <a:t>ž</a:t>
            </a:r>
            <a:r>
              <a:rPr lang="en-US" altLang="en-US" sz="1400" i="1" dirty="0" err="1" smtClean="0"/>
              <a:t>i</a:t>
            </a:r>
            <a:r>
              <a:rPr lang="sr-Latn-ME" altLang="en-US" sz="1400" i="1" dirty="0" smtClean="0"/>
              <a:t>š</a:t>
            </a:r>
            <a:r>
              <a:rPr lang="en-US" altLang="en-US" sz="1400" i="1" dirty="0" err="1" smtClean="0"/>
              <a:t>tu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elektri</a:t>
            </a:r>
            <a:r>
              <a:rPr lang="sr-Latn-ME" altLang="en-US" sz="1400" i="1" dirty="0" smtClean="0"/>
              <a:t>č</a:t>
            </a:r>
            <a:r>
              <a:rPr lang="en-US" altLang="en-US" sz="1400" i="1" dirty="0" smtClean="0"/>
              <a:t>ne </a:t>
            </a:r>
            <a:r>
              <a:rPr lang="en-US" altLang="en-US" sz="1400" i="1" dirty="0" err="1" smtClean="0"/>
              <a:t>energije</a:t>
            </a:r>
            <a:endParaRPr lang="sr-Latn-ME" altLang="en-US" sz="1400" i="1" dirty="0" smtClean="0"/>
          </a:p>
          <a:p>
            <a:pPr marL="342900" indent="-342900" algn="just">
              <a:defRPr/>
            </a:pPr>
            <a:endParaRPr lang="sr-Latn-ME" altLang="en-US" sz="900" i="1" dirty="0" smtClean="0"/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sr-Latn-CS" altLang="en-US" sz="1400" i="1" dirty="0" smtClean="0"/>
              <a:t>U cilju obezbje</a:t>
            </a:r>
            <a:r>
              <a:rPr lang="sr-Latn-ME" altLang="en-US" sz="1400" i="1" dirty="0" smtClean="0"/>
              <a:t>đ</a:t>
            </a:r>
            <a:r>
              <a:rPr lang="sr-Latn-CS" altLang="en-US" sz="1400" i="1" dirty="0" smtClean="0"/>
              <a:t>enja operativne rezerve u snazi OPS zaklju</a:t>
            </a:r>
            <a:r>
              <a:rPr lang="sr-Latn-ME" altLang="en-US" sz="1400" i="1" dirty="0" smtClean="0"/>
              <a:t>č</a:t>
            </a:r>
            <a:r>
              <a:rPr lang="sr-Latn-CS" altLang="en-US" sz="1400" i="1" dirty="0" smtClean="0"/>
              <a:t>uje odgovaraju</a:t>
            </a:r>
            <a:r>
              <a:rPr lang="sr-Latn-ME" altLang="en-US" sz="1400" i="1" dirty="0" smtClean="0"/>
              <a:t>ć</a:t>
            </a:r>
            <a:r>
              <a:rPr lang="sr-Latn-CS" altLang="en-US" sz="1400" i="1" dirty="0" smtClean="0"/>
              <a:t>e ugovore sa proizvo</a:t>
            </a:r>
            <a:r>
              <a:rPr lang="sr-Latn-ME" altLang="en-US" sz="1400" i="1" dirty="0" smtClean="0"/>
              <a:t>đ</a:t>
            </a:r>
            <a:r>
              <a:rPr lang="sr-Latn-CS" altLang="en-US" sz="1400" i="1" dirty="0" smtClean="0"/>
              <a:t>a</a:t>
            </a:r>
            <a:r>
              <a:rPr lang="sr-Latn-ME" altLang="en-US" sz="1400" i="1" dirty="0" smtClean="0"/>
              <a:t>č</a:t>
            </a:r>
            <a:r>
              <a:rPr lang="sr-Latn-CS" altLang="en-US" sz="1400" i="1" dirty="0" smtClean="0"/>
              <a:t>ima</a:t>
            </a:r>
            <a:r>
              <a:rPr lang="sr-Latn-ME" altLang="en-US" sz="1400" i="1" dirty="0" smtClean="0"/>
              <a:t>, </a:t>
            </a:r>
            <a:r>
              <a:rPr lang="sr-Latn-CS" altLang="en-US" sz="1400" i="1" dirty="0" smtClean="0"/>
              <a:t>potro</a:t>
            </a:r>
            <a:r>
              <a:rPr lang="sr-Latn-ME" altLang="en-US" sz="1400" i="1" dirty="0" smtClean="0"/>
              <a:t>š</a:t>
            </a:r>
            <a:r>
              <a:rPr lang="sr-Latn-CS" altLang="en-US" sz="1400" i="1" dirty="0" smtClean="0"/>
              <a:t>a</a:t>
            </a:r>
            <a:r>
              <a:rPr lang="sr-Latn-ME" altLang="en-US" sz="1400" i="1" dirty="0" smtClean="0"/>
              <a:t>č</a:t>
            </a:r>
            <a:r>
              <a:rPr lang="sr-Latn-CS" altLang="en-US" sz="1400" i="1" dirty="0" smtClean="0"/>
              <a:t>ima sa mogu</a:t>
            </a:r>
            <a:r>
              <a:rPr lang="sr-Latn-ME" altLang="en-US" sz="1400" i="1" dirty="0" smtClean="0"/>
              <a:t>ć</a:t>
            </a:r>
            <a:r>
              <a:rPr lang="sr-Latn-CS" altLang="en-US" sz="1400" i="1" dirty="0" smtClean="0"/>
              <a:t>no</a:t>
            </a:r>
            <a:r>
              <a:rPr lang="sr-Latn-ME" altLang="en-US" sz="1400" i="1" dirty="0" smtClean="0"/>
              <a:t>šć</a:t>
            </a:r>
            <a:r>
              <a:rPr lang="sr-Latn-CS" altLang="en-US" sz="1400" i="1" dirty="0" smtClean="0"/>
              <a:t>u regulacije snage potro</a:t>
            </a:r>
            <a:r>
              <a:rPr lang="sr-Latn-ME" altLang="en-US" sz="1400" i="1" dirty="0" smtClean="0"/>
              <a:t>š</a:t>
            </a:r>
            <a:r>
              <a:rPr lang="sr-Latn-CS" altLang="en-US" sz="1400" i="1" dirty="0" smtClean="0"/>
              <a:t>nje i susjednim </a:t>
            </a:r>
            <a:r>
              <a:rPr lang="sr-Latn-CS" altLang="en-US" sz="1400" i="1" dirty="0" smtClean="0"/>
              <a:t>OPS</a:t>
            </a:r>
          </a:p>
          <a:p>
            <a:pPr marL="342900" indent="-342900" algn="just">
              <a:defRPr/>
            </a:pPr>
            <a:endParaRPr lang="sr-Latn-CS" altLang="en-US" sz="300" i="1" dirty="0" smtClean="0"/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sr-Latn-CS" altLang="en-US" sz="1400" i="1" dirty="0" smtClean="0"/>
              <a:t>Za procjenu dodatnih kapaciteta za regulacijom potrebno je sagledati karakteristike kratkoročne i dugoročne varijacije proizvodnje </a:t>
            </a:r>
            <a:r>
              <a:rPr lang="sr-Latn-CS" altLang="en-US" sz="1400" i="1" dirty="0" smtClean="0"/>
              <a:t>VE</a:t>
            </a:r>
          </a:p>
          <a:p>
            <a:pPr marL="342900" indent="-342900" algn="just">
              <a:defRPr/>
            </a:pPr>
            <a:endParaRPr lang="sr-Latn-CS" altLang="en-US" sz="100" i="1" dirty="0" smtClean="0"/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sr-Latn-CS" altLang="en-US" sz="1400" i="1" dirty="0" smtClean="0"/>
              <a:t>Ovo će zahtijevati koordinisanu saradnju između operatora sistema i proizvođača koji pružaju usluge balansiranja </a:t>
            </a:r>
            <a:endParaRPr lang="de-AT" altLang="en-US" sz="1400" i="1" dirty="0" err="1" smtClean="0"/>
          </a:p>
        </p:txBody>
      </p:sp>
    </p:spTree>
    <p:extLst>
      <p:ext uri="{BB962C8B-B14F-4D97-AF65-F5344CB8AC3E}">
        <p14:creationId xmlns:p14="http://schemas.microsoft.com/office/powerpoint/2010/main" xmlns="" val="3226136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44000" cy="922082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UVOD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01287"/>
            <a:ext cx="9144000" cy="4499181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sr-Latn-ME" sz="2000" i="1" dirty="0" smtClean="0"/>
              <a:t>     </a:t>
            </a:r>
            <a:r>
              <a:rPr lang="en-US" sz="2000" i="1" dirty="0" err="1" smtClean="0"/>
              <a:t>Crna</a:t>
            </a:r>
            <a:r>
              <a:rPr lang="en-US" sz="2000" i="1" dirty="0" smtClean="0"/>
              <a:t> </a:t>
            </a:r>
            <a:r>
              <a:rPr lang="sr-Latn-ME" sz="2000" i="1" dirty="0" err="1" smtClean="0"/>
              <a:t>G</a:t>
            </a:r>
            <a:r>
              <a:rPr lang="en-US" sz="2000" i="1" dirty="0" err="1" smtClean="0"/>
              <a:t>ora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preuzela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direktivu</a:t>
            </a:r>
            <a:r>
              <a:rPr lang="hr-HR" sz="2000" i="1" dirty="0" smtClean="0"/>
              <a:t> 2009/28/</a:t>
            </a:r>
            <a:r>
              <a:rPr lang="en-US" sz="2000" i="1" dirty="0" smtClean="0"/>
              <a:t>EZ o </a:t>
            </a:r>
            <a:r>
              <a:rPr lang="en-US" sz="2000" i="1" dirty="0" err="1" smtClean="0"/>
              <a:t>promovisanju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proizvodnje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elektri</a:t>
            </a:r>
            <a:r>
              <a:rPr lang="hr-HR" sz="2000" i="1" dirty="0" smtClean="0"/>
              <a:t>č</a:t>
            </a:r>
            <a:r>
              <a:rPr lang="en-US" sz="2000" i="1" dirty="0" smtClean="0"/>
              <a:t>ne </a:t>
            </a:r>
            <a:r>
              <a:rPr lang="en-US" sz="2000" i="1" dirty="0" err="1" smtClean="0"/>
              <a:t>energije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iz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obnovljivih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izvora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energije</a:t>
            </a:r>
            <a:endParaRPr lang="en-US" sz="2000" i="1" dirty="0" smtClean="0"/>
          </a:p>
          <a:p>
            <a:pPr algn="just"/>
            <a:endParaRPr lang="en-US" altLang="en-US" sz="2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2000" i="1" dirty="0" smtClean="0"/>
              <a:t>     </a:t>
            </a:r>
            <a:r>
              <a:rPr lang="en-US" altLang="en-US" sz="2000" i="1" dirty="0" err="1" smtClean="0"/>
              <a:t>Veliko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interesovanje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za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ulaganjem</a:t>
            </a:r>
            <a:r>
              <a:rPr lang="en-US" altLang="en-US" sz="2000" i="1" dirty="0" smtClean="0"/>
              <a:t> u </a:t>
            </a:r>
            <a:r>
              <a:rPr lang="en-US" altLang="en-US" sz="2000" i="1" dirty="0" err="1" smtClean="0"/>
              <a:t>obnovljive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izvore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energije</a:t>
            </a:r>
            <a:endParaRPr lang="en-US" altLang="en-US" sz="2000" i="1" dirty="0" smtClean="0"/>
          </a:p>
          <a:p>
            <a:pPr algn="just"/>
            <a:endParaRPr lang="en-US" altLang="en-US" sz="2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2000" i="1" dirty="0" smtClean="0"/>
              <a:t>     </a:t>
            </a:r>
            <a:r>
              <a:rPr lang="en-US" altLang="en-US" sz="2000" i="1" dirty="0" err="1" smtClean="0"/>
              <a:t>Vjetroelektrane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solarne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elektrane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posebno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interesantne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za</a:t>
            </a:r>
            <a:r>
              <a:rPr lang="en-US" altLang="en-US" sz="2000" i="1" dirty="0" smtClean="0"/>
              <a:t> EES </a:t>
            </a:r>
            <a:r>
              <a:rPr lang="en-US" altLang="en-US" sz="2000" i="1" dirty="0" err="1" smtClean="0"/>
              <a:t>zbog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stohastičnosti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proizvodnje</a:t>
            </a:r>
            <a:endParaRPr lang="en-US" altLang="en-US" sz="2000" i="1" dirty="0" smtClean="0"/>
          </a:p>
          <a:p>
            <a:pPr algn="just"/>
            <a:endParaRPr lang="en-US" altLang="en-US" sz="2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2000" i="1" dirty="0" smtClean="0"/>
              <a:t>     </a:t>
            </a:r>
            <a:r>
              <a:rPr lang="en-US" altLang="en-US" sz="2000" i="1" dirty="0" smtClean="0"/>
              <a:t>Operator </a:t>
            </a:r>
            <a:r>
              <a:rPr lang="en-US" altLang="en-US" sz="2000" i="1" dirty="0" err="1" smtClean="0"/>
              <a:t>sistema</a:t>
            </a:r>
            <a:r>
              <a:rPr lang="en-US" altLang="en-US" sz="2000" i="1" dirty="0" smtClean="0"/>
              <a:t> se </a:t>
            </a:r>
            <a:r>
              <a:rPr lang="en-US" altLang="en-US" sz="2000" i="1" dirty="0" err="1" smtClean="0"/>
              <a:t>susreće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sa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izazovima</a:t>
            </a:r>
            <a:r>
              <a:rPr lang="en-US" altLang="en-US" sz="2000" i="1" dirty="0" smtClean="0"/>
              <a:t> u </a:t>
            </a:r>
            <a:r>
              <a:rPr lang="en-US" altLang="en-US" sz="2000" i="1" dirty="0" err="1" smtClean="0"/>
              <a:t>pogledu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balansiranja</a:t>
            </a:r>
            <a:r>
              <a:rPr lang="en-US" altLang="en-US" sz="2000" i="1" dirty="0" smtClean="0"/>
              <a:t> EES-a </a:t>
            </a:r>
            <a:r>
              <a:rPr lang="en-US" altLang="en-US" sz="2000" i="1" dirty="0" err="1" smtClean="0"/>
              <a:t>zbog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pojave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intermitentnih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izvora</a:t>
            </a:r>
            <a:r>
              <a:rPr lang="en-US" altLang="en-US" sz="2000" i="1" dirty="0" smtClean="0"/>
              <a:t> u </a:t>
            </a:r>
            <a:r>
              <a:rPr lang="en-US" altLang="en-US" sz="2000" i="1" dirty="0" err="1" smtClean="0"/>
              <a:t>mreži</a:t>
            </a:r>
            <a:endParaRPr lang="en-US" altLang="en-US" sz="2000" i="1" dirty="0" smtClean="0"/>
          </a:p>
          <a:p>
            <a:pPr algn="just"/>
            <a:endParaRPr lang="en-US" altLang="en-US" sz="2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2000" i="1" dirty="0" smtClean="0"/>
              <a:t>     </a:t>
            </a:r>
            <a:r>
              <a:rPr lang="en-US" altLang="en-US" sz="2000" i="1" dirty="0" err="1" smtClean="0"/>
              <a:t>Koncept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upravljanja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sistemom</a:t>
            </a:r>
            <a:r>
              <a:rPr lang="en-US" altLang="en-US" sz="2000" i="1" dirty="0" smtClean="0"/>
              <a:t> se </a:t>
            </a:r>
            <a:r>
              <a:rPr lang="en-US" altLang="en-US" sz="2000" i="1" dirty="0" err="1" smtClean="0"/>
              <a:t>mijenja</a:t>
            </a:r>
            <a:endParaRPr lang="en-US" altLang="en-US" sz="2000" i="1" dirty="0" smtClean="0"/>
          </a:p>
          <a:p>
            <a:pPr algn="just"/>
            <a:endParaRPr lang="en-US" altLang="en-US" sz="2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2000" i="1" dirty="0" smtClean="0"/>
              <a:t>     </a:t>
            </a:r>
            <a:r>
              <a:rPr lang="en-US" altLang="en-US" sz="2000" i="1" dirty="0" err="1" smtClean="0"/>
              <a:t>Za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pravilno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i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optimalno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vođenje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sisterma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potrebna</a:t>
            </a:r>
            <a:r>
              <a:rPr lang="en-US" altLang="en-US" sz="2000" i="1" dirty="0" smtClean="0"/>
              <a:t> dobra </a:t>
            </a:r>
            <a:r>
              <a:rPr lang="en-US" altLang="en-US" sz="2000" i="1" dirty="0" err="1" smtClean="0"/>
              <a:t>hidro-termo-vjetro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koordinacija</a:t>
            </a:r>
            <a:endParaRPr lang="en-US" altLang="en-US" sz="20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7344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8778"/>
          </a:xfrm>
        </p:spPr>
        <p:txBody>
          <a:bodyPr>
            <a:normAutofit/>
          </a:bodyPr>
          <a:lstStyle/>
          <a:p>
            <a:r>
              <a:rPr lang="sr-Latn-ME" altLang="en-US" sz="2800" dirty="0" smtClean="0">
                <a:latin typeface="Algerian" panose="04020705040A02060702" pitchFamily="82" charset="0"/>
              </a:rPr>
              <a:t>KOORDINACIJA VJETROELEKTRANA I DRUGIH PROIZVODNIH KAPACITETA</a:t>
            </a:r>
            <a:endParaRPr lang="en-US" altLang="en-US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9408"/>
            <a:ext cx="9074844" cy="5658592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en-US" sz="1900" i="1" dirty="0" err="1" smtClean="0"/>
              <a:t>Klasi</a:t>
            </a:r>
            <a:r>
              <a:rPr lang="sr-Latn-ME" altLang="en-US" sz="1900" i="1" dirty="0" smtClean="0"/>
              <a:t>č</a:t>
            </a:r>
            <a:r>
              <a:rPr lang="en-US" altLang="en-US" sz="1900" i="1" dirty="0" smtClean="0"/>
              <a:t>ne </a:t>
            </a:r>
            <a:r>
              <a:rPr lang="en-US" altLang="en-US" sz="1900" i="1" dirty="0" err="1" smtClean="0"/>
              <a:t>elektrane</a:t>
            </a:r>
            <a:r>
              <a:rPr lang="en-US" altLang="en-US" sz="1900" i="1" dirty="0" smtClean="0"/>
              <a:t> </a:t>
            </a:r>
            <a:r>
              <a:rPr lang="en-US" altLang="en-US" sz="1900" i="1" dirty="0" err="1" smtClean="0"/>
              <a:t>moraju</a:t>
            </a:r>
            <a:r>
              <a:rPr lang="en-US" altLang="en-US" sz="1900" i="1" dirty="0" smtClean="0"/>
              <a:t> </a:t>
            </a:r>
            <a:r>
              <a:rPr lang="en-US" altLang="en-US" sz="1900" i="1" dirty="0" err="1" smtClean="0"/>
              <a:t>raditi</a:t>
            </a:r>
            <a:r>
              <a:rPr lang="en-US" altLang="en-US" sz="1900" i="1" dirty="0" smtClean="0"/>
              <a:t> u </a:t>
            </a:r>
            <a:r>
              <a:rPr lang="en-US" altLang="en-US" sz="1900" i="1" dirty="0" err="1" smtClean="0"/>
              <a:t>koordinaciji</a:t>
            </a:r>
            <a:r>
              <a:rPr lang="en-US" altLang="en-US" sz="1900" i="1" dirty="0" smtClean="0"/>
              <a:t> </a:t>
            </a:r>
            <a:r>
              <a:rPr lang="en-US" altLang="en-US" sz="1900" i="1" dirty="0" err="1" smtClean="0"/>
              <a:t>sa</a:t>
            </a:r>
            <a:r>
              <a:rPr lang="en-US" altLang="en-US" sz="1900" i="1" dirty="0" smtClean="0"/>
              <a:t> VE </a:t>
            </a:r>
            <a:r>
              <a:rPr lang="en-US" altLang="en-US" sz="1900" i="1" dirty="0" err="1" smtClean="0"/>
              <a:t>z</a:t>
            </a:r>
            <a:r>
              <a:rPr lang="en-US" altLang="en-US" sz="1900" i="1" dirty="0" err="1" smtClean="0"/>
              <a:t>bog</a:t>
            </a:r>
            <a:r>
              <a:rPr lang="en-US" altLang="en-US" sz="1900" i="1" dirty="0" smtClean="0"/>
              <a:t> </a:t>
            </a:r>
            <a:r>
              <a:rPr lang="en-US" altLang="en-US" sz="1900" i="1" dirty="0" err="1" smtClean="0"/>
              <a:t>varijabilnosti</a:t>
            </a:r>
            <a:r>
              <a:rPr lang="en-US" altLang="en-US" sz="1900" i="1" dirty="0" smtClean="0"/>
              <a:t> </a:t>
            </a:r>
            <a:r>
              <a:rPr lang="en-US" altLang="en-US" sz="1900" i="1" dirty="0" err="1" smtClean="0"/>
              <a:t>proizvodnje</a:t>
            </a:r>
            <a:r>
              <a:rPr lang="en-US" altLang="en-US" sz="1900" i="1" dirty="0" smtClean="0"/>
              <a:t> VE</a:t>
            </a:r>
            <a:endParaRPr lang="sr-Latn-ME" altLang="en-US" sz="19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9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900" i="1" dirty="0" smtClean="0"/>
              <a:t>Proizvodnja VE zavisi od brzine vjetra, tj. promjenjivog intenziteta iste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6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900" i="1" dirty="0" smtClean="0"/>
              <a:t>Postoje softveri specijalizovani za predikciju brzine vjetra, tj. proizvodnje 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900" i="1" dirty="0" smtClean="0"/>
              <a:t>Moraju se razmotriti razne situacije i slučajevi prilikom analize uticaja proizvodnje nekog izvora na EES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900" i="1" dirty="0" smtClean="0"/>
              <a:t>Potrebno je uporediti profil proizvodnje VE sa potrošnjom u sistemu i proizvodnjom drugih proizvodnih objekata/izvora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9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9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3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3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9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26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900" i="1" dirty="0" smtClean="0"/>
          </a:p>
          <a:p>
            <a:pPr marL="342900" indent="-342900" algn="just"/>
            <a:endParaRPr lang="sr-Latn-ME" altLang="en-US" sz="1900" i="1" dirty="0" smtClean="0"/>
          </a:p>
          <a:p>
            <a:pPr marL="342900" indent="-342900"/>
            <a:r>
              <a:rPr lang="sr-Latn-ME" altLang="en-US" sz="1900" i="1" dirty="0" smtClean="0"/>
              <a:t>Tipični dnevni profil proizvodnje VE</a:t>
            </a:r>
            <a:endParaRPr lang="sr-Latn-ME" altLang="en-US" sz="1900" i="1" dirty="0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5049" y="3764478"/>
            <a:ext cx="5308270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230167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961735"/>
          </a:xfrm>
        </p:spPr>
        <p:txBody>
          <a:bodyPr>
            <a:normAutofit/>
          </a:bodyPr>
          <a:lstStyle/>
          <a:p>
            <a:pPr algn="just"/>
            <a:endParaRPr lang="en-US" altLang="en-US" sz="1100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Razmatran je uticaj VE Krnovo i VE Možura (proizvodnja često veća noću)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800" i="1" dirty="0" smtClean="0"/>
          </a:p>
          <a:p>
            <a:pPr marL="342900" indent="-342900" algn="just"/>
            <a:endParaRPr lang="sr-Latn-ME" altLang="en-US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800" i="1" dirty="0" smtClean="0"/>
          </a:p>
          <a:p>
            <a:pPr marL="342900" indent="-342900" algn="just"/>
            <a:endParaRPr lang="sr-Latn-ME" altLang="en-US" sz="3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Akcenat se stavlja na periode mart-april i maj-septembar</a:t>
            </a:r>
          </a:p>
          <a:p>
            <a:pPr marL="342900" indent="-342900" algn="just"/>
            <a:endParaRPr lang="sr-Latn-ME" altLang="en-US" sz="3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U peridu mart-april je proizvodnja protočnih HE još uvijek visoka, proizvodnja VE maksimalna (kao i u decembru), a konzum kreće da opada</a:t>
            </a:r>
          </a:p>
          <a:p>
            <a:pPr marL="342900" indent="-342900" algn="just"/>
            <a:endParaRPr lang="sr-Latn-ME" altLang="en-US" sz="4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U periodu maj-septembar proizvodnja VE i HE je mala, a koriste se akumulacije HE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7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i="1" dirty="0" err="1" smtClean="0"/>
              <a:t>Uklapanjem</a:t>
            </a:r>
            <a:r>
              <a:rPr lang="en-US" sz="1800" i="1" dirty="0" smtClean="0"/>
              <a:t> VE u </a:t>
            </a:r>
            <a:r>
              <a:rPr lang="en-US" sz="1800" i="1" dirty="0" err="1" smtClean="0"/>
              <a:t>crnogorski</a:t>
            </a:r>
            <a:r>
              <a:rPr lang="en-US" sz="1800" i="1" dirty="0" smtClean="0"/>
              <a:t> EES, </a:t>
            </a:r>
            <a:r>
              <a:rPr lang="sr-Latn-ME" sz="1800" i="1" dirty="0" smtClean="0"/>
              <a:t>''</a:t>
            </a:r>
            <a:r>
              <a:rPr lang="en-US" sz="1800" i="1" dirty="0" err="1" smtClean="0"/>
              <a:t>problemi</a:t>
            </a:r>
            <a:r>
              <a:rPr lang="sr-Latn-ME" sz="1800" i="1" dirty="0" smtClean="0"/>
              <a:t>''</a:t>
            </a:r>
            <a:r>
              <a:rPr lang="en-US" sz="1800" i="1" dirty="0" smtClean="0"/>
              <a:t> bi se </a:t>
            </a:r>
            <a:r>
              <a:rPr lang="en-US" sz="1800" i="1" dirty="0" err="1" smtClean="0"/>
              <a:t>mogli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javiti</a:t>
            </a:r>
            <a:r>
              <a:rPr lang="en-US" sz="1800" i="1" dirty="0" smtClean="0"/>
              <a:t> u </a:t>
            </a:r>
            <a:r>
              <a:rPr lang="en-US" sz="1800" i="1" dirty="0" err="1" smtClean="0"/>
              <a:t>martu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aprilu</a:t>
            </a:r>
            <a:r>
              <a:rPr lang="en-US" sz="1800" i="1" dirty="0" smtClean="0"/>
              <a:t> </a:t>
            </a:r>
            <a:endParaRPr lang="sr-Latn-ME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6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Mart i april najinteresantniji sa aspekta hidro-termo-vjetro koordinacije</a:t>
            </a:r>
            <a:endParaRPr lang="sr-Latn-ME" altLang="en-US" sz="1800" i="1" dirty="0"/>
          </a:p>
          <a:p>
            <a:pPr algn="just"/>
            <a:endParaRPr lang="sr-Latn-ME" altLang="en-US" sz="1200" i="1" dirty="0" smtClean="0"/>
          </a:p>
          <a:p>
            <a:pPr algn="just"/>
            <a:endParaRPr lang="sr-Latn-ME" altLang="en-US" sz="12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4039"/>
            <a:ext cx="4892633" cy="2578554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496" y="795647"/>
            <a:ext cx="5165766" cy="2588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874215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4288"/>
            <a:ext cx="9144000" cy="6633712"/>
          </a:xfrm>
        </p:spPr>
        <p:txBody>
          <a:bodyPr>
            <a:normAutofit/>
          </a:bodyPr>
          <a:lstStyle/>
          <a:p>
            <a:pPr algn="just">
              <a:defRPr/>
            </a:pPr>
            <a:endParaRPr lang="sr-Latn-ME" altLang="en-US" sz="700" dirty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 algn="just">
              <a:spcBef>
                <a:spcPts val="0"/>
              </a:spcBef>
            </a:pPr>
            <a:endParaRPr lang="sr-Latn-ME" sz="1050" dirty="0" smtClean="0"/>
          </a:p>
          <a:p>
            <a:pPr>
              <a:spcBef>
                <a:spcPts val="0"/>
              </a:spcBef>
            </a:pPr>
            <a:r>
              <a:rPr lang="en-US" sz="1100" b="1" i="1" dirty="0" smtClean="0"/>
              <a:t>O</a:t>
            </a:r>
            <a:r>
              <a:rPr lang="sr-Latn-ME" sz="1100" b="1" i="1" dirty="0" smtClean="0"/>
              <a:t>č</a:t>
            </a:r>
            <a:r>
              <a:rPr lang="en-US" sz="1100" b="1" i="1" dirty="0" err="1" smtClean="0"/>
              <a:t>ekivano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kretanje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proizvodnje</a:t>
            </a:r>
            <a:r>
              <a:rPr lang="en-US" sz="1100" b="1" i="1" dirty="0" smtClean="0"/>
              <a:t> EPCG </a:t>
            </a:r>
            <a:r>
              <a:rPr lang="en-US" sz="1100" b="1" i="1" dirty="0" err="1" smtClean="0"/>
              <a:t>i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crnogorskog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konzuma</a:t>
            </a:r>
            <a:r>
              <a:rPr lang="en-US" sz="1100" b="1" i="1" dirty="0" smtClean="0"/>
              <a:t> u </a:t>
            </a:r>
            <a:r>
              <a:rPr lang="en-US" sz="1100" b="1" i="1" dirty="0" err="1" smtClean="0"/>
              <a:t>toku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godine</a:t>
            </a:r>
            <a:r>
              <a:rPr lang="en-US" sz="1100" b="1" i="1" dirty="0" smtClean="0"/>
              <a:t> (</a:t>
            </a:r>
            <a:r>
              <a:rPr lang="en-US" sz="1100" b="1" i="1" dirty="0" err="1" smtClean="0"/>
              <a:t>prema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bilansu</a:t>
            </a:r>
            <a:r>
              <a:rPr lang="en-US" sz="1100" b="1" i="1" dirty="0" smtClean="0"/>
              <a:t>)</a:t>
            </a:r>
            <a:endParaRPr lang="sr-Latn-ME" sz="1100" b="1" i="1" dirty="0" smtClean="0"/>
          </a:p>
          <a:p>
            <a:pPr algn="just">
              <a:spcBef>
                <a:spcPts val="0"/>
              </a:spcBef>
            </a:pPr>
            <a:endParaRPr lang="sr-Latn-ME" sz="1100" b="1" i="1" dirty="0" smtClean="0"/>
          </a:p>
          <a:p>
            <a:pPr algn="just">
              <a:spcBef>
                <a:spcPts val="0"/>
              </a:spcBef>
            </a:pPr>
            <a:endParaRPr lang="sr-Latn-ME" sz="1100" i="1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sr-Latn-ME" altLang="en-US" sz="1800" i="1" dirty="0" smtClean="0"/>
              <a:t>     Prvo </a:t>
            </a:r>
            <a:r>
              <a:rPr lang="sr-Latn-ME" altLang="en-US" sz="1800" i="1" dirty="0" smtClean="0"/>
              <a:t>rješenje za prevazilaženje ovog problema</a:t>
            </a:r>
            <a:r>
              <a:rPr lang="sr-Latn-ME" altLang="en-US" sz="1800" i="1" dirty="0" smtClean="0"/>
              <a:t>: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sr-Latn-ME" altLang="en-US" sz="1800" i="1" dirty="0" smtClean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Latn-ME" altLang="en-US" sz="1400" i="1" dirty="0" smtClean="0"/>
              <a:t>dodatna prodaja ‘’band’’ energije (cjelodnevna od 0 do 24h)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Latn-ME" altLang="en-US" sz="1400" i="1" dirty="0" smtClean="0"/>
              <a:t> </a:t>
            </a:r>
            <a:r>
              <a:rPr lang="sr-Latn-ME" altLang="en-US" sz="1400" i="1" dirty="0" smtClean="0"/>
              <a:t>prodaja ‘’off peak’’ energije (od 23h do 07h)</a:t>
            </a:r>
          </a:p>
          <a:p>
            <a:pPr algn="just">
              <a:spcBef>
                <a:spcPts val="0"/>
              </a:spcBef>
            </a:pPr>
            <a:endParaRPr lang="sr-Latn-ME" altLang="en-US" sz="1800" i="1" dirty="0" smtClean="0"/>
          </a:p>
          <a:p>
            <a:pPr algn="just">
              <a:spcBef>
                <a:spcPts val="0"/>
              </a:spcBef>
            </a:pPr>
            <a:r>
              <a:rPr lang="sr-Latn-ME" altLang="en-US" sz="1800" i="1" dirty="0" smtClean="0"/>
              <a:t>Uglavnom se prodaje ‘’band’’ energija jer ovaj period karakterišu veliki dotoci na protočnim HE</a:t>
            </a:r>
          </a:p>
          <a:p>
            <a:pPr algn="just">
              <a:spcBef>
                <a:spcPts val="0"/>
              </a:spcBef>
            </a:pPr>
            <a:endParaRPr lang="sr-Latn-ME" altLang="en-US" sz="1800" i="1" dirty="0" smtClean="0"/>
          </a:p>
          <a:p>
            <a:pPr algn="just">
              <a:spcBef>
                <a:spcPts val="0"/>
              </a:spcBef>
            </a:pPr>
            <a:r>
              <a:rPr lang="sr-Latn-ME" altLang="en-US" sz="1800" i="1" dirty="0" smtClean="0"/>
              <a:t>Cijena ‘’of peak’’ energije u proljećnom periodu je veoma niska, često niža od proizvodne energije u elektroprivrednim elektranama tako da se najčešće ne isplati</a:t>
            </a:r>
            <a:endParaRPr lang="en-US" altLang="en-US" sz="1800" i="1" dirty="0" smtClean="0"/>
          </a:p>
          <a:p>
            <a:pPr algn="just">
              <a:spcBef>
                <a:spcPts val="0"/>
              </a:spcBef>
            </a:pPr>
            <a:endParaRPr lang="en-US" altLang="en-US" sz="1050" dirty="0" smtClean="0"/>
          </a:p>
          <a:p>
            <a:pPr algn="l">
              <a:lnSpc>
                <a:spcPct val="120000"/>
              </a:lnSpc>
              <a:defRPr/>
            </a:pPr>
            <a:endParaRPr lang="en-US" altLang="en-US" sz="105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6696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51910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1"/>
            <a:ext cx="9144000" cy="6705598"/>
          </a:xfrm>
        </p:spPr>
        <p:txBody>
          <a:bodyPr>
            <a:normAutofit/>
          </a:bodyPr>
          <a:lstStyle/>
          <a:p>
            <a:pPr algn="just"/>
            <a:endParaRPr lang="de-AT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altLang="en-US" sz="1800" i="1" dirty="0" smtClean="0"/>
              <a:t>Drugo rješenje: planirati remon ili potiskivanje proizvodnje TE</a:t>
            </a:r>
          </a:p>
          <a:p>
            <a:pPr marL="285750" indent="-285750" algn="just">
              <a:buFontTx/>
              <a:buChar char="-"/>
            </a:pPr>
            <a:r>
              <a:rPr lang="pl-PL" altLang="en-US" sz="1200" i="1" dirty="0" smtClean="0"/>
              <a:t>u CG je praksa da TE Pljevlja idu u remo u aprilu-maju 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pl-PL" altLang="en-US" sz="1200" i="1" dirty="0" smtClean="0"/>
              <a:t> </a:t>
            </a:r>
            <a:r>
              <a:rPr lang="pl-PL" altLang="en-US" sz="1200" i="1" dirty="0" smtClean="0"/>
              <a:t>mart je posebno interesantan, zbog gotovo najveće proizvodnje VE, velike HE,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pl-PL" altLang="en-US" sz="1200" i="1" dirty="0" smtClean="0"/>
              <a:t>k</a:t>
            </a:r>
            <a:r>
              <a:rPr lang="pl-PL" altLang="en-US" sz="1200" i="1" dirty="0" smtClean="0"/>
              <a:t>onzum počinje da opada tako da ga uglavnom mogu pokiti sve elektrane bez TE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pl-PL" altLang="en-US" sz="1200" i="1" dirty="0" smtClean="0"/>
              <a:t>pr</a:t>
            </a:r>
            <a:r>
              <a:rPr lang="pl-PL" altLang="en-US" sz="1200" i="1" dirty="0" smtClean="0"/>
              <a:t>edlog je da se mjesec unaprijed pomjeri remon TE Pljevlja (da bude u periodu mart-april)</a:t>
            </a:r>
          </a:p>
          <a:p>
            <a:pPr marL="285750" indent="-285750" algn="just"/>
            <a:endParaRPr lang="pl-PL" altLang="en-US" sz="1050" i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altLang="en-US" sz="1800" i="1" dirty="0" smtClean="0"/>
              <a:t>Ekstremi i odstupanja od ‘</a:t>
            </a:r>
            <a:r>
              <a:rPr lang="pl-PL" altLang="en-US" sz="1800" i="1" dirty="0" smtClean="0"/>
              <a:t>’tipičnih’’ </a:t>
            </a:r>
            <a:r>
              <a:rPr lang="pl-PL" altLang="en-US" sz="1800" i="1" dirty="0" smtClean="0"/>
              <a:t>su </a:t>
            </a:r>
            <a:r>
              <a:rPr lang="pl-PL" altLang="en-US" sz="1800" i="1" dirty="0" smtClean="0"/>
              <a:t>moguća, </a:t>
            </a:r>
            <a:r>
              <a:rPr lang="pl-PL" altLang="en-US" sz="1800" i="1" dirty="0" smtClean="0"/>
              <a:t>ali ne česta </a:t>
            </a:r>
            <a:endParaRPr lang="pl-PL" altLang="en-US" sz="1800" i="1" dirty="0" smtClean="0"/>
          </a:p>
          <a:p>
            <a:pPr marL="285750" indent="-285750" algn="just"/>
            <a:endParaRPr lang="pl-PL" altLang="en-US" sz="1000" i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altLang="en-US" sz="1800" i="1" dirty="0" smtClean="0"/>
              <a:t>U ekstremnim situacijama se čitav koncept mijenja:</a:t>
            </a:r>
          </a:p>
          <a:p>
            <a:pPr marL="285750" indent="-285750" algn="just">
              <a:buFontTx/>
              <a:buChar char="-"/>
            </a:pPr>
            <a:r>
              <a:rPr lang="pl-PL" altLang="en-US" sz="1200" i="1" dirty="0" smtClean="0"/>
              <a:t>e</a:t>
            </a:r>
            <a:r>
              <a:rPr lang="pl-PL" altLang="en-US" sz="1200" i="1" dirty="0" smtClean="0"/>
              <a:t>lektroprivredna preduzeća imaju velike troškove (zbog manjka proizvodnje i veće kupovine i to po berzanskoj cijeni) ili,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pl-PL" altLang="en-US" sz="1200" i="1" dirty="0" smtClean="0"/>
              <a:t>e</a:t>
            </a:r>
            <a:r>
              <a:rPr lang="pl-PL" altLang="en-US" sz="1200" i="1" dirty="0" smtClean="0"/>
              <a:t>lektroprivredna preduzeća imaju prihode (u slučaju velikih padavina i prodaje ‘’viškova’’  na tržištu</a:t>
            </a:r>
            <a:endParaRPr lang="pl-PL" altLang="en-US" sz="1200" i="1" dirty="0" smtClean="0"/>
          </a:p>
          <a:p>
            <a:pPr marL="342900" indent="-342900"/>
            <a:endParaRPr lang="de-A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en-US" sz="1800" i="1" dirty="0" smtClean="0"/>
              <a:t>N</a:t>
            </a:r>
            <a:r>
              <a:rPr lang="sr-Latn-ME" altLang="en-US" sz="1800" i="1" dirty="0" smtClean="0"/>
              <a:t>eminovno je da se stanje u sistemu mijenja uključivanjem novih varijabilnih proizvodnih izvora </a:t>
            </a:r>
            <a:endParaRPr lang="sr-Latn-ME" altLang="en-US" sz="18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altLang="en-US" sz="105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Značajno se mijenja koncept upravljanja elektranama EPCG, bez obzira je li novi proizvođač u njihovom vlasništvu ili ne</a:t>
            </a:r>
          </a:p>
          <a:p>
            <a:pPr marL="342900" indent="-342900" algn="just"/>
            <a:endParaRPr lang="sr-Latn-ME" altLang="en-US" sz="200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Feed in tarife garantuju plasman i otkup cjelokupne energije iz OIE koji imaju status ‘’povlašćenog proizvođača’’ (slučaj sa VE Krnovo i ubrzo VE Možura)</a:t>
            </a:r>
            <a:endParaRPr lang="de-AT" altLang="en-US" sz="1800" i="1" dirty="0"/>
          </a:p>
        </p:txBody>
      </p:sp>
    </p:spTree>
    <p:extLst>
      <p:ext uri="{BB962C8B-B14F-4D97-AF65-F5344CB8AC3E}">
        <p14:creationId xmlns:p14="http://schemas.microsoft.com/office/powerpoint/2010/main" xmlns="" val="42672514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2143"/>
            <a:ext cx="9144000" cy="6745856"/>
          </a:xfrm>
        </p:spPr>
        <p:txBody>
          <a:bodyPr>
            <a:normAutofit/>
          </a:bodyPr>
          <a:lstStyle/>
          <a:p>
            <a:pPr algn="just"/>
            <a:endParaRPr lang="de-AT" sz="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P</a:t>
            </a:r>
            <a:r>
              <a:rPr lang="en-US" altLang="en-US" sz="1800" i="1" dirty="0" err="1" smtClean="0"/>
              <a:t>roizvodnja</a:t>
            </a:r>
            <a:r>
              <a:rPr lang="en-US" altLang="en-US" sz="1800" i="1" dirty="0" smtClean="0"/>
              <a:t> </a:t>
            </a:r>
            <a:r>
              <a:rPr lang="en-US" altLang="en-US" sz="1800" i="1" dirty="0" smtClean="0"/>
              <a:t>VE </a:t>
            </a:r>
            <a:r>
              <a:rPr lang="en-US" altLang="en-US" sz="1800" i="1" dirty="0" err="1" smtClean="0"/>
              <a:t>značajno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veća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tokom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noći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nego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tokom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dana</a:t>
            </a:r>
            <a:r>
              <a:rPr lang="en-US" altLang="en-US" sz="1800" i="1" dirty="0" smtClean="0"/>
              <a:t> (</a:t>
            </a:r>
            <a:r>
              <a:rPr lang="en-US" altLang="en-US" sz="1800" i="1" dirty="0" err="1" smtClean="0"/>
              <a:t>pogotovo</a:t>
            </a:r>
            <a:r>
              <a:rPr lang="en-US" altLang="en-US" sz="1800" i="1" dirty="0" smtClean="0"/>
              <a:t> u period </a:t>
            </a:r>
            <a:r>
              <a:rPr lang="en-US" altLang="en-US" sz="1800" i="1" dirty="0" err="1" smtClean="0"/>
              <a:t>maj-septembar</a:t>
            </a:r>
            <a:r>
              <a:rPr lang="en-US" altLang="en-US" sz="1800" i="1" dirty="0" smtClean="0"/>
              <a:t>)</a:t>
            </a:r>
            <a:r>
              <a:rPr lang="sr-Latn-ME" altLang="en-US" sz="1800" i="1" dirty="0" smtClean="0"/>
              <a:t>:</a:t>
            </a:r>
          </a:p>
          <a:p>
            <a:pPr marL="342900" indent="-342900" algn="just">
              <a:spcBef>
                <a:spcPts val="0"/>
              </a:spcBef>
            </a:pPr>
            <a:endParaRPr lang="sr-Latn-ME" altLang="en-US" sz="1000" i="1" dirty="0" smtClean="0"/>
          </a:p>
          <a:p>
            <a:pPr marL="342900" indent="-342900" algn="just">
              <a:spcBef>
                <a:spcPts val="0"/>
              </a:spcBef>
            </a:pPr>
            <a:r>
              <a:rPr lang="sr-Latn-ME" altLang="en-US" sz="1050" i="1" dirty="0" smtClean="0"/>
              <a:t>- </a:t>
            </a:r>
            <a:r>
              <a:rPr lang="en-US" altLang="en-US" sz="1050" i="1" dirty="0" err="1" smtClean="0"/>
              <a:t>upotreba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akumulacionih</a:t>
            </a:r>
            <a:r>
              <a:rPr lang="en-US" altLang="en-US" sz="1050" i="1" dirty="0" smtClean="0"/>
              <a:t> HE </a:t>
            </a:r>
            <a:r>
              <a:rPr lang="sr-Latn-ME" altLang="en-US" sz="1050" i="1" dirty="0" smtClean="0"/>
              <a:t> je </a:t>
            </a:r>
            <a:r>
              <a:rPr lang="en-US" altLang="en-US" sz="1050" i="1" dirty="0" err="1" smtClean="0"/>
              <a:t>značajno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već</a:t>
            </a:r>
            <a:r>
              <a:rPr lang="sr-Latn-ME" altLang="en-US" sz="1050" i="1" dirty="0" smtClean="0"/>
              <a:t>a </a:t>
            </a:r>
            <a:r>
              <a:rPr lang="en-US" altLang="en-US" sz="1050" i="1" dirty="0" err="1" smtClean="0"/>
              <a:t>tokom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niže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sezone</a:t>
            </a:r>
            <a:r>
              <a:rPr lang="en-US" altLang="en-US" sz="1050" i="1" dirty="0" smtClean="0"/>
              <a:t> (</a:t>
            </a:r>
            <a:r>
              <a:rPr lang="en-US" altLang="en-US" sz="1050" i="1" dirty="0" err="1" smtClean="0"/>
              <a:t>proljeće-ljeto</a:t>
            </a:r>
            <a:r>
              <a:rPr lang="en-US" altLang="en-US" sz="1050" i="1" dirty="0" smtClean="0"/>
              <a:t>), </a:t>
            </a:r>
            <a:endParaRPr lang="sr-Latn-ME" altLang="en-US" sz="1050" i="1" dirty="0" smtClean="0"/>
          </a:p>
          <a:p>
            <a:pPr marL="342900" indent="-342900" algn="just">
              <a:spcBef>
                <a:spcPts val="0"/>
              </a:spcBef>
            </a:pPr>
            <a:r>
              <a:rPr lang="sr-Latn-ME" altLang="en-US" sz="1050" i="1" dirty="0" smtClean="0"/>
              <a:t>- to </a:t>
            </a:r>
            <a:r>
              <a:rPr lang="en-US" altLang="en-US" sz="1050" i="1" dirty="0" err="1" smtClean="0"/>
              <a:t>znači</a:t>
            </a:r>
            <a:r>
              <a:rPr lang="sr-Latn-ME" altLang="en-US" sz="1050" i="1" dirty="0" smtClean="0"/>
              <a:t> </a:t>
            </a:r>
            <a:r>
              <a:rPr lang="en-US" altLang="en-US" sz="1050" i="1" dirty="0" err="1" smtClean="0"/>
              <a:t>i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značajno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niži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sadržaj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akumulacija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pred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višu</a:t>
            </a:r>
            <a:r>
              <a:rPr lang="en-US" altLang="en-US" sz="1050" i="1" dirty="0" smtClean="0"/>
              <a:t> </a:t>
            </a:r>
            <a:r>
              <a:rPr lang="en-US" altLang="en-US" sz="1050" i="1" dirty="0" err="1" smtClean="0"/>
              <a:t>sezonu</a:t>
            </a:r>
            <a:r>
              <a:rPr lang="en-US" altLang="en-US" sz="1050" i="1" dirty="0" smtClean="0"/>
              <a:t> (</a:t>
            </a:r>
            <a:r>
              <a:rPr lang="en-US" altLang="en-US" sz="1050" i="1" dirty="0" err="1" smtClean="0"/>
              <a:t>jesen-zima</a:t>
            </a:r>
            <a:r>
              <a:rPr lang="en-US" altLang="en-US" sz="1050" i="1" dirty="0" smtClean="0"/>
              <a:t>)</a:t>
            </a:r>
            <a:endParaRPr lang="pl-PL" altLang="en-US" sz="1050" i="1" dirty="0" smtClean="0"/>
          </a:p>
          <a:p>
            <a:endParaRPr lang="sr-Latn-ME" altLang="en-US" sz="100" i="1" dirty="0" smtClean="0"/>
          </a:p>
          <a:p>
            <a:endParaRPr lang="pl-PL" altLang="en-US" sz="1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altLang="en-US" sz="1800" i="1" dirty="0" err="1" smtClean="0"/>
              <a:t>P</a:t>
            </a:r>
            <a:r>
              <a:rPr lang="en-US" altLang="en-US" sz="1800" i="1" dirty="0" err="1" smtClean="0"/>
              <a:t>otrebno</a:t>
            </a:r>
            <a:r>
              <a:rPr lang="en-US" altLang="en-US" sz="1800" i="1" dirty="0" smtClean="0"/>
              <a:t> </a:t>
            </a:r>
            <a:r>
              <a:rPr lang="en-US" altLang="en-US" sz="1800" i="1" dirty="0" smtClean="0"/>
              <a:t>je pored </a:t>
            </a:r>
            <a:r>
              <a:rPr lang="en-US" altLang="en-US" sz="1800" i="1" dirty="0" err="1" smtClean="0"/>
              <a:t>dnevnog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profila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proizvodnje</a:t>
            </a:r>
            <a:r>
              <a:rPr lang="en-US" altLang="en-US" sz="1800" i="1" dirty="0" smtClean="0"/>
              <a:t> VE </a:t>
            </a:r>
            <a:r>
              <a:rPr lang="en-US" altLang="en-US" sz="1800" i="1" dirty="0" err="1" smtClean="0"/>
              <a:t>poznavati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tipične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dnevne</a:t>
            </a:r>
            <a:r>
              <a:rPr lang="en-US" altLang="en-US" sz="1800" i="1" dirty="0" smtClean="0"/>
              <a:t> profile </a:t>
            </a:r>
            <a:r>
              <a:rPr lang="en-US" altLang="en-US" sz="1800" i="1" dirty="0" err="1" smtClean="0"/>
              <a:t>proizvodnje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konvencionalnih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elektrana</a:t>
            </a:r>
            <a:r>
              <a:rPr lang="en-US" altLang="en-US" sz="1800" i="1" dirty="0" smtClean="0"/>
              <a:t> u </a:t>
            </a:r>
            <a:r>
              <a:rPr lang="en-US" altLang="en-US" sz="1800" i="1" dirty="0" err="1" smtClean="0"/>
              <a:t>okviru</a:t>
            </a:r>
            <a:r>
              <a:rPr lang="en-US" altLang="en-US" sz="1800" i="1" dirty="0" smtClean="0"/>
              <a:t> EES </a:t>
            </a:r>
            <a:r>
              <a:rPr lang="en-US" altLang="en-US" sz="1800" i="1" dirty="0" err="1" smtClean="0"/>
              <a:t>Crne</a:t>
            </a:r>
            <a:r>
              <a:rPr lang="en-US" altLang="en-US" sz="1800" i="1" dirty="0" smtClean="0"/>
              <a:t> </a:t>
            </a:r>
            <a:r>
              <a:rPr lang="en-US" altLang="en-US" sz="1800" i="1" dirty="0" smtClean="0"/>
              <a:t>Gore</a:t>
            </a:r>
            <a:endParaRPr lang="sr-Latn-ME" altLang="en-US" sz="1800" i="1" dirty="0" smtClean="0"/>
          </a:p>
          <a:p>
            <a:pPr marL="285750" indent="-285750" algn="l"/>
            <a:endParaRPr lang="sr-Latn-ME" altLang="en-US" sz="700" i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Period proljeća karakterišu:</a:t>
            </a:r>
          </a:p>
          <a:p>
            <a:pPr marL="285750" indent="-285750" algn="l">
              <a:buFontTx/>
              <a:buChar char="-"/>
            </a:pPr>
            <a:r>
              <a:rPr lang="sr-Latn-ME" altLang="en-US" sz="1050" i="1" dirty="0" smtClean="0"/>
              <a:t>v</a:t>
            </a:r>
            <a:r>
              <a:rPr lang="sr-Latn-ME" altLang="en-US" sz="1050" i="1" dirty="0" smtClean="0"/>
              <a:t>eliki dotoci na profilima protočnih HE,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sr-Latn-ME" altLang="en-US" sz="1050" i="1" dirty="0" smtClean="0"/>
              <a:t>p</a:t>
            </a:r>
            <a:r>
              <a:rPr lang="sr-Latn-ME" altLang="en-US" sz="1050" i="1" dirty="0" smtClean="0"/>
              <a:t>rotočne HE tokom većeg dijela dana rade sa punom snagom, kako bi se obradili dnevni dotoci i izbjegli prelivi,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sr-Latn-ME" altLang="en-US" sz="1050" i="1" dirty="0" smtClean="0"/>
              <a:t>n</a:t>
            </a:r>
            <a:r>
              <a:rPr lang="sr-Latn-ME" altLang="en-US" sz="1050" i="1" dirty="0" smtClean="0"/>
              <a:t>ekada je značajna proizvodnja iz HE tokom noći,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sr-Latn-ME" altLang="en-US" sz="1050" i="1" dirty="0" smtClean="0"/>
              <a:t>r</a:t>
            </a:r>
            <a:r>
              <a:rPr lang="sr-Latn-ME" altLang="en-US" sz="1050" i="1" dirty="0" smtClean="0"/>
              <a:t>ast konzuma je moguće ispratiti jedino podizanjem TE na nominalnu snagu i angažovanjem akumulacionih HE</a:t>
            </a:r>
          </a:p>
          <a:p>
            <a:pPr marL="285750" indent="-285750" algn="l"/>
            <a:endParaRPr lang="sr-Latn-ME" altLang="en-US" sz="100" i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altLang="en-US" sz="1800" i="1" dirty="0" err="1" smtClean="0"/>
              <a:t>Z</a:t>
            </a:r>
            <a:r>
              <a:rPr lang="en-US" altLang="en-US" sz="1800" i="1" dirty="0" err="1" smtClean="0"/>
              <a:t>načajnija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upotreba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sezonskih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akumulacija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za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vreme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proljeća</a:t>
            </a:r>
            <a:r>
              <a:rPr lang="en-US" altLang="en-US" sz="1800" i="1" dirty="0" smtClean="0"/>
              <a:t>, </a:t>
            </a:r>
            <a:r>
              <a:rPr lang="en-US" altLang="en-US" sz="1800" i="1" dirty="0" err="1" smtClean="0"/>
              <a:t>tj</a:t>
            </a:r>
            <a:r>
              <a:rPr lang="en-US" altLang="en-US" sz="1800" i="1" dirty="0" smtClean="0"/>
              <a:t>. </a:t>
            </a:r>
            <a:r>
              <a:rPr lang="en-US" altLang="en-US" sz="1800" i="1" dirty="0" err="1" smtClean="0"/>
              <a:t>niže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sezone</a:t>
            </a:r>
            <a:r>
              <a:rPr lang="en-US" altLang="en-US" sz="1800" i="1" dirty="0" smtClean="0"/>
              <a:t>, </a:t>
            </a:r>
            <a:r>
              <a:rPr lang="en-US" altLang="en-US" sz="1800" i="1" dirty="0" err="1" smtClean="0"/>
              <a:t>nije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poželjna</a:t>
            </a:r>
            <a:r>
              <a:rPr lang="en-US" altLang="en-US" sz="1800" i="1" dirty="0" smtClean="0"/>
              <a:t>, </a:t>
            </a:r>
            <a:r>
              <a:rPr lang="en-US" altLang="en-US" sz="1800" i="1" dirty="0" err="1" smtClean="0"/>
              <a:t>ali</a:t>
            </a:r>
            <a:r>
              <a:rPr lang="en-US" altLang="en-US" sz="1800" i="1" dirty="0" smtClean="0"/>
              <a:t> je </a:t>
            </a:r>
            <a:r>
              <a:rPr lang="en-US" altLang="en-US" sz="1800" i="1" dirty="0" err="1" smtClean="0"/>
              <a:t>nekada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neophodna</a:t>
            </a:r>
            <a:endParaRPr lang="sr-Latn-ME" altLang="en-US" sz="1800" i="1" dirty="0" smtClean="0"/>
          </a:p>
          <a:p>
            <a:pPr marL="285750" indent="-285750" algn="l"/>
            <a:endParaRPr lang="sr-Latn-ME" altLang="en-US" sz="800" i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en-US" sz="1800" i="1" dirty="0" smtClean="0"/>
              <a:t>U </a:t>
            </a:r>
            <a:r>
              <a:rPr lang="en-US" altLang="en-US" sz="1800" i="1" dirty="0" err="1" smtClean="0"/>
              <a:t>budućnosti</a:t>
            </a:r>
            <a:r>
              <a:rPr lang="en-US" altLang="en-US" sz="1800" i="1" dirty="0" smtClean="0"/>
              <a:t> se </a:t>
            </a:r>
            <a:r>
              <a:rPr lang="en-US" altLang="en-US" sz="1800" i="1" dirty="0" err="1" smtClean="0"/>
              <a:t>može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očekivati</a:t>
            </a:r>
            <a:r>
              <a:rPr lang="en-US" altLang="en-US" sz="1800" i="1" dirty="0" smtClean="0"/>
              <a:t> </a:t>
            </a:r>
            <a:r>
              <a:rPr lang="sr-Latn-ME" altLang="en-US" sz="1800" i="1" dirty="0" smtClean="0"/>
              <a:t>povećanje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proizvodnj</a:t>
            </a:r>
            <a:r>
              <a:rPr lang="sr-Latn-ME" altLang="en-US" sz="1800" i="1" dirty="0" smtClean="0"/>
              <a:t>e VE</a:t>
            </a:r>
            <a:r>
              <a:rPr lang="en-US" altLang="en-US" sz="1800" i="1" dirty="0" smtClean="0"/>
              <a:t> </a:t>
            </a:r>
            <a:r>
              <a:rPr lang="sr-Latn-ME" altLang="en-US" sz="1800" i="1" dirty="0" smtClean="0"/>
              <a:t>tokom noćnog minimuma</a:t>
            </a:r>
            <a:r>
              <a:rPr lang="en-US" altLang="en-US" sz="1800" i="1" dirty="0" smtClean="0"/>
              <a:t>, </a:t>
            </a:r>
            <a:r>
              <a:rPr lang="en-US" altLang="en-US" sz="1800" i="1" dirty="0" err="1" smtClean="0"/>
              <a:t>dok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rast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konzuma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neće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biti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toliki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da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prati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rast</a:t>
            </a:r>
            <a:r>
              <a:rPr lang="en-US" altLang="en-US" sz="1800" i="1" dirty="0" smtClean="0"/>
              <a:t> u </a:t>
            </a:r>
            <a:r>
              <a:rPr lang="en-US" altLang="en-US" sz="1800" i="1" dirty="0" err="1" smtClean="0"/>
              <a:t>proizvodnji</a:t>
            </a:r>
            <a:endParaRPr lang="sr-Latn-ME" altLang="en-US" sz="1800" i="1" dirty="0" smtClean="0"/>
          </a:p>
          <a:p>
            <a:pPr marL="285750" indent="-285750" algn="l"/>
            <a:endParaRPr lang="sr-Latn-ME" altLang="en-US" sz="700" i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altLang="en-US" sz="1800" i="1" dirty="0" err="1" smtClean="0"/>
              <a:t>P</a:t>
            </a:r>
            <a:r>
              <a:rPr lang="en-US" altLang="en-US" sz="1800" i="1" dirty="0" err="1" smtClean="0"/>
              <a:t>riključenjem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radom</a:t>
            </a:r>
            <a:r>
              <a:rPr lang="en-US" altLang="en-US" sz="1800" i="1" dirty="0" smtClean="0"/>
              <a:t> VE </a:t>
            </a:r>
            <a:r>
              <a:rPr lang="en-US" altLang="en-US" sz="1800" i="1" dirty="0" err="1" smtClean="0"/>
              <a:t>zbog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greške</a:t>
            </a:r>
            <a:r>
              <a:rPr lang="en-US" altLang="en-US" sz="1800" i="1" dirty="0" smtClean="0"/>
              <a:t> u </a:t>
            </a:r>
            <a:r>
              <a:rPr lang="en-US" altLang="en-US" sz="1800" i="1" dirty="0" err="1" smtClean="0"/>
              <a:t>prognozi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njihove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proizvodnje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za</a:t>
            </a:r>
            <a:r>
              <a:rPr lang="en-US" altLang="en-US" sz="1800" i="1" dirty="0" smtClean="0"/>
              <a:t> ‘’</a:t>
            </a:r>
            <a:r>
              <a:rPr lang="en-US" altLang="en-US" sz="1800" i="1" dirty="0" err="1" smtClean="0"/>
              <a:t>dan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unaprijed</a:t>
            </a:r>
            <a:r>
              <a:rPr lang="en-US" altLang="en-US" sz="1800" i="1" dirty="0" smtClean="0"/>
              <a:t>’’ </a:t>
            </a:r>
            <a:r>
              <a:rPr lang="en-US" altLang="en-US" sz="1800" i="1" dirty="0" err="1" smtClean="0"/>
              <a:t>trebalo</a:t>
            </a:r>
            <a:r>
              <a:rPr lang="en-US" altLang="en-US" sz="1800" i="1" dirty="0" smtClean="0"/>
              <a:t> bi </a:t>
            </a:r>
            <a:r>
              <a:rPr lang="en-US" altLang="en-US" sz="1800" i="1" dirty="0" err="1" smtClean="0"/>
              <a:t>da</a:t>
            </a:r>
            <a:r>
              <a:rPr lang="en-US" altLang="en-US" sz="1800" i="1" dirty="0" smtClean="0"/>
              <a:t> se </a:t>
            </a:r>
            <a:r>
              <a:rPr lang="en-US" altLang="en-US" sz="1800" i="1" dirty="0" err="1" smtClean="0"/>
              <a:t>povećava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iznos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potrebne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rezerve</a:t>
            </a:r>
            <a:endParaRPr lang="sr-Latn-ME" altLang="en-US" sz="1800" i="1" dirty="0" smtClean="0"/>
          </a:p>
          <a:p>
            <a:pPr marL="285750" indent="-285750" algn="l"/>
            <a:endParaRPr lang="sr-Latn-ME" altLang="en-US" sz="1100" i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altLang="en-US" sz="1800" i="1" dirty="0" smtClean="0"/>
              <a:t>Ovo </a:t>
            </a:r>
            <a:r>
              <a:rPr lang="en-US" altLang="en-US" sz="1800" i="1" dirty="0" err="1" smtClean="0"/>
              <a:t>znači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da</a:t>
            </a:r>
            <a:r>
              <a:rPr lang="en-US" altLang="en-US" sz="1800" i="1" dirty="0" smtClean="0"/>
              <a:t> bi u </a:t>
            </a:r>
            <a:r>
              <a:rPr lang="sr-Latn-ME" altLang="en-US" sz="1800" i="1" dirty="0" smtClean="0"/>
              <a:t>martu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bilo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neophodno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smanjivanje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proizvodnje</a:t>
            </a:r>
            <a:r>
              <a:rPr lang="en-US" altLang="en-US" sz="1800" i="1" dirty="0" smtClean="0"/>
              <a:t> </a:t>
            </a:r>
            <a:r>
              <a:rPr lang="en-US" altLang="en-US" sz="1800" i="1" dirty="0" err="1" smtClean="0"/>
              <a:t>iz</a:t>
            </a:r>
            <a:r>
              <a:rPr lang="en-US" altLang="en-US" sz="1800" i="1" dirty="0" smtClean="0"/>
              <a:t> TE</a:t>
            </a:r>
            <a:endParaRPr lang="sr-Latn-ME" altLang="en-US" sz="1800" i="1" dirty="0" smtClean="0"/>
          </a:p>
          <a:p>
            <a:pPr marL="285750" indent="-285750" algn="l">
              <a:buFontTx/>
              <a:buChar char="-"/>
            </a:pPr>
            <a:endParaRPr lang="pl-PL" altLang="en-US" sz="1200" i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pl-PL" altLang="en-US" sz="100" i="1" dirty="0" smtClean="0"/>
          </a:p>
          <a:p>
            <a:pPr marL="342900" indent="-342900" algn="just"/>
            <a:endParaRPr lang="sr-Latn-ME" sz="1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xmlns="" val="12917151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485776"/>
            <a:ext cx="7240979" cy="606754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BALANSIRANJE PROIZVODNJE 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82535"/>
            <a:ext cx="9144000" cy="557546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altLang="en-US" sz="1400" i="1" dirty="0" smtClean="0"/>
              <a:t>Najnovijim softverskim alatima jako teško postići da prosječna normalizovana relativna greška u prognozi, tj. </a:t>
            </a:r>
            <a:r>
              <a:rPr lang="pl-PL" altLang="en-US" sz="1400" i="1" dirty="0" smtClean="0"/>
              <a:t>planiranju satne proizvodnje bude manja od 10% </a:t>
            </a:r>
            <a:endParaRPr lang="pl-PL" altLang="en-US" sz="1400" i="1" dirty="0" smtClean="0"/>
          </a:p>
          <a:p>
            <a:pPr marL="457200" indent="-457200" algn="just"/>
            <a:endParaRPr lang="pl-PL" altLang="en-US" sz="1400" i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altLang="en-US" sz="1400" i="1" dirty="0" smtClean="0"/>
              <a:t>Greška je mnogo veća za prognozu koja se odnosi na neko dalje vrijeme, tj. </a:t>
            </a:r>
            <a:r>
              <a:rPr lang="pl-PL" altLang="en-US" sz="1400" i="1" dirty="0" smtClean="0"/>
              <a:t>duži vremenski </a:t>
            </a:r>
            <a:r>
              <a:rPr lang="pl-PL" altLang="en-US" sz="1400" i="1" dirty="0" smtClean="0"/>
              <a:t>period</a:t>
            </a:r>
          </a:p>
          <a:p>
            <a:pPr marL="457200" indent="-457200" algn="just"/>
            <a:endParaRPr lang="pl-PL" altLang="en-US" sz="1400" i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altLang="en-US" sz="1400" i="1" dirty="0" smtClean="0"/>
              <a:t>Odstupanje VE potrebno je nadomjestiti promjenom proizvodnje konvencionalnih elektrana, ili nabavkom energije na </a:t>
            </a:r>
            <a:r>
              <a:rPr lang="pl-PL" altLang="en-US" sz="1400" i="1" dirty="0" smtClean="0"/>
              <a:t>tržištu</a:t>
            </a:r>
          </a:p>
          <a:p>
            <a:pPr marL="457200" indent="-457200" algn="just"/>
            <a:endParaRPr lang="pl-PL" altLang="en-US" sz="1400" i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altLang="en-US" sz="1400" i="1" dirty="0" smtClean="0"/>
              <a:t>Potrebno </a:t>
            </a:r>
            <a:r>
              <a:rPr lang="pl-PL" altLang="en-US" sz="1400" i="1" dirty="0" smtClean="0"/>
              <a:t>je analizirati slučajeve koji postoje pri stabilnoj, slabo promjenjivoj brzini vjetra, i npri naglim promenama brzine vjetra </a:t>
            </a:r>
            <a:endParaRPr lang="pl-PL" altLang="en-US" sz="1400" i="1" dirty="0" smtClean="0"/>
          </a:p>
          <a:p>
            <a:pPr marL="457200" indent="-457200" algn="just"/>
            <a:endParaRPr lang="pl-PL" altLang="en-US" sz="1400" i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altLang="en-US" sz="1400" i="1" dirty="0" smtClean="0"/>
              <a:t>U slučaju kada se očekuje brzina vjetra približna onoj koja dovodi do isključenja </a:t>
            </a:r>
            <a:r>
              <a:rPr lang="pl-PL" altLang="en-US" sz="1400" i="1" dirty="0" smtClean="0"/>
              <a:t>VE potrebno </a:t>
            </a:r>
            <a:r>
              <a:rPr lang="pl-PL" altLang="en-US" sz="1400" i="1" dirty="0" smtClean="0"/>
              <a:t>je imati rezervu koja odgovara instalisanoj snazi </a:t>
            </a:r>
            <a:r>
              <a:rPr lang="pl-PL" altLang="en-US" sz="1400" i="1" dirty="0" smtClean="0"/>
              <a:t>tog izvora</a:t>
            </a:r>
          </a:p>
          <a:p>
            <a:pPr marL="457200" indent="-457200" algn="just"/>
            <a:endParaRPr lang="pl-PL" altLang="en-US" sz="1400" i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ME" altLang="en-US" sz="1400" i="1" dirty="0" err="1" smtClean="0"/>
              <a:t>K</a:t>
            </a:r>
            <a:r>
              <a:rPr lang="en-US" altLang="en-US" sz="1400" i="1" dirty="0" err="1" smtClean="0"/>
              <a:t>riva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izlazne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snage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vetrogeneratora</a:t>
            </a:r>
            <a:r>
              <a:rPr lang="en-US" altLang="en-US" sz="1400" i="1" dirty="0" smtClean="0"/>
              <a:t> </a:t>
            </a:r>
            <a:r>
              <a:rPr lang="sr-Latn-ME" altLang="en-US" sz="1400" i="1" dirty="0" smtClean="0"/>
              <a:t>se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najviše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mijenja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za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brzine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vjetra</a:t>
            </a:r>
            <a:r>
              <a:rPr lang="en-US" altLang="en-US" sz="1400" i="1" dirty="0" smtClean="0"/>
              <a:t> </a:t>
            </a:r>
            <a:r>
              <a:rPr lang="en-US" altLang="en-US" sz="1400" i="1" dirty="0" smtClean="0"/>
              <a:t>u </a:t>
            </a:r>
            <a:r>
              <a:rPr lang="en-US" altLang="en-US" sz="1400" i="1" dirty="0" err="1" smtClean="0"/>
              <a:t>intervalu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od</a:t>
            </a:r>
            <a:r>
              <a:rPr lang="en-US" altLang="en-US" sz="1400" i="1" dirty="0" smtClean="0"/>
              <a:t> 3-5 m/s do 10 m/s </a:t>
            </a:r>
            <a:r>
              <a:rPr lang="en-US" altLang="en-US" sz="1400" i="1" dirty="0" err="1" smtClean="0"/>
              <a:t>ili</a:t>
            </a:r>
            <a:r>
              <a:rPr lang="en-US" altLang="en-US" sz="1400" i="1" dirty="0" smtClean="0"/>
              <a:t> 12 </a:t>
            </a:r>
            <a:r>
              <a:rPr lang="en-US" altLang="en-US" sz="1400" i="1" dirty="0" smtClean="0"/>
              <a:t>m/s</a:t>
            </a:r>
            <a:endParaRPr lang="sr-Latn-ME" altLang="en-US" sz="1400" i="1" dirty="0" smtClean="0"/>
          </a:p>
          <a:p>
            <a:pPr marL="457200" indent="-457200" algn="just"/>
            <a:endParaRPr lang="sr-Latn-ME" altLang="en-US" sz="1400" i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sz="1400" i="1" dirty="0" err="1" smtClean="0"/>
              <a:t>Brzine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vjetra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od</a:t>
            </a:r>
            <a:r>
              <a:rPr lang="en-US" altLang="en-US" sz="1400" i="1" dirty="0" smtClean="0"/>
              <a:t> 6 do 9 m/s </a:t>
            </a:r>
            <a:r>
              <a:rPr lang="en-US" altLang="en-US" sz="1400" i="1" dirty="0" err="1" smtClean="0"/>
              <a:t>su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najzastupljenije</a:t>
            </a:r>
            <a:r>
              <a:rPr lang="en-US" altLang="en-US" sz="1400" i="1" dirty="0" smtClean="0"/>
              <a:t> u </a:t>
            </a:r>
            <a:r>
              <a:rPr lang="en-US" altLang="en-US" sz="1400" i="1" dirty="0" err="1" smtClean="0"/>
              <a:t>godišnjoj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raspodjeli</a:t>
            </a:r>
            <a:r>
              <a:rPr lang="en-US" altLang="en-US" sz="1400" i="1" dirty="0" smtClean="0"/>
              <a:t> </a:t>
            </a:r>
            <a:endParaRPr lang="sr-Latn-ME" altLang="en-US" sz="1400" i="1" dirty="0" smtClean="0"/>
          </a:p>
          <a:p>
            <a:pPr marL="457200" indent="-457200" algn="just">
              <a:spcBef>
                <a:spcPts val="0"/>
              </a:spcBef>
            </a:pPr>
            <a:r>
              <a:rPr lang="sr-Latn-ME" altLang="en-US" sz="1400" i="1" dirty="0" smtClean="0"/>
              <a:t>       </a:t>
            </a:r>
            <a:r>
              <a:rPr lang="en-US" altLang="en-US" sz="1400" i="1" dirty="0" err="1" smtClean="0"/>
              <a:t>brzine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vjetra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području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Krnova</a:t>
            </a:r>
            <a:r>
              <a:rPr lang="en-US" altLang="en-US" sz="1400" i="1" dirty="0" smtClean="0"/>
              <a:t>.</a:t>
            </a:r>
            <a:endParaRPr lang="sr-Latn-ME" altLang="en-US" sz="1400" i="1" dirty="0" err="1" smtClean="0"/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03" y="570017"/>
            <a:ext cx="8847117" cy="609204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sr-Latn-CS" altLang="en-US" sz="1800" i="1" dirty="0" smtClean="0"/>
              <a:t>   </a:t>
            </a:r>
            <a:r>
              <a:rPr lang="sr-Latn-CS" altLang="en-US" sz="1400" i="1" dirty="0" smtClean="0"/>
              <a:t>Varijacije </a:t>
            </a:r>
            <a:r>
              <a:rPr lang="sr-Latn-CS" altLang="en-US" sz="1400" i="1" dirty="0" smtClean="0"/>
              <a:t>proizvodnje u satnim intervalima predstavljaju važan aspekt u procesu planiranja rada EES-a i predstavljaju obračunski period za debalans </a:t>
            </a:r>
            <a:endParaRPr lang="sr-Latn-CS" altLang="en-US" sz="1400" i="1" dirty="0" smtClean="0"/>
          </a:p>
          <a:p>
            <a:pPr algn="just"/>
            <a:endParaRPr lang="sr-Latn-CS" altLang="en-US" sz="8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N</a:t>
            </a:r>
            <a:r>
              <a:rPr lang="en-US" altLang="en-US" sz="1400" i="1" dirty="0" err="1" smtClean="0"/>
              <a:t>ajveći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problemi</a:t>
            </a:r>
            <a:r>
              <a:rPr lang="en-US" altLang="en-US" sz="1400" i="1" dirty="0" smtClean="0"/>
              <a:t> se </a:t>
            </a:r>
            <a:r>
              <a:rPr lang="en-US" altLang="en-US" sz="1400" i="1" dirty="0" err="1" smtClean="0"/>
              <a:t>javljaju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naglim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promjenama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brzine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vjetra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koje</a:t>
            </a:r>
            <a:r>
              <a:rPr lang="en-US" altLang="en-US" sz="1400" i="1" dirty="0" smtClean="0"/>
              <a:t> se ne </a:t>
            </a:r>
            <a:r>
              <a:rPr lang="en-US" altLang="en-US" sz="1400" i="1" dirty="0" err="1" smtClean="0"/>
              <a:t>mogu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predvidjeti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čak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ni</a:t>
            </a:r>
            <a:r>
              <a:rPr lang="en-US" altLang="en-US" sz="1400" i="1" dirty="0" smtClean="0"/>
              <a:t> u </a:t>
            </a:r>
            <a:r>
              <a:rPr lang="en-US" altLang="en-US" sz="1400" i="1" dirty="0" err="1" smtClean="0"/>
              <a:t>kratkoročnim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prognozama</a:t>
            </a:r>
            <a:endParaRPr lang="sr-Latn-ME" altLang="en-US" sz="1400" i="1" dirty="0" smtClean="0"/>
          </a:p>
          <a:p>
            <a:pPr algn="just"/>
            <a:endParaRPr lang="sr-Latn-ME" altLang="en-US" sz="9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 P</a:t>
            </a:r>
            <a:r>
              <a:rPr lang="en-US" altLang="en-US" sz="1400" i="1" dirty="0" err="1" smtClean="0"/>
              <a:t>otrebno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imati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velike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rezerve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balansnih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snaga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koje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moraju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da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budu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vrlo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fleksibilne</a:t>
            </a:r>
            <a:endParaRPr lang="sr-Latn-ME" altLang="en-US" sz="1400" i="1" dirty="0" smtClean="0"/>
          </a:p>
          <a:p>
            <a:pPr algn="just"/>
            <a:endParaRPr lang="sr-Latn-ME" altLang="en-US" sz="105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 </a:t>
            </a:r>
            <a:r>
              <a:rPr lang="en-US" altLang="en-US" sz="1400" i="1" dirty="0" smtClean="0"/>
              <a:t>Kao </a:t>
            </a:r>
            <a:r>
              <a:rPr lang="en-US" altLang="en-US" sz="1400" i="1" dirty="0" err="1" smtClean="0"/>
              <a:t>jedno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od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mogućih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rješenja</a:t>
            </a:r>
            <a:r>
              <a:rPr lang="sr-Latn-ME" altLang="en-US" sz="1400" i="1" dirty="0" smtClean="0"/>
              <a:t>: </a:t>
            </a:r>
            <a:r>
              <a:rPr lang="en-US" altLang="en-US" sz="1400" i="1" dirty="0" err="1" smtClean="0"/>
              <a:t>ograničenje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promjene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snage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koje</a:t>
            </a:r>
            <a:r>
              <a:rPr lang="en-US" altLang="en-US" sz="1400" i="1" dirty="0" smtClean="0"/>
              <a:t> bi se </a:t>
            </a:r>
            <a:r>
              <a:rPr lang="en-US" altLang="en-US" sz="1400" i="1" dirty="0" err="1" smtClean="0"/>
              <a:t>zadavalo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svakoj</a:t>
            </a:r>
            <a:r>
              <a:rPr lang="en-US" altLang="en-US" sz="1400" i="1" dirty="0" smtClean="0"/>
              <a:t> VE </a:t>
            </a:r>
            <a:r>
              <a:rPr lang="en-US" altLang="en-US" sz="1400" i="1" dirty="0" err="1" smtClean="0"/>
              <a:t>sa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fiksnom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vrijednošću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maksimalnog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gradijenta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porasta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snage</a:t>
            </a:r>
            <a:endParaRPr lang="sr-Latn-ME" altLang="en-US" sz="1400" i="1" dirty="0" smtClean="0"/>
          </a:p>
          <a:p>
            <a:pPr algn="just"/>
            <a:endParaRPr lang="sr-Latn-ME" altLang="en-US" sz="11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 </a:t>
            </a:r>
            <a:r>
              <a:rPr lang="en-US" altLang="en-US" sz="1400" i="1" dirty="0" err="1" smtClean="0"/>
              <a:t>Ovo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ograničenje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će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biti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moguće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za</a:t>
            </a:r>
            <a:r>
              <a:rPr lang="en-US" altLang="en-US" sz="1400" i="1" dirty="0" smtClean="0"/>
              <a:t> VE </a:t>
            </a:r>
            <a:r>
              <a:rPr lang="en-US" altLang="en-US" sz="1400" i="1" dirty="0" err="1" smtClean="0"/>
              <a:t>koje</a:t>
            </a:r>
            <a:r>
              <a:rPr lang="en-US" altLang="en-US" sz="1400" i="1" dirty="0" smtClean="0"/>
              <a:t> se </a:t>
            </a:r>
            <a:r>
              <a:rPr lang="en-US" altLang="en-US" sz="1400" i="1" dirty="0" err="1" smtClean="0"/>
              <a:t>planiraju</a:t>
            </a:r>
            <a:r>
              <a:rPr lang="en-US" altLang="en-US" sz="1400" i="1" dirty="0" smtClean="0"/>
              <a:t> u </a:t>
            </a:r>
            <a:r>
              <a:rPr lang="en-US" altLang="en-US" sz="1400" i="1" dirty="0" err="1" smtClean="0"/>
              <a:t>budućnosti</a:t>
            </a:r>
            <a:r>
              <a:rPr lang="en-US" altLang="en-US" sz="1400" i="1" dirty="0" smtClean="0"/>
              <a:t>, </a:t>
            </a:r>
            <a:r>
              <a:rPr lang="sr-Latn-ME" altLang="en-US" sz="1400" i="1" dirty="0" smtClean="0"/>
              <a:t>koje </a:t>
            </a:r>
            <a:r>
              <a:rPr lang="en-US" altLang="en-US" sz="1400" i="1" dirty="0" err="1" smtClean="0"/>
              <a:t>će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energiju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prodavati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otvorenom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tržištu</a:t>
            </a:r>
            <a:endParaRPr lang="sr-Latn-ME" altLang="en-US" sz="1400" i="1" dirty="0" smtClean="0"/>
          </a:p>
          <a:p>
            <a:pPr algn="just"/>
            <a:endParaRPr lang="sr-Latn-ME" altLang="en-US" sz="1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 </a:t>
            </a:r>
            <a:r>
              <a:rPr lang="en-US" altLang="en-US" sz="1400" i="1" dirty="0" smtClean="0"/>
              <a:t>Nagle </a:t>
            </a:r>
            <a:r>
              <a:rPr lang="en-US" altLang="en-US" sz="1400" i="1" dirty="0" err="1" smtClean="0"/>
              <a:t>promjene</a:t>
            </a:r>
            <a:r>
              <a:rPr lang="en-US" altLang="en-US" sz="1400" i="1" dirty="0" smtClean="0"/>
              <a:t> (</a:t>
            </a:r>
            <a:r>
              <a:rPr lang="en-US" altLang="en-US" sz="1400" i="1" dirty="0" err="1" smtClean="0"/>
              <a:t>porasti</a:t>
            </a:r>
            <a:r>
              <a:rPr lang="en-US" altLang="en-US" sz="1400" i="1" dirty="0" smtClean="0"/>
              <a:t>) </a:t>
            </a:r>
            <a:r>
              <a:rPr lang="en-US" altLang="en-US" sz="1400" i="1" dirty="0" err="1" smtClean="0"/>
              <a:t>proizvodnje</a:t>
            </a:r>
            <a:r>
              <a:rPr lang="en-US" altLang="en-US" sz="1400" i="1" dirty="0" smtClean="0"/>
              <a:t> VE </a:t>
            </a:r>
            <a:r>
              <a:rPr lang="en-US" altLang="en-US" sz="1400" i="1" dirty="0" err="1" smtClean="0"/>
              <a:t>posebno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nezgodne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za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vrijeme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minimalnih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opterećenja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sistema</a:t>
            </a:r>
            <a:r>
              <a:rPr lang="en-US" altLang="en-US" sz="1400" i="1" dirty="0" smtClean="0"/>
              <a:t> u </a:t>
            </a:r>
            <a:r>
              <a:rPr lang="en-US" altLang="en-US" sz="1400" i="1" dirty="0" err="1" smtClean="0"/>
              <a:t>periodima</a:t>
            </a:r>
            <a:r>
              <a:rPr lang="en-US" altLang="en-US" sz="1400" i="1" dirty="0" smtClean="0"/>
              <a:t> </a:t>
            </a:r>
            <a:r>
              <a:rPr lang="sr-Latn-ME" altLang="en-US" sz="1400" i="1" dirty="0" smtClean="0"/>
              <a:t>''</a:t>
            </a:r>
            <a:r>
              <a:rPr lang="en-US" altLang="en-US" sz="1400" i="1" dirty="0" err="1" smtClean="0"/>
              <a:t>krute</a:t>
            </a:r>
            <a:r>
              <a:rPr lang="sr-Latn-ME" altLang="en-US" sz="1400" i="1" dirty="0" smtClean="0"/>
              <a:t>''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proizvodnje</a:t>
            </a:r>
            <a:r>
              <a:rPr lang="en-US" altLang="en-US" sz="1400" i="1" dirty="0" smtClean="0"/>
              <a:t> </a:t>
            </a:r>
            <a:r>
              <a:rPr lang="en-US" altLang="en-US" sz="1400" i="1" dirty="0" smtClean="0"/>
              <a:t>HE</a:t>
            </a:r>
            <a:endParaRPr lang="sr-Latn-ME" altLang="en-US" sz="1400" i="1" dirty="0" smtClean="0"/>
          </a:p>
          <a:p>
            <a:pPr algn="just"/>
            <a:endParaRPr lang="sr-Latn-ME" altLang="en-US" sz="10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 </a:t>
            </a:r>
            <a:r>
              <a:rPr lang="en-US" altLang="en-US" sz="1400" i="1" dirty="0" smtClean="0"/>
              <a:t>HE </a:t>
            </a:r>
            <a:r>
              <a:rPr lang="en-US" altLang="en-US" sz="1400" i="1" dirty="0" err="1" smtClean="0"/>
              <a:t>Piva</a:t>
            </a:r>
            <a:r>
              <a:rPr lang="en-US" altLang="en-US" sz="1400" i="1" dirty="0" smtClean="0"/>
              <a:t>, </a:t>
            </a:r>
            <a:r>
              <a:rPr lang="en-US" altLang="en-US" sz="1400" i="1" dirty="0" err="1" smtClean="0"/>
              <a:t>kao</a:t>
            </a:r>
            <a:r>
              <a:rPr lang="en-US" altLang="en-US" sz="1400" i="1" dirty="0" smtClean="0"/>
              <a:t> </a:t>
            </a:r>
            <a:r>
              <a:rPr lang="sr-Latn-ME" altLang="en-US" sz="1400" i="1" dirty="0" smtClean="0"/>
              <a:t>''</a:t>
            </a:r>
            <a:r>
              <a:rPr lang="en-US" altLang="en-US" sz="1400" i="1" dirty="0" err="1" smtClean="0"/>
              <a:t>vršna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elektrana</a:t>
            </a:r>
            <a:r>
              <a:rPr lang="sr-Latn-ME" altLang="en-US" sz="1400" i="1" dirty="0" smtClean="0"/>
              <a:t>''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može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dosta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pomoći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kada</a:t>
            </a:r>
            <a:r>
              <a:rPr lang="en-US" altLang="en-US" sz="1400" i="1" dirty="0" smtClean="0"/>
              <a:t> je u </a:t>
            </a:r>
            <a:r>
              <a:rPr lang="en-US" altLang="en-US" sz="1400" i="1" dirty="0" err="1" smtClean="0"/>
              <a:t>pitanju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pokrivanje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pikova</a:t>
            </a:r>
            <a:r>
              <a:rPr lang="en-US" altLang="en-US" sz="1400" i="1" dirty="0" smtClean="0"/>
              <a:t>, </a:t>
            </a:r>
            <a:r>
              <a:rPr lang="sr-Latn-ME" altLang="en-US" sz="1400" i="1" dirty="0" smtClean="0"/>
              <a:t>zavisno koliki je dio instalisane snage u </a:t>
            </a:r>
            <a:r>
              <a:rPr lang="sr-Latn-ME" altLang="en-US" sz="1400" i="1" dirty="0" smtClean="0"/>
              <a:t>pogonu</a:t>
            </a:r>
          </a:p>
          <a:p>
            <a:pPr algn="just"/>
            <a:endParaRPr lang="sr-Latn-ME" altLang="en-US" sz="1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altLang="en-US" sz="1400" i="1" dirty="0" smtClean="0"/>
              <a:t>    </a:t>
            </a:r>
            <a:r>
              <a:rPr lang="en-US" altLang="en-US" sz="1400" i="1" dirty="0" err="1" smtClean="0"/>
              <a:t>Preciznim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planiranjem</a:t>
            </a:r>
            <a:r>
              <a:rPr lang="en-US" altLang="en-US" sz="1400" i="1" dirty="0" smtClean="0"/>
              <a:t>, </a:t>
            </a:r>
            <a:r>
              <a:rPr lang="en-US" altLang="en-US" sz="1400" i="1" dirty="0" err="1" smtClean="0"/>
              <a:t>može</a:t>
            </a:r>
            <a:r>
              <a:rPr lang="en-US" altLang="en-US" sz="1400" i="1" dirty="0" smtClean="0"/>
              <a:t> se </a:t>
            </a:r>
            <a:r>
              <a:rPr lang="en-US" altLang="en-US" sz="1400" i="1" dirty="0" err="1" smtClean="0"/>
              <a:t>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planirati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rezerva</a:t>
            </a:r>
            <a:r>
              <a:rPr lang="en-US" altLang="en-US" sz="1400" i="1" dirty="0" smtClean="0"/>
              <a:t> u </a:t>
            </a:r>
            <a:r>
              <a:rPr lang="en-US" altLang="en-US" sz="1400" i="1" dirty="0" err="1" smtClean="0"/>
              <a:t>sistemu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koju</a:t>
            </a:r>
            <a:r>
              <a:rPr lang="en-US" altLang="en-US" sz="1400" i="1" dirty="0" smtClean="0"/>
              <a:t> je </a:t>
            </a:r>
            <a:r>
              <a:rPr lang="en-US" altLang="en-US" sz="1400" i="1" dirty="0" err="1" smtClean="0"/>
              <a:t>potrebno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ostaviti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kako</a:t>
            </a:r>
            <a:r>
              <a:rPr lang="en-US" altLang="en-US" sz="1400" i="1" dirty="0" smtClean="0"/>
              <a:t> bi se </a:t>
            </a:r>
            <a:r>
              <a:rPr lang="en-US" altLang="en-US" sz="1400" i="1" dirty="0" err="1" smtClean="0"/>
              <a:t>pokrila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neprevidivost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proizvodnje</a:t>
            </a:r>
            <a:r>
              <a:rPr lang="en-US" altLang="en-US" sz="1400" i="1" dirty="0" smtClean="0"/>
              <a:t> VE </a:t>
            </a:r>
            <a:endParaRPr lang="sr-Latn-ME" altLang="en-US" sz="1400" i="1" dirty="0" smtClean="0"/>
          </a:p>
          <a:p>
            <a:pPr algn="just">
              <a:buFont typeface="Arial" pitchFamily="34" charset="0"/>
              <a:buChar char="•"/>
            </a:pPr>
            <a:endParaRPr lang="sr-Latn-ME" altLang="en-US" sz="1400" i="1" dirty="0" smtClean="0"/>
          </a:p>
          <a:p>
            <a:pPr algn="just">
              <a:buFont typeface="Arial" pitchFamily="34" charset="0"/>
              <a:buChar char="•"/>
            </a:pPr>
            <a:r>
              <a:rPr lang="sr-Latn-ME" sz="1400" dirty="0" smtClean="0"/>
              <a:t>    </a:t>
            </a:r>
            <a:r>
              <a:rPr lang="sr-Latn-ME" altLang="en-US" sz="1400" i="1" dirty="0" smtClean="0"/>
              <a:t>Jedno od rešenja su </a:t>
            </a:r>
            <a:r>
              <a:rPr lang="en-US" altLang="en-US" sz="1400" i="1" dirty="0" err="1" smtClean="0"/>
              <a:t>reverzibilne</a:t>
            </a:r>
            <a:r>
              <a:rPr lang="en-US" altLang="en-US" sz="1400" i="1" dirty="0" smtClean="0"/>
              <a:t> HE </a:t>
            </a:r>
            <a:r>
              <a:rPr lang="en-US" altLang="en-US" sz="1400" i="1" dirty="0" err="1" smtClean="0"/>
              <a:t>koje</a:t>
            </a:r>
            <a:r>
              <a:rPr lang="en-US" altLang="en-US" sz="1400" i="1" dirty="0" smtClean="0"/>
              <a:t> se </a:t>
            </a:r>
            <a:r>
              <a:rPr lang="en-US" altLang="en-US" sz="1400" i="1" dirty="0" err="1" smtClean="0"/>
              <a:t>odlikuju</a:t>
            </a:r>
            <a:r>
              <a:rPr lang="en-US" altLang="en-US" sz="1400" i="1" dirty="0" smtClean="0"/>
              <a:t> </a:t>
            </a:r>
            <a:r>
              <a:rPr lang="en-US" altLang="en-US" sz="1400" i="1" dirty="0" err="1" smtClean="0"/>
              <a:t>velikom</a:t>
            </a:r>
            <a:r>
              <a:rPr lang="en-US" altLang="en-US" sz="1400" i="1" dirty="0" smtClean="0"/>
              <a:t> ’’</a:t>
            </a:r>
            <a:r>
              <a:rPr lang="en-US" altLang="en-US" sz="1400" i="1" dirty="0" err="1" smtClean="0"/>
              <a:t>fleksibilnošću</a:t>
            </a:r>
            <a:r>
              <a:rPr lang="en-US" altLang="en-US" sz="1400" i="1" dirty="0" smtClean="0"/>
              <a:t>’’ </a:t>
            </a:r>
            <a:endParaRPr lang="en-GB" altLang="en-US" sz="1400" i="1" dirty="0" err="1" smtClean="0"/>
          </a:p>
        </p:txBody>
      </p:sp>
    </p:spTree>
    <p:extLst>
      <p:ext uri="{BB962C8B-B14F-4D97-AF65-F5344CB8AC3E}">
        <p14:creationId xmlns:p14="http://schemas.microsoft.com/office/powerpoint/2010/main" xmlns="" val="19510692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1266</Words>
  <Application>Microsoft Office PowerPoint</Application>
  <PresentationFormat>On-screen Show (4:3)</PresentationFormat>
  <Paragraphs>186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ANALIZA UTICAJA PROIZVODNJE VJETROELEKTRANA NA DRUGE PROIZVODNE KAPACITETE I BALANSIRANJE EES-A CRNE GORE</vt:lpstr>
      <vt:lpstr>UVOD</vt:lpstr>
      <vt:lpstr>KOORDINACIJA VJETROELEKTRANA I DRUGIH PROIZVODNIH KAPACITETA</vt:lpstr>
      <vt:lpstr>Slide 4</vt:lpstr>
      <vt:lpstr>Slide 5</vt:lpstr>
      <vt:lpstr>Slide 6</vt:lpstr>
      <vt:lpstr>Slide 7</vt:lpstr>
      <vt:lpstr>BALANSIRANJE PROIZVODNJE VE</vt:lpstr>
      <vt:lpstr>Slide 9</vt:lpstr>
      <vt:lpstr> ZAKLJUČCI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Win</cp:lastModifiedBy>
  <cp:revision>227</cp:revision>
  <dcterms:created xsi:type="dcterms:W3CDTF">2018-08-21T10:05:07Z</dcterms:created>
  <dcterms:modified xsi:type="dcterms:W3CDTF">2019-05-09T22:04:25Z</dcterms:modified>
</cp:coreProperties>
</file>