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8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sr-Latn-R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8DDBBD-0DE5-4F38-9BF7-B063B1DF4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27EC338-E426-4C09-BBD3-DD6FAE8CC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5D7E50B-CB25-4455-B753-9645307E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F2F2D-390B-4A0C-BDAA-37CCEBF593CE}" type="datetimeFigureOut">
              <a:rPr lang="hr-HR"/>
              <a:pPr>
                <a:defRPr/>
              </a:pPr>
              <a:t>14.5.2019.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88F1B0E-2C09-4306-B03C-3AE08D73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4A321EB-D3B8-4249-8A74-1FC74A88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22743-D03E-4007-BFC7-05012DF5EB2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9442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07CB94-A311-4A16-97D8-EB9DD3212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E468479-E13E-47BC-A3D2-8446072B1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5D7E50B-CB25-4455-B753-9645307E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D7C69-2C46-44D4-B0E6-11ABF6BD4900}" type="datetimeFigureOut">
              <a:rPr lang="hr-HR"/>
              <a:pPr>
                <a:defRPr/>
              </a:pPr>
              <a:t>14.5.2019.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88F1B0E-2C09-4306-B03C-3AE08D73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4A321EB-D3B8-4249-8A74-1FC74A88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D14F2-3FED-4189-92C7-6F6A2026C06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766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F328C47-39E2-42E1-8F63-273199680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C5971CF5-BF4C-4D24-AC60-FCF1C49D4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5D7E50B-CB25-4455-B753-9645307E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E5BF9-0455-40BD-B3E6-97246F77A589}" type="datetimeFigureOut">
              <a:rPr lang="hr-HR"/>
              <a:pPr>
                <a:defRPr/>
              </a:pPr>
              <a:t>14.5.2019.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88F1B0E-2C09-4306-B03C-3AE08D73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4A321EB-D3B8-4249-8A74-1FC74A88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74EBB-00D3-468D-B9BB-D70B7D8C0DE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4385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73208B-55A1-405F-86D3-9BC7C88C6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0EC9063-7F2E-43A3-948E-D4B17BA69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5D7E50B-CB25-4455-B753-9645307E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13CB2-C4A6-465E-A285-9C3D6F27C32F}" type="datetimeFigureOut">
              <a:rPr lang="hr-HR"/>
              <a:pPr>
                <a:defRPr/>
              </a:pPr>
              <a:t>14.5.2019.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88F1B0E-2C09-4306-B03C-3AE08D73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4A321EB-D3B8-4249-8A74-1FC74A88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CD8DE-DB77-4748-AF44-1A282A31A55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178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B74178-2EEE-4174-9905-FCDF68E3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9E11D5A-F8AD-4B1C-BB4F-36FBBF039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5D7E50B-CB25-4455-B753-9645307E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6BF6A-C6D6-474E-AAA7-B0DA8D9EDEE3}" type="datetimeFigureOut">
              <a:rPr lang="hr-HR"/>
              <a:pPr>
                <a:defRPr/>
              </a:pPr>
              <a:t>14.5.2019.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88F1B0E-2C09-4306-B03C-3AE08D73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4A321EB-D3B8-4249-8A74-1FC74A88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4BB9B-BF5B-46A2-9F36-B5094A09D12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061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4C1DD2B-1277-49E8-A2EA-5FDD54C74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6A68839-F2F7-41EB-A59C-419BA7933D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661C3EB-CA6E-42CF-AD3A-F2CBBEBE8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C5D7E50B-CB25-4455-B753-9645307E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58299-57D1-4FDE-AF95-F7C9BD890966}" type="datetimeFigureOut">
              <a:rPr lang="hr-HR"/>
              <a:pPr>
                <a:defRPr/>
              </a:pPr>
              <a:t>14.5.2019.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388F1B0E-2C09-4306-B03C-3AE08D73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D4A321EB-D3B8-4249-8A74-1FC74A88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371BF-38E1-4BFE-BAF0-829CFAF4619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470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B5873A-831B-42CE-AF59-9F5394ADE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0EAA408-2771-4DF8-81EA-97961FCF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8EB2205-0100-4FCB-AED4-C8360340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FD41FCDD-74EC-4FE9-A1F1-336AF3895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953E6CD-3246-44E2-9209-045B84DBCE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C5D7E50B-CB25-4455-B753-9645307E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5AD6A-73DC-421E-B4D8-F0565A46932A}" type="datetimeFigureOut">
              <a:rPr lang="hr-HR"/>
              <a:pPr>
                <a:defRPr/>
              </a:pPr>
              <a:t>14.5.2019.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388F1B0E-2C09-4306-B03C-3AE08D73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D4A321EB-D3B8-4249-8A74-1FC74A88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48527-DA31-41C7-8A9C-C7F14660792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1531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1CE446-6E22-4AFE-B4D6-1D25CD89D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C5D7E50B-CB25-4455-B753-9645307E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27E2E-6A90-4108-901C-0E408D449575}" type="datetimeFigureOut">
              <a:rPr lang="hr-HR"/>
              <a:pPr>
                <a:defRPr/>
              </a:pPr>
              <a:t>14.5.2019.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388F1B0E-2C09-4306-B03C-3AE08D73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D4A321EB-D3B8-4249-8A74-1FC74A88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21211-CE00-4650-B465-406B77DA763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4458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>
            <a:extLst>
              <a:ext uri="{FF2B5EF4-FFF2-40B4-BE49-F238E27FC236}">
                <a16:creationId xmlns:a16="http://schemas.microsoft.com/office/drawing/2014/main" id="{C5D7E50B-CB25-4455-B753-9645307E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35E7D-DEB8-4C5C-9CC2-754F942678B9}" type="datetimeFigureOut">
              <a:rPr lang="hr-HR"/>
              <a:pPr>
                <a:defRPr/>
              </a:pPr>
              <a:t>14.5.2019.</a:t>
            </a:fld>
            <a:endParaRPr lang="hr-HR"/>
          </a:p>
        </p:txBody>
      </p:sp>
      <p:sp>
        <p:nvSpPr>
          <p:cNvPr id="3" name="Rezervirano mjesto podnožja 4">
            <a:extLst>
              <a:ext uri="{FF2B5EF4-FFF2-40B4-BE49-F238E27FC236}">
                <a16:creationId xmlns:a16="http://schemas.microsoft.com/office/drawing/2014/main" id="{388F1B0E-2C09-4306-B03C-3AE08D73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>
            <a:extLst>
              <a:ext uri="{FF2B5EF4-FFF2-40B4-BE49-F238E27FC236}">
                <a16:creationId xmlns:a16="http://schemas.microsoft.com/office/drawing/2014/main" id="{D4A321EB-D3B8-4249-8A74-1FC74A88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CE4A2-C989-40B4-BA8D-8B53EA19400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561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AE91A5-DA01-4BFF-92DE-03DBB992E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0E7623D-7C7C-4C3C-AE2A-E7B5B95B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4F68BF4-B706-4095-8CD9-A1D06B048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C5D7E50B-CB25-4455-B753-9645307E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B0CAC-A5D0-4E69-984F-AAD922B3ADC5}" type="datetimeFigureOut">
              <a:rPr lang="hr-HR"/>
              <a:pPr>
                <a:defRPr/>
              </a:pPr>
              <a:t>14.5.2019.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388F1B0E-2C09-4306-B03C-3AE08D73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D4A321EB-D3B8-4249-8A74-1FC74A88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8B75C-A10B-4348-B18B-FA92078C01F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37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5834A2-4A86-4C9E-AFA0-853A04599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C0D3E4AB-7D8E-4CBC-8457-DAEFCF3E56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2E944E2-6B60-4FCE-A658-86B4FB868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C5D7E50B-CB25-4455-B753-9645307E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F47A9-F0AB-4191-9455-2AF013A31720}" type="datetimeFigureOut">
              <a:rPr lang="hr-HR"/>
              <a:pPr>
                <a:defRPr/>
              </a:pPr>
              <a:t>14.5.2019.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388F1B0E-2C09-4306-B03C-3AE08D73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D4A321EB-D3B8-4249-8A74-1FC74A88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43717-F83D-4FEE-AB7C-C243600923D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063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 naslova matrice</a:t>
            </a:r>
          </a:p>
        </p:txBody>
      </p:sp>
      <p:sp>
        <p:nvSpPr>
          <p:cNvPr id="1027" name="Rezervirano mjesto teksta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Uredite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5D7E50B-CB25-4455-B753-9645307E8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4D765C-56D8-42D1-878B-3E38B3AC7312}" type="datetimeFigureOut">
              <a:rPr lang="hr-HR"/>
              <a:pPr>
                <a:defRPr/>
              </a:pPr>
              <a:t>14.5.2019.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88F1B0E-2C09-4306-B03C-3AE08D73C4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4A321EB-D3B8-4249-8A74-1FC74A88A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82DCE-B143-4157-A54A-A1DC98D64C4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ravokutnik 3"/>
          <p:cNvSpPr>
            <a:spLocks noChangeArrowheads="1"/>
          </p:cNvSpPr>
          <p:nvPr/>
        </p:nvSpPr>
        <p:spPr bwMode="auto">
          <a:xfrm>
            <a:off x="1579563" y="852488"/>
            <a:ext cx="950595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r-HR" altLang="sr-Latn-RS" sz="4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r-HR" altLang="sr-Latn-RS" sz="4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3600" b="1"/>
              <a:t>PROBLEMI INTEGRACIJA VJETROELEKTRANA U BOSNI I HERCEGOVINI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/>
              <a:t>R C5-14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r-HR" altLang="sr-Latn-RS" sz="4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r-HR" altLang="sr-Latn-RS" sz="4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r-HR" altLang="sr-Latn-RS" sz="4000" b="1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2000">
                <a:solidFill>
                  <a:srgbClr val="000000"/>
                </a:solidFill>
              </a:rPr>
              <a:t>Željko Mikulić, </a:t>
            </a:r>
            <a:r>
              <a:rPr lang="en-GB" altLang="sr-Latn-RS" sz="2000">
                <a:solidFill>
                  <a:srgbClr val="000000"/>
                </a:solidFill>
              </a:rPr>
              <a:t>MEE</a:t>
            </a:r>
            <a:r>
              <a:rPr lang="en-US" altLang="sr-Latn-RS" sz="2000">
                <a:solidFill>
                  <a:srgbClr val="000000"/>
                </a:solidFill>
              </a:rPr>
              <a:t>– JP „Elektroprivreda HZ Herceg Bosne“ d.d. Mostar</a:t>
            </a:r>
            <a:r>
              <a:rPr lang="hr-BA" altLang="sr-Latn-RS" sz="2000">
                <a:solidFill>
                  <a:srgbClr val="000000"/>
                </a:solidFill>
              </a:rPr>
              <a:t>,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sr-Latn-RS" sz="2000">
                <a:solidFill>
                  <a:srgbClr val="000000"/>
                </a:solidFill>
              </a:rPr>
              <a:t>Energy Trading</a:t>
            </a:r>
            <a:endParaRPr lang="en-GB" altLang="sr-Latn-RS" sz="2000" i="1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r-BA" altLang="sr-Latn-RS" sz="2000" i="1">
              <a:solidFill>
                <a:srgbClr val="000000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BA" altLang="sr-Latn-RS" sz="2000" i="1">
                <a:solidFill>
                  <a:srgbClr val="000000"/>
                </a:solidFill>
              </a:rPr>
              <a:t>CIGRE, Crna Gora, 16. svibanj 2019.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r-HR" altLang="sr-Latn-RS" sz="4000"/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463" y="298450"/>
            <a:ext cx="1997075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42100"/>
            <a:ext cx="121920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709613"/>
          </a:xfrm>
        </p:spPr>
        <p:txBody>
          <a:bodyPr/>
          <a:lstStyle/>
          <a:p>
            <a:pPr algn="ctr" eaLnBrk="1" hangingPunct="1"/>
            <a:r>
              <a:rPr lang="hr-HR" altLang="sr-Latn-RS" sz="3600" b="1" smtClean="0"/>
              <a:t>Zaključak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9E15D26-AADC-4924-B616-35B0AE3B2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138"/>
            <a:ext cx="10215563" cy="45021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hr-HR" altLang="en-US" sz="2200" smtClean="0"/>
              <a:t>Povećanjem udjela OIE iz vjetra javljaju se i veće promjene u predviđanju proizvodnje, a s time i veći trošak balansiranja.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hr-HR" altLang="en-US" sz="2200" smtClean="0"/>
              <a:t>Operator za OIEIEK mora preuzeti odgovornost i postati istinski operator, registrirati se kao BOS i uspostaviti balansnu grupu OIE.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hr-HR" altLang="en-US" sz="2200" smtClean="0"/>
              <a:t>Potrebno je preći na izradu dnevnih planova o preuzimanju električne energije proizvedene iz obnovljivih izvora od strane opskrbljivača.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r-HR" altLang="en-US" sz="2200" smtClean="0"/>
              <a:t>Potrebno je napraviti pravilnik o metodologiji za raspodjelu troškova balansiranja za privilegirane i kvalificirane proizvođače na koji način i koliko proizvođač iz OIE sudjeluje u troškovima balansiranja.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r-HR" altLang="en-US" sz="2200" smtClean="0"/>
              <a:t>Uvođenjem dnevnog i unutar dnevnog tržišta električne energije (Burza električne energije) u BIH bi omogućilo Operatoru za OIEIEK i proizvođaču transparentnu prodaju električne energije na tržištu i stvorilo uvjete za smanjenje troškova balansiranja.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hr-HR" altLang="en-US" sz="2600" smtClean="0"/>
          </a:p>
        </p:txBody>
      </p:sp>
      <p:pic>
        <p:nvPicPr>
          <p:cNvPr id="1126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42100"/>
            <a:ext cx="121920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zervirano mjesto sadržaja 2"/>
          <p:cNvSpPr>
            <a:spLocks noGrp="1" noChangeArrowheads="1"/>
          </p:cNvSpPr>
          <p:nvPr>
            <p:ph idx="1"/>
          </p:nvPr>
        </p:nvSpPr>
        <p:spPr>
          <a:xfrm>
            <a:off x="838200" y="441325"/>
            <a:ext cx="10515600" cy="60150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hr-HR" altLang="sr-Latn-R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hr-HR" altLang="sr-Latn-R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hr-HR" altLang="sr-Latn-R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hr-HR" altLang="sr-Latn-R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hr-HR" altLang="sr-Latn-RS" smtClean="0"/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hr-HR" altLang="sr-Latn-RS" sz="4400" smtClean="0"/>
              <a:t>Zahvaljujem na pažnji</a:t>
            </a:r>
          </a:p>
        </p:txBody>
      </p:sp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42100"/>
            <a:ext cx="121920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888" y="520700"/>
            <a:ext cx="129222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/>
          <p:cNvSpPr>
            <a:spLocks noGrp="1" noChangeArrowheads="1"/>
          </p:cNvSpPr>
          <p:nvPr>
            <p:ph type="title"/>
          </p:nvPr>
        </p:nvSpPr>
        <p:spPr>
          <a:xfrm>
            <a:off x="838200" y="244475"/>
            <a:ext cx="10515600" cy="957263"/>
          </a:xfrm>
        </p:spPr>
        <p:txBody>
          <a:bodyPr/>
          <a:lstStyle/>
          <a:p>
            <a:pPr algn="ctr" eaLnBrk="1" hangingPunct="1"/>
            <a:r>
              <a:rPr lang="hr-HR" altLang="sr-Latn-RS" sz="3600" b="1" smtClean="0"/>
              <a:t>VJETROELEKTRANE U EU i BiH</a:t>
            </a:r>
            <a:endParaRPr lang="hr-HR" altLang="sr-Latn-RS" sz="3600" smtClean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E3A0E3B-320A-473F-97D4-3427C2D50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1913"/>
            <a:ext cx="10515600" cy="4872037"/>
          </a:xfrm>
        </p:spPr>
        <p:txBody>
          <a:bodyPr rtlCol="0">
            <a:normAutofit/>
          </a:bodyPr>
          <a:lstStyle/>
          <a:p>
            <a:pPr marL="342900" lvl="1" indent="-342900" eaLnBrk="1" fontAlgn="auto" hangingPunct="1">
              <a:spcAft>
                <a:spcPts val="0"/>
              </a:spcAft>
              <a:defRPr/>
            </a:pPr>
            <a:r>
              <a:rPr lang="hr-HR" sz="2000" dirty="0"/>
              <a:t>Instalirana snaga VE u EU (2017) je iznosila 169,3 GW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2000" dirty="0"/>
              <a:t>Ukupna količina proizvedene energije je iznosila 336 TWh (11,6%)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2000" dirty="0"/>
              <a:t>Instalirana snaga VE u EU (2020) će iznositi 230 GW (14-17%)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2000" dirty="0"/>
              <a:t>Proizvodnja električne energije u BiH 2017: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800" dirty="0"/>
          </a:p>
          <a:p>
            <a:pPr marL="0" indent="0" eaLnBrk="1" fontAlgn="auto" hangingPunct="1">
              <a:lnSpc>
                <a:spcPct val="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800" dirty="0"/>
              <a:t>	- TE    10.822 GWh (74 % električne energije)</a:t>
            </a:r>
          </a:p>
          <a:p>
            <a:pPr marL="0" indent="0" eaLnBrk="1" fontAlgn="auto" hangingPunct="1">
              <a:lnSpc>
                <a:spcPct val="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800" dirty="0"/>
              <a:t>	- HE    3.805 GWh (26 % električne energije)</a:t>
            </a:r>
          </a:p>
          <a:p>
            <a:pPr marL="0" indent="0" eaLnBrk="1" fontAlgn="auto" hangingPunct="1">
              <a:lnSpc>
                <a:spcPct val="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800" dirty="0"/>
              <a:t>	- VE    0 GWh</a:t>
            </a:r>
          </a:p>
          <a:p>
            <a:pPr marL="0" indent="0" eaLnBrk="1" fontAlgn="auto" hangingPunct="1">
              <a:lnSpc>
                <a:spcPct val="3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2000" dirty="0"/>
              <a:t>VE u BiH danas: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800" dirty="0"/>
          </a:p>
          <a:p>
            <a:pPr marL="0" indent="0" eaLnBrk="1" fontAlgn="auto" hangingPunct="1">
              <a:lnSpc>
                <a:spcPct val="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000" dirty="0"/>
              <a:t>	</a:t>
            </a:r>
            <a:r>
              <a:rPr lang="hr-HR" sz="1800" dirty="0"/>
              <a:t>- VE </a:t>
            </a:r>
            <a:r>
              <a:rPr lang="hr-HR" sz="1800" dirty="0" err="1"/>
              <a:t>Mesihovina</a:t>
            </a:r>
            <a:r>
              <a:rPr lang="hr-HR" sz="1800" dirty="0"/>
              <a:t> (165 GWh)</a:t>
            </a:r>
          </a:p>
          <a:p>
            <a:pPr marL="0" indent="0" eaLnBrk="1" fontAlgn="auto" hangingPunct="1">
              <a:lnSpc>
                <a:spcPct val="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800" dirty="0"/>
              <a:t>	- VE </a:t>
            </a:r>
            <a:r>
              <a:rPr lang="hr-HR" sz="1800" dirty="0" err="1"/>
              <a:t>Jelovača</a:t>
            </a:r>
            <a:r>
              <a:rPr lang="hr-HR" sz="1800" dirty="0"/>
              <a:t> (110 GWh)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1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2000" dirty="0"/>
              <a:t>1,88% električne energije iz VE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dirty="0"/>
          </a:p>
        </p:txBody>
      </p:sp>
      <p:pic>
        <p:nvPicPr>
          <p:cNvPr id="3076" name="Grafikon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163" y="2728913"/>
            <a:ext cx="525780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Pravokutnik 3"/>
          <p:cNvSpPr>
            <a:spLocks noChangeArrowheads="1"/>
          </p:cNvSpPr>
          <p:nvPr/>
        </p:nvSpPr>
        <p:spPr bwMode="auto">
          <a:xfrm>
            <a:off x="7110413" y="6021388"/>
            <a:ext cx="34004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000">
                <a:latin typeface="Arial" panose="020B0604020202020204" pitchFamily="34" charset="0"/>
                <a:cs typeface="Calibri" panose="020F0502020204030204" pitchFamily="34" charset="0"/>
              </a:rPr>
              <a:t>Dijagram 1. Instalirana snaga VE u EU zadnjih 20 godina</a:t>
            </a:r>
            <a:endParaRPr lang="hr-HR" altLang="sr-Latn-RS" sz="1800"/>
          </a:p>
        </p:txBody>
      </p:sp>
      <p:pic>
        <p:nvPicPr>
          <p:cNvPr id="307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42100"/>
            <a:ext cx="121920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8D96D76-B107-4DFA-828E-A349FBEDD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275" y="1512888"/>
            <a:ext cx="10034588" cy="435133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200" dirty="0"/>
          </a:p>
          <a:p>
            <a:pPr eaLnBrk="1" fontAlgn="auto" hangingPunct="1">
              <a:lnSpc>
                <a:spcPct val="50000"/>
              </a:lnSpc>
              <a:spcAft>
                <a:spcPts val="0"/>
              </a:spcAft>
              <a:defRPr/>
            </a:pPr>
            <a:r>
              <a:rPr lang="hr-HR" dirty="0"/>
              <a:t>Balansiranja proizvodnje</a:t>
            </a:r>
          </a:p>
          <a:p>
            <a:pPr marL="0" indent="0" eaLnBrk="1" fontAlgn="auto" hangingPunct="1">
              <a:lnSpc>
                <a:spcPct val="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dirty="0"/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hr-HR" dirty="0"/>
              <a:t>Nedostatak propisa tko će biti balansno odgovorna strana za obnovljive izvore </a:t>
            </a:r>
          </a:p>
          <a:p>
            <a:pPr marL="0" indent="0" eaLnBrk="1" fontAlgn="auto" hangingPunct="1">
              <a:lnSpc>
                <a:spcPct val="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dirty="0"/>
          </a:p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hr-HR" dirty="0"/>
              <a:t>Neriješena regulativa po pitanju  raspodjele troškova balansiranja iz obnovljivih izvora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hr-HR" dirty="0"/>
          </a:p>
        </p:txBody>
      </p:sp>
      <p:pic>
        <p:nvPicPr>
          <p:cNvPr id="409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42100"/>
            <a:ext cx="121920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Naslov 3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790575"/>
          </a:xfrm>
        </p:spPr>
        <p:txBody>
          <a:bodyPr/>
          <a:lstStyle/>
          <a:p>
            <a:pPr algn="ctr"/>
            <a:r>
              <a:rPr lang="hr-HR" altLang="sr-Latn-RS" sz="3600" b="1" smtClean="0"/>
              <a:t>Najveći izazovi kod integracija VE u BiH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530225"/>
          </a:xfrm>
        </p:spPr>
        <p:txBody>
          <a:bodyPr/>
          <a:lstStyle/>
          <a:p>
            <a:pPr algn="ctr" eaLnBrk="1" hangingPunct="1"/>
            <a:r>
              <a:rPr lang="hr-HR" altLang="sr-Latn-RS" sz="3600" b="1" smtClean="0"/>
              <a:t>VE MESIHOVINA</a:t>
            </a:r>
            <a:endParaRPr lang="hr-HR" altLang="sr-Latn-RS" sz="3600" smtClean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BB324C9-884A-4814-9F36-5A873A54F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3950"/>
            <a:ext cx="10515600" cy="5156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hr-HR" sz="2000" dirty="0"/>
              <a:t> </a:t>
            </a:r>
            <a:r>
              <a:rPr lang="hr-HR" sz="2400" dirty="0"/>
              <a:t>Investitor: JP Elektroprivreda Hrvatske Zajednice Herceg Bosne d.d. Mostar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hr-HR" sz="2400" dirty="0"/>
              <a:t> Instalirana snaga: 50,6 MW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hr-HR" sz="2400" dirty="0"/>
              <a:t> </a:t>
            </a:r>
            <a:r>
              <a:rPr lang="hr-HR" sz="2400" dirty="0" err="1"/>
              <a:t>Vjetroagregati</a:t>
            </a:r>
            <a:r>
              <a:rPr lang="hr-HR" sz="2400" dirty="0"/>
              <a:t>: 22 × Siemens SWT-2.3-108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hr-HR" sz="2400" dirty="0"/>
              <a:t> Nazivna snaga:  2,3 MW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dirty="0"/>
          </a:p>
        </p:txBody>
      </p:sp>
      <p:pic>
        <p:nvPicPr>
          <p:cNvPr id="5124" name="Grafikon 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088" y="3289300"/>
            <a:ext cx="8759825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Slika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88" y="6069013"/>
            <a:ext cx="57626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42100"/>
            <a:ext cx="121920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/>
          <p:cNvSpPr>
            <a:spLocks noGrp="1" noChangeArrowheads="1"/>
          </p:cNvSpPr>
          <p:nvPr>
            <p:ph type="title"/>
          </p:nvPr>
        </p:nvSpPr>
        <p:spPr>
          <a:xfrm>
            <a:off x="757238" y="265113"/>
            <a:ext cx="10515600" cy="831850"/>
          </a:xfrm>
        </p:spPr>
        <p:txBody>
          <a:bodyPr/>
          <a:lstStyle/>
          <a:p>
            <a:pPr algn="ctr" eaLnBrk="1" hangingPunct="1"/>
            <a:r>
              <a:rPr lang="hr-HR" altLang="sr-Latn-RS" sz="3600" b="1" smtClean="0"/>
              <a:t>BALANSIRANJE SISTEMA</a:t>
            </a:r>
            <a:endParaRPr lang="hr-HR" altLang="sr-Latn-RS" sz="4000" smtClean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DB1F25C-2EAF-47C8-B9E2-40A0B229D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38" y="1252538"/>
            <a:ext cx="10515600" cy="5027612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en-US" sz="2200" smtClean="0"/>
              <a:t>NOSBIH ima obavezu da održava kontinuirani balans između snabdijevanja i potražnje električne energije </a:t>
            </a:r>
          </a:p>
          <a:p>
            <a:pPr eaLnBrk="1" hangingPunct="1">
              <a:lnSpc>
                <a:spcPct val="150000"/>
              </a:lnSpc>
            </a:pPr>
            <a:r>
              <a:rPr lang="hr-HR" altLang="en-US" sz="2200" smtClean="0"/>
              <a:t>Balansnim tržištem rukovodi NOSBIH</a:t>
            </a:r>
          </a:p>
          <a:p>
            <a:pPr eaLnBrk="1" hangingPunct="1">
              <a:lnSpc>
                <a:spcPct val="150000"/>
              </a:lnSpc>
            </a:pPr>
            <a:r>
              <a:rPr lang="hr-HR" altLang="en-US" sz="2200" smtClean="0"/>
              <a:t>Debalans BOS-a: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r-HR" altLang="en-US" smtClean="0"/>
              <a:t>  		</a:t>
            </a:r>
            <a:r>
              <a:rPr lang="hr-HR" altLang="en-US" sz="1800" b="1" smtClean="0"/>
              <a:t>∆𝐵𝑂𝑆 = 𝐵𝑂𝑆𝑇𝑉 − 𝐵𝑃𝐿𝐴𝑁</a:t>
            </a:r>
          </a:p>
          <a:p>
            <a:pPr eaLnBrk="1" hangingPunct="1">
              <a:lnSpc>
                <a:spcPct val="150000"/>
              </a:lnSpc>
            </a:pPr>
            <a:r>
              <a:rPr lang="hr-HR" altLang="en-US" sz="2200" smtClean="0"/>
              <a:t>Iznos debalansa BOS-a:</a:t>
            </a:r>
          </a:p>
          <a:p>
            <a:pPr marL="1828800" lvl="4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altLang="en-US" b="1" smtClean="0"/>
              <a:t>T=∆𝐵𝑂𝑆 *C</a:t>
            </a:r>
          </a:p>
          <a:p>
            <a:pPr marL="1828800" lvl="4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altLang="en-US" b="1" smtClean="0"/>
          </a:p>
          <a:p>
            <a:pPr marL="1828800" lvl="4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altLang="en-US" b="1" smtClean="0"/>
          </a:p>
          <a:p>
            <a:pPr marL="1828800" lvl="4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altLang="en-US" b="1" smtClean="0"/>
          </a:p>
        </p:txBody>
      </p:sp>
      <p:pic>
        <p:nvPicPr>
          <p:cNvPr id="614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42100"/>
            <a:ext cx="121920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Slika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5207000"/>
            <a:ext cx="8494713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50B561C-CE31-437B-B245-C73C41CE2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938" y="504825"/>
            <a:ext cx="10948987" cy="6000750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hr-HR" altLang="en-US" b="1" smtClean="0"/>
              <a:t>	Balansna odgovornost OIE u Federaciji Bosne i Hercegovine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hr-HR" altLang="en-US" smtClean="0"/>
          </a:p>
          <a:p>
            <a:pPr marL="0" indent="0" eaLnBrk="1" hangingPunct="1"/>
            <a:r>
              <a:rPr lang="hr-HR" altLang="en-US" sz="2400" smtClean="0"/>
              <a:t>Proizvođači koji su obvezni dostaviti dijagram proizvodnje:</a:t>
            </a:r>
          </a:p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altLang="en-US" sz="2400" smtClean="0"/>
              <a:t>	</a:t>
            </a:r>
            <a:r>
              <a:rPr lang="hr-HR" altLang="en-US" sz="2200" smtClean="0"/>
              <a:t>- Do 150 kW (nemaju obavezu dostavljati dnevne planove proizvodnje)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hr-HR" altLang="en-US" sz="2200" smtClean="0"/>
              <a:t>	- 150 kW do 3 MW (imaju obavezu dostavljanja tjednih rasporeda rada)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hr-HR" altLang="en-US" sz="2200" smtClean="0"/>
              <a:t>	- Iznad 3 MW (imaju obvezu dostavljanja satnih rasporeda)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hr-HR" altLang="en-US" sz="800" smtClean="0"/>
          </a:p>
          <a:p>
            <a:pPr marL="0" indent="0" eaLnBrk="1" hangingPunct="1">
              <a:lnSpc>
                <a:spcPct val="150000"/>
              </a:lnSpc>
            </a:pPr>
            <a:r>
              <a:rPr lang="hr-HR" altLang="en-US" sz="2400" smtClean="0"/>
              <a:t>Elektroprivrede su za sada jedini BOS-ovi za proizvođače iz OIE na distributivnoj mreži</a:t>
            </a:r>
          </a:p>
          <a:p>
            <a:pPr marL="0" indent="0" eaLnBrk="1" hangingPunct="1">
              <a:lnSpc>
                <a:spcPct val="100000"/>
              </a:lnSpc>
            </a:pPr>
            <a:r>
              <a:rPr lang="hr-HR" altLang="en-US" sz="2400" smtClean="0"/>
              <a:t>Ne postoji zakonska regulativa kome i na koji način će  proizvođač iz OIE instalirane snage veće od 3 MW isporučivati električnu energiju</a:t>
            </a:r>
          </a:p>
          <a:p>
            <a:pPr marL="0" indent="0" eaLnBrk="1" hangingPunct="1">
              <a:lnSpc>
                <a:spcPct val="150000"/>
              </a:lnSpc>
            </a:pPr>
            <a:r>
              <a:rPr lang="hr-HR" altLang="en-US" sz="2400" smtClean="0"/>
              <a:t>Pravilnik o metodologiji za raspodjelu troškova balansiranja nije izrađen</a:t>
            </a:r>
          </a:p>
        </p:txBody>
      </p:sp>
      <p:pic>
        <p:nvPicPr>
          <p:cNvPr id="717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42100"/>
            <a:ext cx="121920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51AE7B6-B6CF-4605-A20B-F0677C2C0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0700"/>
            <a:ext cx="10515600" cy="583247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b="1" dirty="0"/>
              <a:t>Problemi EPHZHB kod integracija OIE u svoj sustav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200" dirty="0"/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defRPr/>
            </a:pPr>
            <a:r>
              <a:rPr lang="hr-HR" sz="2400" dirty="0"/>
              <a:t>Neravnopravni položaj u odnosu na druge opskrbljivače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defRPr/>
            </a:pPr>
            <a:r>
              <a:rPr lang="hr-HR" sz="2400" dirty="0"/>
              <a:t>Elektroprivreda vrši balansiranje na svoj trošak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defRPr/>
            </a:pPr>
            <a:r>
              <a:rPr lang="hr-HR" sz="2400" dirty="0"/>
              <a:t>Smanjenje mogućnosti ugovaranja trgovine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defRPr/>
            </a:pPr>
            <a:r>
              <a:rPr lang="hr-HR" sz="2400" dirty="0"/>
              <a:t>Jedno od rješenja je Prelazak na sistem dnevnog preuzimanja proizvodnje iz OIE</a:t>
            </a:r>
          </a:p>
          <a:p>
            <a:pPr marL="0" indent="0" eaLnBrk="1" fontAlgn="auto" hangingPunct="1">
              <a:lnSpc>
                <a:spcPct val="2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600" dirty="0"/>
              <a:t>     </a:t>
            </a:r>
            <a:endParaRPr lang="hr-HR" dirty="0"/>
          </a:p>
        </p:txBody>
      </p:sp>
      <p:pic>
        <p:nvPicPr>
          <p:cNvPr id="819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42100"/>
            <a:ext cx="121920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DD5CC3B-FAEC-49C3-A453-8DD50CA7E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0" y="582613"/>
            <a:ext cx="10652125" cy="5794375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r-HR" altLang="en-US" sz="2400" b="1" smtClean="0"/>
              <a:t>Model rješenja bi mogao izgledati:</a:t>
            </a:r>
          </a:p>
          <a:p>
            <a:pPr marL="0" indent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r-HR" altLang="en-US" smtClean="0"/>
              <a:t>- </a:t>
            </a:r>
            <a:r>
              <a:rPr lang="hr-HR" altLang="en-US" sz="2200" smtClean="0"/>
              <a:t>OIEIUK jedna BG za proizvođače na mreži prijenosa i distribucije i registrirana kao BOS u NOSBIH-u</a:t>
            </a:r>
          </a:p>
          <a:p>
            <a:pPr marL="0" indent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r-HR" altLang="en-US" sz="2200" smtClean="0"/>
              <a:t>- Opskrbljivači dostavljaju svoj plan potrošnje do 20. u mjesecu za naredni mjesec OIEIUK-u</a:t>
            </a:r>
          </a:p>
          <a:p>
            <a:pPr marL="0" indent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r-HR" altLang="en-US" sz="2200" smtClean="0"/>
              <a:t>- OIEIUK Izrađuje postotni  omjer preuzimanja svakog opskrbljivača iz OI za taj mjesec</a:t>
            </a:r>
          </a:p>
          <a:p>
            <a:pPr marL="0" indent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r-HR" altLang="en-US" sz="2200" smtClean="0"/>
              <a:t>- Svi proizvođači koji su obavezni prijavljuju svoju dnevnu proizvodnju na satnom nivou OIEIUK-u kroz web portal 08:30h</a:t>
            </a:r>
          </a:p>
          <a:p>
            <a:pPr marL="0" indent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r-HR" altLang="en-US" sz="2200" smtClean="0"/>
              <a:t>- OIEIUK unosi prognozu proizvodnje za ostale proizvođače koji nisu dužni dostavljati dnevne planove proizvodnje</a:t>
            </a:r>
          </a:p>
          <a:p>
            <a:pPr marL="0" indent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r-HR" altLang="en-US" sz="2200" smtClean="0"/>
              <a:t>- Portal na osnovu ukupne proizvodnje iz OI izrađuje dnevne planove preuzimanja opskrbljivača</a:t>
            </a:r>
          </a:p>
          <a:p>
            <a:pPr marL="0" indent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r-HR" altLang="en-US" sz="2200" smtClean="0"/>
              <a:t>- Opskrbljivači dobivaju  dijagram preuzimanja do 09:00 </a:t>
            </a:r>
          </a:p>
          <a:p>
            <a:pPr marL="0" indent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r-HR" altLang="en-US" sz="2200" smtClean="0"/>
              <a:t>- Korekciju isporuke prema opskrbljivačima raditi na mjesečnom nivou </a:t>
            </a:r>
          </a:p>
          <a:p>
            <a:pPr marL="0" indent="0"/>
            <a:endParaRPr lang="hr-HR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757238"/>
          </a:xfrm>
        </p:spPr>
        <p:txBody>
          <a:bodyPr/>
          <a:lstStyle/>
          <a:p>
            <a:pPr algn="ctr" eaLnBrk="1" hangingPunct="1"/>
            <a:r>
              <a:rPr lang="hr-HR" altLang="sr-Latn-RS" sz="3600" b="1" smtClean="0"/>
              <a:t>PROBLEMI INTEGRACIJE VE u EES</a:t>
            </a:r>
            <a:endParaRPr lang="hr-HR" altLang="sr-Latn-RS" sz="3600" smtClean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3C4DE9F-0E95-47D4-9A99-4B084938E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5075"/>
            <a:ext cx="10515600" cy="51974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400" dirty="0"/>
              <a:t>Nizak stupanj integracija VE u BiH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2400" dirty="0"/>
              <a:t>Visoka tolerancija prognoze za mali broj VE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2400" dirty="0"/>
              <a:t>Granična snaga priključenja VE u BiH iznosi 350 MW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2400" dirty="0"/>
              <a:t>Ozbiljne posljedice po EES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2400" dirty="0"/>
              <a:t>Procjena potrebnih količina regulacijske rezerve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hr-HR" dirty="0"/>
          </a:p>
          <a:p>
            <a:pPr eaLnBrk="1" fontAlgn="auto" hangingPunct="1">
              <a:spcAft>
                <a:spcPts val="0"/>
              </a:spcAft>
              <a:defRPr/>
            </a:pPr>
            <a:endParaRPr lang="hr-HR" dirty="0"/>
          </a:p>
          <a:p>
            <a:pPr eaLnBrk="1" fontAlgn="auto" hangingPunct="1">
              <a:spcAft>
                <a:spcPts val="0"/>
              </a:spcAft>
              <a:defRPr/>
            </a:pPr>
            <a:endParaRPr lang="hr-HR" sz="2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hr-HR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600" dirty="0"/>
              <a:t> 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600" dirty="0"/>
              <a:t>    </a:t>
            </a:r>
            <a:r>
              <a:rPr lang="hr-HR" sz="1400" b="1" dirty="0" err="1"/>
              <a:t>aFRR</a:t>
            </a:r>
            <a:r>
              <a:rPr lang="hr-HR" sz="1400" b="1" dirty="0"/>
              <a:t> </a:t>
            </a:r>
            <a:r>
              <a:rPr lang="hr-HR" sz="1400" dirty="0"/>
              <a:t>- balansiranje sekundarnom regulacijom</a:t>
            </a:r>
          </a:p>
          <a:p>
            <a:pPr marL="0" indent="0" eaLnBrk="1" fontAlgn="auto" hangingPunct="1">
              <a:lnSpc>
                <a:spcPct val="3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1400" dirty="0"/>
              <a:t>    </a:t>
            </a:r>
            <a:r>
              <a:rPr lang="hr-HR" sz="1400" b="1" dirty="0" err="1"/>
              <a:t>mFRR</a:t>
            </a:r>
            <a:r>
              <a:rPr lang="hr-HR" sz="1400" b="1" dirty="0"/>
              <a:t> </a:t>
            </a:r>
            <a:r>
              <a:rPr lang="hr-HR" sz="1400" dirty="0"/>
              <a:t>- balansiranje tercijarnom regulacijom</a:t>
            </a:r>
          </a:p>
        </p:txBody>
      </p:sp>
      <p:pic>
        <p:nvPicPr>
          <p:cNvPr id="1024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42100"/>
            <a:ext cx="121920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ica 6">
            <a:extLst>
              <a:ext uri="{FF2B5EF4-FFF2-40B4-BE49-F238E27FC236}">
                <a16:creationId xmlns:a16="http://schemas.microsoft.com/office/drawing/2014/main" id="{F74115CE-CEAF-4B6A-BEA8-F62339C9480D}"/>
              </a:ext>
            </a:extLst>
          </p:cNvPr>
          <p:cNvGraphicFramePr>
            <a:graphicFrameLocks noGrp="1"/>
          </p:cNvGraphicFramePr>
          <p:nvPr/>
        </p:nvGraphicFramePr>
        <p:xfrm>
          <a:off x="2333625" y="3924300"/>
          <a:ext cx="7524750" cy="1273175"/>
        </p:xfrm>
        <a:graphic>
          <a:graphicData uri="http://schemas.openxmlformats.org/drawingml/2006/table">
            <a:tbl>
              <a:tblPr/>
              <a:tblGrid>
                <a:gridCol w="2713468">
                  <a:extLst>
                    <a:ext uri="{9D8B030D-6E8A-4147-A177-3AD203B41FA5}">
                      <a16:colId xmlns:a16="http://schemas.microsoft.com/office/drawing/2014/main" val="1640397159"/>
                    </a:ext>
                  </a:extLst>
                </a:gridCol>
                <a:gridCol w="980498">
                  <a:extLst>
                    <a:ext uri="{9D8B030D-6E8A-4147-A177-3AD203B41FA5}">
                      <a16:colId xmlns:a16="http://schemas.microsoft.com/office/drawing/2014/main" val="3225185848"/>
                    </a:ext>
                  </a:extLst>
                </a:gridCol>
                <a:gridCol w="900691">
                  <a:extLst>
                    <a:ext uri="{9D8B030D-6E8A-4147-A177-3AD203B41FA5}">
                      <a16:colId xmlns:a16="http://schemas.microsoft.com/office/drawing/2014/main" val="3061677462"/>
                    </a:ext>
                  </a:extLst>
                </a:gridCol>
                <a:gridCol w="1026102">
                  <a:extLst>
                    <a:ext uri="{9D8B030D-6E8A-4147-A177-3AD203B41FA5}">
                      <a16:colId xmlns:a16="http://schemas.microsoft.com/office/drawing/2014/main" val="2320028509"/>
                    </a:ext>
                  </a:extLst>
                </a:gridCol>
                <a:gridCol w="980499">
                  <a:extLst>
                    <a:ext uri="{9D8B030D-6E8A-4147-A177-3AD203B41FA5}">
                      <a16:colId xmlns:a16="http://schemas.microsoft.com/office/drawing/2014/main" val="3609260350"/>
                    </a:ext>
                  </a:extLst>
                </a:gridCol>
                <a:gridCol w="923493">
                  <a:extLst>
                    <a:ext uri="{9D8B030D-6E8A-4147-A177-3AD203B41FA5}">
                      <a16:colId xmlns:a16="http://schemas.microsoft.com/office/drawing/2014/main" val="1319959752"/>
                    </a:ext>
                  </a:extLst>
                </a:gridCol>
              </a:tblGrid>
              <a:tr h="359553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>
                          <a:effectLst/>
                          <a:latin typeface="Tahoma" panose="020B0604030504040204" pitchFamily="34" charset="0"/>
                        </a:rPr>
                        <a:t>Scenario (MW)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 dirty="0">
                          <a:effectLst/>
                          <a:latin typeface="Tahoma" panose="020B0604030504040204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 dirty="0">
                          <a:effectLst/>
                          <a:latin typeface="Tahoma" panose="020B0604030504040204" pitchFamily="34" charset="0"/>
                        </a:rPr>
                        <a:t>350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>
                          <a:effectLst/>
                          <a:latin typeface="Tahoma" panose="020B0604030504040204" pitchFamily="34" charset="0"/>
                        </a:rPr>
                        <a:t>500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>
                          <a:effectLst/>
                          <a:latin typeface="Tahoma" panose="020B0604030504040204" pitchFamily="34" charset="0"/>
                        </a:rPr>
                        <a:t>640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>
                          <a:effectLst/>
                          <a:latin typeface="Tahoma" panose="020B0604030504040204" pitchFamily="34" charset="0"/>
                        </a:rPr>
                        <a:t>900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597197"/>
                  </a:ext>
                </a:extLst>
              </a:tr>
              <a:tr h="456891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 dirty="0">
                          <a:effectLst/>
                          <a:latin typeface="Tahoma" panose="020B0604030504040204" pitchFamily="34" charset="0"/>
                        </a:rPr>
                        <a:t>Dodatni </a:t>
                      </a:r>
                      <a:r>
                        <a:rPr lang="hr-HR" sz="1000" b="0" i="0" u="none" strike="noStrike" dirty="0" err="1">
                          <a:effectLst/>
                          <a:latin typeface="Tahoma" panose="020B0604030504040204" pitchFamily="34" charset="0"/>
                        </a:rPr>
                        <a:t>aFRR</a:t>
                      </a:r>
                      <a:r>
                        <a:rPr lang="hr-HR" sz="1000" b="0" i="0" u="none" strike="noStrike" dirty="0">
                          <a:effectLst/>
                          <a:latin typeface="Tahoma" panose="020B0604030504040204" pitchFamily="34" charset="0"/>
                        </a:rPr>
                        <a:t> / </a:t>
                      </a:r>
                      <a:r>
                        <a:rPr lang="hr-HR" sz="1000" b="0" i="0" u="none" strike="noStrike" dirty="0" err="1">
                          <a:effectLst/>
                          <a:latin typeface="Tahoma" panose="020B0604030504040204" pitchFamily="34" charset="0"/>
                        </a:rPr>
                        <a:t>mFRR</a:t>
                      </a:r>
                      <a:r>
                        <a:rPr lang="hr-HR" sz="1000" b="0" i="0" u="none" strike="noStrike" dirty="0">
                          <a:effectLst/>
                          <a:latin typeface="Tahoma" panose="020B0604030504040204" pitchFamily="34" charset="0"/>
                        </a:rPr>
                        <a:t> (98%)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 dirty="0">
                          <a:effectLst/>
                          <a:latin typeface="Tahoma" panose="020B060403050404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 dirty="0">
                          <a:effectLst/>
                          <a:latin typeface="Tahoma" panose="020B060403050404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 dirty="0">
                          <a:effectLst/>
                          <a:latin typeface="Tahoma" panose="020B0604030504040204" pitchFamily="34" charset="0"/>
                        </a:rPr>
                        <a:t>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>
                          <a:effectLst/>
                          <a:latin typeface="Tahoma" panose="020B0604030504040204" pitchFamily="34" charset="0"/>
                        </a:rPr>
                        <a:t>119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 dirty="0">
                          <a:effectLst/>
                          <a:latin typeface="Tahoma" panose="020B0604030504040204" pitchFamily="34" charset="0"/>
                        </a:rPr>
                        <a:t>167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158705"/>
                  </a:ext>
                </a:extLst>
              </a:tr>
              <a:tr h="456730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>
                          <a:effectLst/>
                          <a:latin typeface="Tahoma" panose="020B0604030504040204" pitchFamily="34" charset="0"/>
                        </a:rPr>
                        <a:t>Dodatni aFRR / mFRR ( 99%)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>
                          <a:effectLst/>
                          <a:latin typeface="Tahoma" panose="020B060403050404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>
                          <a:effectLst/>
                          <a:latin typeface="Tahoma" panose="020B060403050404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 dirty="0">
                          <a:effectLst/>
                          <a:latin typeface="Tahoma" panose="020B0604030504040204" pitchFamily="34" charset="0"/>
                        </a:rPr>
                        <a:t>102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 dirty="0">
                          <a:effectLst/>
                          <a:latin typeface="Tahoma" panose="020B0604030504040204" pitchFamily="34" charset="0"/>
                        </a:rPr>
                        <a:t>131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0" i="0" u="none" strike="noStrike" dirty="0">
                          <a:effectLst/>
                          <a:latin typeface="Tahoma" panose="020B0604030504040204" pitchFamily="34" charset="0"/>
                        </a:rPr>
                        <a:t>184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8135532"/>
                  </a:ext>
                </a:extLst>
              </a:tr>
            </a:tbl>
          </a:graphicData>
        </a:graphic>
      </p:graphicFrame>
      <p:pic>
        <p:nvPicPr>
          <p:cNvPr id="10275" name="Slika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5310188"/>
            <a:ext cx="57626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 prezentacija  -  način kompatibilnosti" id="{B75BF3B0-A8E6-41DD-97ED-5F0706FD373D}" vid="{690B700C-437F-4FAE-AFC0-C779D7B12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4515</TotalTime>
  <Words>498</Words>
  <Application>Microsoft Office PowerPoint</Application>
  <PresentationFormat>Widescreen</PresentationFormat>
  <Paragraphs>117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Arial</vt:lpstr>
      <vt:lpstr>Calibri Light</vt:lpstr>
      <vt:lpstr>Wingdings</vt:lpstr>
      <vt:lpstr>Tahoma</vt:lpstr>
      <vt:lpstr>Tema sustava Office</vt:lpstr>
      <vt:lpstr>PowerPoint Presentation</vt:lpstr>
      <vt:lpstr>VJETROELEKTRANE U EU i BiH</vt:lpstr>
      <vt:lpstr>Najveći izazovi kod integracija VE u BiH</vt:lpstr>
      <vt:lpstr>VE MESIHOVINA</vt:lpstr>
      <vt:lpstr>BALANSIRANJE SISTEMA</vt:lpstr>
      <vt:lpstr>PowerPoint Presentation</vt:lpstr>
      <vt:lpstr>PowerPoint Presentation</vt:lpstr>
      <vt:lpstr>PowerPoint Presentation</vt:lpstr>
      <vt:lpstr>PROBLEMI INTEGRACIJE VE u EES</vt:lpstr>
      <vt:lpstr>Zaključak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Željko Mikulić</dc:creator>
  <cp:lastModifiedBy>Luka Filipovic</cp:lastModifiedBy>
  <cp:revision>64</cp:revision>
  <dcterms:created xsi:type="dcterms:W3CDTF">2019-05-06T09:23:45Z</dcterms:created>
  <dcterms:modified xsi:type="dcterms:W3CDTF">2019-05-14T09:25:50Z</dcterms:modified>
</cp:coreProperties>
</file>