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62" r:id="rId4"/>
    <p:sldId id="261" r:id="rId5"/>
    <p:sldId id="263" r:id="rId6"/>
    <p:sldId id="264" r:id="rId7"/>
    <p:sldId id="265" r:id="rId8"/>
    <p:sldId id="266" r:id="rId9"/>
    <p:sldId id="260" r:id="rId10"/>
    <p:sldId id="25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lena%20Mrdak\Desktop\eksel%20NOV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lena%20Mrdak\Desktop\eksel%20NOV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20%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Sheet11!$O$2:$O$25</c:f>
              <c:numCache>
                <c:formatCode>General</c:formatCode>
                <c:ptCount val="24"/>
                <c:pt idx="0">
                  <c:v>17.3873</c:v>
                </c:pt>
                <c:pt idx="1">
                  <c:v>38.230599999999995</c:v>
                </c:pt>
                <c:pt idx="2">
                  <c:v>83.366799999999998</c:v>
                </c:pt>
                <c:pt idx="3">
                  <c:v>30.9238</c:v>
                </c:pt>
                <c:pt idx="4">
                  <c:v>11.543900000000001</c:v>
                </c:pt>
                <c:pt idx="5">
                  <c:v>4.7039999999999997</c:v>
                </c:pt>
                <c:pt idx="6">
                  <c:v>8.4924999999999997</c:v>
                </c:pt>
                <c:pt idx="7">
                  <c:v>22.9251</c:v>
                </c:pt>
                <c:pt idx="8">
                  <c:v>39.895299999999999</c:v>
                </c:pt>
                <c:pt idx="9">
                  <c:v>22.235099999999999</c:v>
                </c:pt>
                <c:pt idx="10">
                  <c:v>23.882800000000003</c:v>
                </c:pt>
                <c:pt idx="11">
                  <c:v>42.053399999999996</c:v>
                </c:pt>
                <c:pt idx="12">
                  <c:v>51.809800000000003</c:v>
                </c:pt>
                <c:pt idx="13">
                  <c:v>37.102399999999996</c:v>
                </c:pt>
                <c:pt idx="14">
                  <c:v>29.822099999999999</c:v>
                </c:pt>
                <c:pt idx="15">
                  <c:v>12.743500000000001</c:v>
                </c:pt>
                <c:pt idx="16">
                  <c:v>15.0723</c:v>
                </c:pt>
                <c:pt idx="17">
                  <c:v>4.7924000000000007</c:v>
                </c:pt>
                <c:pt idx="18">
                  <c:v>5.1875</c:v>
                </c:pt>
                <c:pt idx="19">
                  <c:v>6.0297000000000001</c:v>
                </c:pt>
                <c:pt idx="20">
                  <c:v>3.8074999999999997</c:v>
                </c:pt>
                <c:pt idx="21">
                  <c:v>4.1128999999999998</c:v>
                </c:pt>
                <c:pt idx="22">
                  <c:v>4.6520999999999999</c:v>
                </c:pt>
                <c:pt idx="23">
                  <c:v>4.0025000000000004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41-47D9-B276-0D9576EC8522}"/>
            </c:ext>
          </c:extLst>
        </c:ser>
        <c:ser>
          <c:idx val="1"/>
          <c:order val="1"/>
          <c:tx>
            <c:v>15%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Sheet11!$P$2:$P$25</c:f>
              <c:numCache>
                <c:formatCode>General</c:formatCode>
                <c:ptCount val="24"/>
                <c:pt idx="0">
                  <c:v>16.261099999999999</c:v>
                </c:pt>
                <c:pt idx="1">
                  <c:v>43.076699999999995</c:v>
                </c:pt>
                <c:pt idx="2">
                  <c:v>68.000100000000003</c:v>
                </c:pt>
                <c:pt idx="3">
                  <c:v>26.428999999999998</c:v>
                </c:pt>
                <c:pt idx="4">
                  <c:v>9.7347000000000001</c:v>
                </c:pt>
                <c:pt idx="5">
                  <c:v>4.8969999999999994</c:v>
                </c:pt>
                <c:pt idx="6">
                  <c:v>9.1987000000000005</c:v>
                </c:pt>
                <c:pt idx="7">
                  <c:v>20.625699999999998</c:v>
                </c:pt>
                <c:pt idx="8">
                  <c:v>35.434699999999999</c:v>
                </c:pt>
                <c:pt idx="9">
                  <c:v>23.277999999999999</c:v>
                </c:pt>
                <c:pt idx="10">
                  <c:v>23.730500000000003</c:v>
                </c:pt>
                <c:pt idx="11">
                  <c:v>42.560600000000001</c:v>
                </c:pt>
                <c:pt idx="12">
                  <c:v>45.761000000000003</c:v>
                </c:pt>
                <c:pt idx="13">
                  <c:v>34.991999999999997</c:v>
                </c:pt>
                <c:pt idx="14">
                  <c:v>23.5626</c:v>
                </c:pt>
                <c:pt idx="15">
                  <c:v>13.522400000000001</c:v>
                </c:pt>
                <c:pt idx="16">
                  <c:v>17.180800000000001</c:v>
                </c:pt>
                <c:pt idx="17">
                  <c:v>5.2320000000000002</c:v>
                </c:pt>
                <c:pt idx="18">
                  <c:v>4.3967000000000001</c:v>
                </c:pt>
                <c:pt idx="19">
                  <c:v>5.1766000000000005</c:v>
                </c:pt>
                <c:pt idx="20">
                  <c:v>3.2568999999999999</c:v>
                </c:pt>
                <c:pt idx="21">
                  <c:v>4.4786000000000001</c:v>
                </c:pt>
                <c:pt idx="22">
                  <c:v>4.6776999999999997</c:v>
                </c:pt>
                <c:pt idx="23">
                  <c:v>3.9487000000000005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E41-47D9-B276-0D9576EC8522}"/>
            </c:ext>
          </c:extLst>
        </c:ser>
        <c:ser>
          <c:idx val="2"/>
          <c:order val="2"/>
          <c:tx>
            <c:v>10%</c:v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Sheet11!$Q$2:$Q$25</c:f>
              <c:numCache>
                <c:formatCode>General</c:formatCode>
                <c:ptCount val="24"/>
                <c:pt idx="0">
                  <c:v>17.282899999999998</c:v>
                </c:pt>
                <c:pt idx="1">
                  <c:v>47.196599999999997</c:v>
                </c:pt>
                <c:pt idx="2">
                  <c:v>69.071600000000004</c:v>
                </c:pt>
                <c:pt idx="3">
                  <c:v>26.9268</c:v>
                </c:pt>
                <c:pt idx="4">
                  <c:v>9.5154999999999994</c:v>
                </c:pt>
                <c:pt idx="5">
                  <c:v>4.8872999999999998</c:v>
                </c:pt>
                <c:pt idx="6">
                  <c:v>8.0206999999999997</c:v>
                </c:pt>
                <c:pt idx="7">
                  <c:v>21.712799999999998</c:v>
                </c:pt>
                <c:pt idx="8">
                  <c:v>33.648899999999998</c:v>
                </c:pt>
                <c:pt idx="9">
                  <c:v>19.146000000000001</c:v>
                </c:pt>
                <c:pt idx="10">
                  <c:v>20.399700000000003</c:v>
                </c:pt>
                <c:pt idx="11">
                  <c:v>38.320900000000002</c:v>
                </c:pt>
                <c:pt idx="12">
                  <c:v>55.387100000000004</c:v>
                </c:pt>
                <c:pt idx="13">
                  <c:v>35.855399999999996</c:v>
                </c:pt>
                <c:pt idx="14">
                  <c:v>27.206199999999999</c:v>
                </c:pt>
                <c:pt idx="15">
                  <c:v>13.803600000000001</c:v>
                </c:pt>
                <c:pt idx="16">
                  <c:v>16.7026</c:v>
                </c:pt>
                <c:pt idx="17">
                  <c:v>4.7651000000000003</c:v>
                </c:pt>
                <c:pt idx="18">
                  <c:v>4.8582999999999998</c:v>
                </c:pt>
                <c:pt idx="19">
                  <c:v>5.6298000000000004</c:v>
                </c:pt>
                <c:pt idx="20">
                  <c:v>3.1356999999999999</c:v>
                </c:pt>
                <c:pt idx="21">
                  <c:v>3.5745999999999998</c:v>
                </c:pt>
                <c:pt idx="22">
                  <c:v>4.3355999999999995</c:v>
                </c:pt>
                <c:pt idx="23">
                  <c:v>4.1992000000000003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E41-47D9-B276-0D9576EC8522}"/>
            </c:ext>
          </c:extLst>
        </c:ser>
        <c:ser>
          <c:idx val="3"/>
          <c:order val="3"/>
          <c:tx>
            <c:v>5%</c:v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Sheet11!$R$2:$R$25</c:f>
              <c:numCache>
                <c:formatCode>General</c:formatCode>
                <c:ptCount val="24"/>
                <c:pt idx="0">
                  <c:v>15.540099999999999</c:v>
                </c:pt>
                <c:pt idx="1">
                  <c:v>44.018699999999995</c:v>
                </c:pt>
                <c:pt idx="2">
                  <c:v>74.276499999999999</c:v>
                </c:pt>
                <c:pt idx="3">
                  <c:v>29.2864</c:v>
                </c:pt>
                <c:pt idx="4">
                  <c:v>9.5212000000000003</c:v>
                </c:pt>
                <c:pt idx="5">
                  <c:v>5.0598000000000001</c:v>
                </c:pt>
                <c:pt idx="6">
                  <c:v>9.3259000000000007</c:v>
                </c:pt>
                <c:pt idx="7">
                  <c:v>21.7363</c:v>
                </c:pt>
                <c:pt idx="8">
                  <c:v>33.772500000000001</c:v>
                </c:pt>
                <c:pt idx="9">
                  <c:v>20.168199999999999</c:v>
                </c:pt>
                <c:pt idx="10">
                  <c:v>22.3049</c:v>
                </c:pt>
                <c:pt idx="11">
                  <c:v>37.248399999999997</c:v>
                </c:pt>
                <c:pt idx="12">
                  <c:v>51.2014</c:v>
                </c:pt>
                <c:pt idx="13">
                  <c:v>40.863999999999997</c:v>
                </c:pt>
                <c:pt idx="14">
                  <c:v>25.819299999999998</c:v>
                </c:pt>
                <c:pt idx="15">
                  <c:v>15.322500000000002</c:v>
                </c:pt>
                <c:pt idx="16">
                  <c:v>16.7285</c:v>
                </c:pt>
                <c:pt idx="17">
                  <c:v>4.8762000000000008</c:v>
                </c:pt>
                <c:pt idx="18">
                  <c:v>5.1737000000000002</c:v>
                </c:pt>
                <c:pt idx="19">
                  <c:v>5.4470999999999998</c:v>
                </c:pt>
                <c:pt idx="20">
                  <c:v>3.3723999999999998</c:v>
                </c:pt>
                <c:pt idx="21">
                  <c:v>3.7507000000000001</c:v>
                </c:pt>
                <c:pt idx="22">
                  <c:v>4.1382999999999992</c:v>
                </c:pt>
                <c:pt idx="23">
                  <c:v>4.3020000000000005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41-47D9-B276-0D9576EC8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61316496"/>
        <c:axId val="861317040"/>
      </c:barChart>
      <c:catAx>
        <c:axId val="861316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Latn-ME"/>
                  <a:t>Obračunski intervali 1-24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317040"/>
        <c:crosses val="autoZero"/>
        <c:auto val="1"/>
        <c:lblAlgn val="ctr"/>
        <c:lblOffset val="100"/>
        <c:noMultiLvlLbl val="0"/>
      </c:catAx>
      <c:valAx>
        <c:axId val="86131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Latn-ME"/>
                  <a:t>Iznosi E/h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31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017492638215045E-2"/>
          <c:y val="5.4319699231397643E-2"/>
          <c:w val="0.91927853670967108"/>
          <c:h val="0.72550324684404521"/>
        </c:manualLayout>
      </c:layout>
      <c:lineChart>
        <c:grouping val="standard"/>
        <c:varyColors val="0"/>
        <c:ser>
          <c:idx val="0"/>
          <c:order val="0"/>
          <c:tx>
            <c:v>Wplanirano</c:v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Sheet12!$A$1:$A$144</c:f>
              <c:numCache>
                <c:formatCode>General</c:formatCode>
                <c:ptCount val="144"/>
                <c:pt idx="0">
                  <c:v>16.2</c:v>
                </c:pt>
                <c:pt idx="1">
                  <c:v>16.2</c:v>
                </c:pt>
                <c:pt idx="2">
                  <c:v>16.2</c:v>
                </c:pt>
                <c:pt idx="3">
                  <c:v>16.2</c:v>
                </c:pt>
                <c:pt idx="4">
                  <c:v>16.2</c:v>
                </c:pt>
                <c:pt idx="5">
                  <c:v>16.2</c:v>
                </c:pt>
                <c:pt idx="6">
                  <c:v>44.3</c:v>
                </c:pt>
                <c:pt idx="7">
                  <c:v>44.3</c:v>
                </c:pt>
                <c:pt idx="8">
                  <c:v>44.3</c:v>
                </c:pt>
                <c:pt idx="9">
                  <c:v>44.3</c:v>
                </c:pt>
                <c:pt idx="10">
                  <c:v>44.3</c:v>
                </c:pt>
                <c:pt idx="11">
                  <c:v>44.3</c:v>
                </c:pt>
                <c:pt idx="12">
                  <c:v>72</c:v>
                </c:pt>
                <c:pt idx="13">
                  <c:v>72</c:v>
                </c:pt>
                <c:pt idx="14">
                  <c:v>72</c:v>
                </c:pt>
                <c:pt idx="15">
                  <c:v>72</c:v>
                </c:pt>
                <c:pt idx="16">
                  <c:v>72</c:v>
                </c:pt>
                <c:pt idx="17">
                  <c:v>72</c:v>
                </c:pt>
                <c:pt idx="18">
                  <c:v>29.7</c:v>
                </c:pt>
                <c:pt idx="19">
                  <c:v>29.7</c:v>
                </c:pt>
                <c:pt idx="20">
                  <c:v>29.7</c:v>
                </c:pt>
                <c:pt idx="21">
                  <c:v>29.7</c:v>
                </c:pt>
                <c:pt idx="22">
                  <c:v>29.7</c:v>
                </c:pt>
                <c:pt idx="23">
                  <c:v>29.7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5.0999999999999996</c:v>
                </c:pt>
                <c:pt idx="31">
                  <c:v>5.0999999999999996</c:v>
                </c:pt>
                <c:pt idx="32">
                  <c:v>5.0999999999999996</c:v>
                </c:pt>
                <c:pt idx="33">
                  <c:v>5.0999999999999996</c:v>
                </c:pt>
                <c:pt idx="34">
                  <c:v>5.0999999999999996</c:v>
                </c:pt>
                <c:pt idx="35">
                  <c:v>5.0999999999999996</c:v>
                </c:pt>
                <c:pt idx="36">
                  <c:v>8.9</c:v>
                </c:pt>
                <c:pt idx="37">
                  <c:v>8.9</c:v>
                </c:pt>
                <c:pt idx="38">
                  <c:v>8.9</c:v>
                </c:pt>
                <c:pt idx="39">
                  <c:v>8.9</c:v>
                </c:pt>
                <c:pt idx="40">
                  <c:v>8.9</c:v>
                </c:pt>
                <c:pt idx="41">
                  <c:v>8.9</c:v>
                </c:pt>
                <c:pt idx="42">
                  <c:v>20.9</c:v>
                </c:pt>
                <c:pt idx="43">
                  <c:v>20.9</c:v>
                </c:pt>
                <c:pt idx="44">
                  <c:v>20.9</c:v>
                </c:pt>
                <c:pt idx="45">
                  <c:v>20.9</c:v>
                </c:pt>
                <c:pt idx="46">
                  <c:v>20.9</c:v>
                </c:pt>
                <c:pt idx="47">
                  <c:v>20.9</c:v>
                </c:pt>
                <c:pt idx="48">
                  <c:v>34.5</c:v>
                </c:pt>
                <c:pt idx="49">
                  <c:v>34.5</c:v>
                </c:pt>
                <c:pt idx="50">
                  <c:v>34.5</c:v>
                </c:pt>
                <c:pt idx="51">
                  <c:v>34.5</c:v>
                </c:pt>
                <c:pt idx="52">
                  <c:v>34.5</c:v>
                </c:pt>
                <c:pt idx="53">
                  <c:v>34.5</c:v>
                </c:pt>
                <c:pt idx="54">
                  <c:v>21</c:v>
                </c:pt>
                <c:pt idx="55">
                  <c:v>21</c:v>
                </c:pt>
                <c:pt idx="56">
                  <c:v>21</c:v>
                </c:pt>
                <c:pt idx="57">
                  <c:v>21</c:v>
                </c:pt>
                <c:pt idx="58">
                  <c:v>21</c:v>
                </c:pt>
                <c:pt idx="59">
                  <c:v>21</c:v>
                </c:pt>
                <c:pt idx="60">
                  <c:v>21.6</c:v>
                </c:pt>
                <c:pt idx="61">
                  <c:v>21.6</c:v>
                </c:pt>
                <c:pt idx="62">
                  <c:v>21.6</c:v>
                </c:pt>
                <c:pt idx="63">
                  <c:v>21.6</c:v>
                </c:pt>
                <c:pt idx="64">
                  <c:v>21.6</c:v>
                </c:pt>
                <c:pt idx="65">
                  <c:v>21.6</c:v>
                </c:pt>
                <c:pt idx="66">
                  <c:v>38.9</c:v>
                </c:pt>
                <c:pt idx="67">
                  <c:v>38.9</c:v>
                </c:pt>
                <c:pt idx="68">
                  <c:v>38.9</c:v>
                </c:pt>
                <c:pt idx="69">
                  <c:v>38.9</c:v>
                </c:pt>
                <c:pt idx="70">
                  <c:v>38.9</c:v>
                </c:pt>
                <c:pt idx="71">
                  <c:v>38.9</c:v>
                </c:pt>
                <c:pt idx="72">
                  <c:v>53</c:v>
                </c:pt>
                <c:pt idx="73">
                  <c:v>53</c:v>
                </c:pt>
                <c:pt idx="74">
                  <c:v>53</c:v>
                </c:pt>
                <c:pt idx="75">
                  <c:v>53</c:v>
                </c:pt>
                <c:pt idx="76">
                  <c:v>53</c:v>
                </c:pt>
                <c:pt idx="77">
                  <c:v>53</c:v>
                </c:pt>
                <c:pt idx="78">
                  <c:v>39.4</c:v>
                </c:pt>
                <c:pt idx="79">
                  <c:v>39.4</c:v>
                </c:pt>
                <c:pt idx="80">
                  <c:v>39.4</c:v>
                </c:pt>
                <c:pt idx="81">
                  <c:v>39.4</c:v>
                </c:pt>
                <c:pt idx="82">
                  <c:v>39.4</c:v>
                </c:pt>
                <c:pt idx="83">
                  <c:v>39.4</c:v>
                </c:pt>
                <c:pt idx="84">
                  <c:v>25</c:v>
                </c:pt>
                <c:pt idx="85">
                  <c:v>25</c:v>
                </c:pt>
                <c:pt idx="86">
                  <c:v>25</c:v>
                </c:pt>
                <c:pt idx="87">
                  <c:v>25</c:v>
                </c:pt>
                <c:pt idx="88">
                  <c:v>25</c:v>
                </c:pt>
                <c:pt idx="89">
                  <c:v>25</c:v>
                </c:pt>
                <c:pt idx="90">
                  <c:v>14.8</c:v>
                </c:pt>
                <c:pt idx="91">
                  <c:v>14.8</c:v>
                </c:pt>
                <c:pt idx="92">
                  <c:v>14.8</c:v>
                </c:pt>
                <c:pt idx="93">
                  <c:v>14.8</c:v>
                </c:pt>
                <c:pt idx="94">
                  <c:v>14.8</c:v>
                </c:pt>
                <c:pt idx="95">
                  <c:v>14.8</c:v>
                </c:pt>
                <c:pt idx="96">
                  <c:v>16.5</c:v>
                </c:pt>
                <c:pt idx="97">
                  <c:v>16.5</c:v>
                </c:pt>
                <c:pt idx="98">
                  <c:v>16.5</c:v>
                </c:pt>
                <c:pt idx="99">
                  <c:v>16.5</c:v>
                </c:pt>
                <c:pt idx="100">
                  <c:v>16.5</c:v>
                </c:pt>
                <c:pt idx="101">
                  <c:v>16.5</c:v>
                </c:pt>
                <c:pt idx="102">
                  <c:v>4.9000000000000004</c:v>
                </c:pt>
                <c:pt idx="103">
                  <c:v>4.9000000000000004</c:v>
                </c:pt>
                <c:pt idx="104">
                  <c:v>4.9000000000000004</c:v>
                </c:pt>
                <c:pt idx="105">
                  <c:v>4.9000000000000004</c:v>
                </c:pt>
                <c:pt idx="106">
                  <c:v>4.9000000000000004</c:v>
                </c:pt>
                <c:pt idx="107">
                  <c:v>4.9000000000000004</c:v>
                </c:pt>
                <c:pt idx="108">
                  <c:v>5</c:v>
                </c:pt>
                <c:pt idx="109">
                  <c:v>5</c:v>
                </c:pt>
                <c:pt idx="110">
                  <c:v>5</c:v>
                </c:pt>
                <c:pt idx="111">
                  <c:v>5</c:v>
                </c:pt>
                <c:pt idx="112">
                  <c:v>5</c:v>
                </c:pt>
                <c:pt idx="113">
                  <c:v>5</c:v>
                </c:pt>
                <c:pt idx="114">
                  <c:v>5.2</c:v>
                </c:pt>
                <c:pt idx="115">
                  <c:v>5.2</c:v>
                </c:pt>
                <c:pt idx="116">
                  <c:v>5.2</c:v>
                </c:pt>
                <c:pt idx="117">
                  <c:v>5.2</c:v>
                </c:pt>
                <c:pt idx="118">
                  <c:v>5.2</c:v>
                </c:pt>
                <c:pt idx="119">
                  <c:v>5.2</c:v>
                </c:pt>
                <c:pt idx="120">
                  <c:v>3.3</c:v>
                </c:pt>
                <c:pt idx="121">
                  <c:v>3.3</c:v>
                </c:pt>
                <c:pt idx="122">
                  <c:v>3.3</c:v>
                </c:pt>
                <c:pt idx="123">
                  <c:v>3.3</c:v>
                </c:pt>
                <c:pt idx="124">
                  <c:v>3.3</c:v>
                </c:pt>
                <c:pt idx="125">
                  <c:v>3.3</c:v>
                </c:pt>
                <c:pt idx="126">
                  <c:v>3.9</c:v>
                </c:pt>
                <c:pt idx="127">
                  <c:v>3.9</c:v>
                </c:pt>
                <c:pt idx="128">
                  <c:v>3.9</c:v>
                </c:pt>
                <c:pt idx="129">
                  <c:v>3.9</c:v>
                </c:pt>
                <c:pt idx="130">
                  <c:v>3.9</c:v>
                </c:pt>
                <c:pt idx="131">
                  <c:v>3.9</c:v>
                </c:pt>
                <c:pt idx="132">
                  <c:v>4.0999999999999996</c:v>
                </c:pt>
                <c:pt idx="133">
                  <c:v>4.0999999999999996</c:v>
                </c:pt>
                <c:pt idx="134">
                  <c:v>4.0999999999999996</c:v>
                </c:pt>
                <c:pt idx="135">
                  <c:v>4.0999999999999996</c:v>
                </c:pt>
                <c:pt idx="136">
                  <c:v>4.0999999999999996</c:v>
                </c:pt>
                <c:pt idx="137">
                  <c:v>4.0999999999999996</c:v>
                </c:pt>
                <c:pt idx="138">
                  <c:v>4.4000000000000004</c:v>
                </c:pt>
                <c:pt idx="139">
                  <c:v>4.4000000000000004</c:v>
                </c:pt>
                <c:pt idx="140">
                  <c:v>4.4000000000000004</c:v>
                </c:pt>
                <c:pt idx="141">
                  <c:v>4.4000000000000004</c:v>
                </c:pt>
                <c:pt idx="142">
                  <c:v>4.4000000000000004</c:v>
                </c:pt>
                <c:pt idx="143">
                  <c:v>4.4000000000000004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E42-4BB5-81C8-8F3A42C12B93}"/>
            </c:ext>
          </c:extLst>
        </c:ser>
        <c:ser>
          <c:idx val="1"/>
          <c:order val="1"/>
          <c:tx>
            <c:v>Wrealizacije za slučaj odstupanja 20%</c:v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Sheet12!$B$1:$B$144</c:f>
              <c:numCache>
                <c:formatCode>General</c:formatCode>
                <c:ptCount val="144"/>
                <c:pt idx="0">
                  <c:v>17.3873</c:v>
                </c:pt>
                <c:pt idx="1">
                  <c:v>17.3873</c:v>
                </c:pt>
                <c:pt idx="2">
                  <c:v>17.3873</c:v>
                </c:pt>
                <c:pt idx="3">
                  <c:v>17.3873</c:v>
                </c:pt>
                <c:pt idx="4">
                  <c:v>17.3873</c:v>
                </c:pt>
                <c:pt idx="5">
                  <c:v>17.3873</c:v>
                </c:pt>
                <c:pt idx="6">
                  <c:v>38.230599999999995</c:v>
                </c:pt>
                <c:pt idx="7">
                  <c:v>38.230599999999995</c:v>
                </c:pt>
                <c:pt idx="8">
                  <c:v>38.230599999999995</c:v>
                </c:pt>
                <c:pt idx="9">
                  <c:v>38.230599999999995</c:v>
                </c:pt>
                <c:pt idx="10">
                  <c:v>38.230599999999995</c:v>
                </c:pt>
                <c:pt idx="11">
                  <c:v>38.230599999999995</c:v>
                </c:pt>
                <c:pt idx="12">
                  <c:v>83.366799999999998</c:v>
                </c:pt>
                <c:pt idx="13">
                  <c:v>83.366799999999998</c:v>
                </c:pt>
                <c:pt idx="14">
                  <c:v>83.366799999999998</c:v>
                </c:pt>
                <c:pt idx="15">
                  <c:v>83.366799999999998</c:v>
                </c:pt>
                <c:pt idx="16">
                  <c:v>83.366799999999998</c:v>
                </c:pt>
                <c:pt idx="17">
                  <c:v>83.366799999999998</c:v>
                </c:pt>
                <c:pt idx="18">
                  <c:v>30.9238</c:v>
                </c:pt>
                <c:pt idx="19">
                  <c:v>30.9238</c:v>
                </c:pt>
                <c:pt idx="20">
                  <c:v>30.9238</c:v>
                </c:pt>
                <c:pt idx="21">
                  <c:v>30.9238</c:v>
                </c:pt>
                <c:pt idx="22">
                  <c:v>30.9238</c:v>
                </c:pt>
                <c:pt idx="23">
                  <c:v>30.9238</c:v>
                </c:pt>
                <c:pt idx="24">
                  <c:v>11.543900000000001</c:v>
                </c:pt>
                <c:pt idx="25">
                  <c:v>11.543900000000001</c:v>
                </c:pt>
                <c:pt idx="26">
                  <c:v>11.543900000000001</c:v>
                </c:pt>
                <c:pt idx="27">
                  <c:v>11.543900000000001</c:v>
                </c:pt>
                <c:pt idx="28">
                  <c:v>11.543900000000001</c:v>
                </c:pt>
                <c:pt idx="29">
                  <c:v>11.543900000000001</c:v>
                </c:pt>
                <c:pt idx="30">
                  <c:v>4.7039999999999997</c:v>
                </c:pt>
                <c:pt idx="31">
                  <c:v>4.7039999999999997</c:v>
                </c:pt>
                <c:pt idx="32">
                  <c:v>4.7039999999999997</c:v>
                </c:pt>
                <c:pt idx="33">
                  <c:v>4.7039999999999997</c:v>
                </c:pt>
                <c:pt idx="34">
                  <c:v>4.7039999999999997</c:v>
                </c:pt>
                <c:pt idx="35">
                  <c:v>4.7039999999999997</c:v>
                </c:pt>
                <c:pt idx="36">
                  <c:v>8.4924999999999997</c:v>
                </c:pt>
                <c:pt idx="37">
                  <c:v>8.4924999999999997</c:v>
                </c:pt>
                <c:pt idx="38">
                  <c:v>8.4924999999999997</c:v>
                </c:pt>
                <c:pt idx="39">
                  <c:v>8.4924999999999997</c:v>
                </c:pt>
                <c:pt idx="40">
                  <c:v>8.4924999999999997</c:v>
                </c:pt>
                <c:pt idx="41">
                  <c:v>8.4924999999999997</c:v>
                </c:pt>
                <c:pt idx="42">
                  <c:v>22.9251</c:v>
                </c:pt>
                <c:pt idx="43">
                  <c:v>22.9251</c:v>
                </c:pt>
                <c:pt idx="44">
                  <c:v>22.9251</c:v>
                </c:pt>
                <c:pt idx="45">
                  <c:v>22.9251</c:v>
                </c:pt>
                <c:pt idx="46">
                  <c:v>22.9251</c:v>
                </c:pt>
                <c:pt idx="47">
                  <c:v>22.9251</c:v>
                </c:pt>
                <c:pt idx="48">
                  <c:v>39.895299999999999</c:v>
                </c:pt>
                <c:pt idx="49">
                  <c:v>39.895299999999999</c:v>
                </c:pt>
                <c:pt idx="50">
                  <c:v>39.895299999999999</c:v>
                </c:pt>
                <c:pt idx="51">
                  <c:v>39.895299999999999</c:v>
                </c:pt>
                <c:pt idx="52">
                  <c:v>39.895299999999999</c:v>
                </c:pt>
                <c:pt idx="53">
                  <c:v>39.895299999999999</c:v>
                </c:pt>
                <c:pt idx="54">
                  <c:v>22.235099999999999</c:v>
                </c:pt>
                <c:pt idx="55">
                  <c:v>22.235099999999999</c:v>
                </c:pt>
                <c:pt idx="56">
                  <c:v>22.235099999999999</c:v>
                </c:pt>
                <c:pt idx="57">
                  <c:v>22.235099999999999</c:v>
                </c:pt>
                <c:pt idx="58">
                  <c:v>22.235099999999999</c:v>
                </c:pt>
                <c:pt idx="59">
                  <c:v>22.235099999999999</c:v>
                </c:pt>
                <c:pt idx="60">
                  <c:v>23.882800000000003</c:v>
                </c:pt>
                <c:pt idx="61">
                  <c:v>23.882800000000003</c:v>
                </c:pt>
                <c:pt idx="62">
                  <c:v>23.882800000000003</c:v>
                </c:pt>
                <c:pt idx="63">
                  <c:v>23.882800000000003</c:v>
                </c:pt>
                <c:pt idx="64">
                  <c:v>23.882800000000003</c:v>
                </c:pt>
                <c:pt idx="65">
                  <c:v>23.882800000000003</c:v>
                </c:pt>
                <c:pt idx="66">
                  <c:v>42.053399999999996</c:v>
                </c:pt>
                <c:pt idx="67">
                  <c:v>42.053399999999996</c:v>
                </c:pt>
                <c:pt idx="68">
                  <c:v>42.053399999999996</c:v>
                </c:pt>
                <c:pt idx="69">
                  <c:v>42.053399999999996</c:v>
                </c:pt>
                <c:pt idx="70">
                  <c:v>42.053399999999996</c:v>
                </c:pt>
                <c:pt idx="71">
                  <c:v>42.053399999999996</c:v>
                </c:pt>
                <c:pt idx="72">
                  <c:v>51.809800000000003</c:v>
                </c:pt>
                <c:pt idx="73">
                  <c:v>51.809800000000003</c:v>
                </c:pt>
                <c:pt idx="74">
                  <c:v>51.809800000000003</c:v>
                </c:pt>
                <c:pt idx="75">
                  <c:v>51.809800000000003</c:v>
                </c:pt>
                <c:pt idx="76">
                  <c:v>51.809800000000003</c:v>
                </c:pt>
                <c:pt idx="77">
                  <c:v>51.809800000000003</c:v>
                </c:pt>
                <c:pt idx="78">
                  <c:v>37.102399999999996</c:v>
                </c:pt>
                <c:pt idx="79">
                  <c:v>37.102399999999996</c:v>
                </c:pt>
                <c:pt idx="80">
                  <c:v>37.102399999999996</c:v>
                </c:pt>
                <c:pt idx="81">
                  <c:v>37.102399999999996</c:v>
                </c:pt>
                <c:pt idx="82">
                  <c:v>37.102399999999996</c:v>
                </c:pt>
                <c:pt idx="83">
                  <c:v>37.102399999999996</c:v>
                </c:pt>
                <c:pt idx="84">
                  <c:v>29.822099999999999</c:v>
                </c:pt>
                <c:pt idx="85">
                  <c:v>29.822099999999999</c:v>
                </c:pt>
                <c:pt idx="86">
                  <c:v>29.822099999999999</c:v>
                </c:pt>
                <c:pt idx="87">
                  <c:v>29.822099999999999</c:v>
                </c:pt>
                <c:pt idx="88">
                  <c:v>29.822099999999999</c:v>
                </c:pt>
                <c:pt idx="89">
                  <c:v>29.822099999999999</c:v>
                </c:pt>
                <c:pt idx="90">
                  <c:v>12.743500000000001</c:v>
                </c:pt>
                <c:pt idx="91">
                  <c:v>12.743500000000001</c:v>
                </c:pt>
                <c:pt idx="92">
                  <c:v>12.743500000000001</c:v>
                </c:pt>
                <c:pt idx="93">
                  <c:v>12.743500000000001</c:v>
                </c:pt>
                <c:pt idx="94">
                  <c:v>12.743500000000001</c:v>
                </c:pt>
                <c:pt idx="95">
                  <c:v>12.743500000000001</c:v>
                </c:pt>
                <c:pt idx="96">
                  <c:v>15.0723</c:v>
                </c:pt>
                <c:pt idx="97">
                  <c:v>15.0723</c:v>
                </c:pt>
                <c:pt idx="98">
                  <c:v>15.0723</c:v>
                </c:pt>
                <c:pt idx="99">
                  <c:v>15.0723</c:v>
                </c:pt>
                <c:pt idx="100">
                  <c:v>15.0723</c:v>
                </c:pt>
                <c:pt idx="101">
                  <c:v>15.0723</c:v>
                </c:pt>
                <c:pt idx="102">
                  <c:v>4.7924000000000007</c:v>
                </c:pt>
                <c:pt idx="103">
                  <c:v>4.7924000000000007</c:v>
                </c:pt>
                <c:pt idx="104">
                  <c:v>4.7924000000000007</c:v>
                </c:pt>
                <c:pt idx="105">
                  <c:v>4.7924000000000007</c:v>
                </c:pt>
                <c:pt idx="106">
                  <c:v>4.7924000000000007</c:v>
                </c:pt>
                <c:pt idx="107">
                  <c:v>4.7924000000000007</c:v>
                </c:pt>
                <c:pt idx="108">
                  <c:v>5.1875</c:v>
                </c:pt>
                <c:pt idx="109">
                  <c:v>5.1875</c:v>
                </c:pt>
                <c:pt idx="110">
                  <c:v>5.1875</c:v>
                </c:pt>
                <c:pt idx="111">
                  <c:v>5.1875</c:v>
                </c:pt>
                <c:pt idx="112">
                  <c:v>5.1875</c:v>
                </c:pt>
                <c:pt idx="113">
                  <c:v>5.1875</c:v>
                </c:pt>
                <c:pt idx="114">
                  <c:v>6.0297000000000001</c:v>
                </c:pt>
                <c:pt idx="115">
                  <c:v>6.0297000000000001</c:v>
                </c:pt>
                <c:pt idx="116">
                  <c:v>6.0297000000000001</c:v>
                </c:pt>
                <c:pt idx="117">
                  <c:v>6.0297000000000001</c:v>
                </c:pt>
                <c:pt idx="118">
                  <c:v>6.0297000000000001</c:v>
                </c:pt>
                <c:pt idx="119">
                  <c:v>6.0297000000000001</c:v>
                </c:pt>
                <c:pt idx="120">
                  <c:v>3.8074999999999997</c:v>
                </c:pt>
                <c:pt idx="121">
                  <c:v>3.8074999999999997</c:v>
                </c:pt>
                <c:pt idx="122">
                  <c:v>3.8074999999999997</c:v>
                </c:pt>
                <c:pt idx="123">
                  <c:v>3.8074999999999997</c:v>
                </c:pt>
                <c:pt idx="124">
                  <c:v>3.8074999999999997</c:v>
                </c:pt>
                <c:pt idx="125">
                  <c:v>3.8074999999999997</c:v>
                </c:pt>
                <c:pt idx="126">
                  <c:v>4.1128999999999998</c:v>
                </c:pt>
                <c:pt idx="127">
                  <c:v>4.1128999999999998</c:v>
                </c:pt>
                <c:pt idx="128">
                  <c:v>4.1128999999999998</c:v>
                </c:pt>
                <c:pt idx="129">
                  <c:v>4.1128999999999998</c:v>
                </c:pt>
                <c:pt idx="130">
                  <c:v>4.1128999999999998</c:v>
                </c:pt>
                <c:pt idx="131">
                  <c:v>4.1128999999999998</c:v>
                </c:pt>
                <c:pt idx="132">
                  <c:v>4.6520999999999999</c:v>
                </c:pt>
                <c:pt idx="133">
                  <c:v>4.6520999999999999</c:v>
                </c:pt>
                <c:pt idx="134">
                  <c:v>4.6520999999999999</c:v>
                </c:pt>
                <c:pt idx="135">
                  <c:v>4.6520999999999999</c:v>
                </c:pt>
                <c:pt idx="136">
                  <c:v>4.6520999999999999</c:v>
                </c:pt>
                <c:pt idx="137">
                  <c:v>4.6520999999999999</c:v>
                </c:pt>
                <c:pt idx="138">
                  <c:v>4.0025000000000004</c:v>
                </c:pt>
                <c:pt idx="139">
                  <c:v>4.0025000000000004</c:v>
                </c:pt>
                <c:pt idx="140">
                  <c:v>4.0025000000000004</c:v>
                </c:pt>
                <c:pt idx="141">
                  <c:v>4.0025000000000004</c:v>
                </c:pt>
                <c:pt idx="142">
                  <c:v>4.0025000000000004</c:v>
                </c:pt>
                <c:pt idx="143">
                  <c:v>4.0025000000000004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E42-4BB5-81C8-8F3A42C12B93}"/>
            </c:ext>
          </c:extLst>
        </c:ser>
        <c:ser>
          <c:idx val="2"/>
          <c:order val="2"/>
          <c:tx>
            <c:v>Wrealizacije za slučaj odstupanja 15%</c:v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Sheet12!$C$1:$C$144</c:f>
              <c:numCache>
                <c:formatCode>General</c:formatCode>
                <c:ptCount val="144"/>
                <c:pt idx="0">
                  <c:v>16.261099999999999</c:v>
                </c:pt>
                <c:pt idx="1">
                  <c:v>16.261099999999999</c:v>
                </c:pt>
                <c:pt idx="2">
                  <c:v>16.261099999999999</c:v>
                </c:pt>
                <c:pt idx="3">
                  <c:v>16.261099999999999</c:v>
                </c:pt>
                <c:pt idx="4">
                  <c:v>16.261099999999999</c:v>
                </c:pt>
                <c:pt idx="5">
                  <c:v>16.261099999999999</c:v>
                </c:pt>
                <c:pt idx="6">
                  <c:v>43.076699999999995</c:v>
                </c:pt>
                <c:pt idx="7">
                  <c:v>43.076699999999995</c:v>
                </c:pt>
                <c:pt idx="8">
                  <c:v>43.076699999999995</c:v>
                </c:pt>
                <c:pt idx="9">
                  <c:v>43.076699999999995</c:v>
                </c:pt>
                <c:pt idx="10">
                  <c:v>43.076699999999995</c:v>
                </c:pt>
                <c:pt idx="11">
                  <c:v>43.076699999999995</c:v>
                </c:pt>
                <c:pt idx="12">
                  <c:v>68.000100000000003</c:v>
                </c:pt>
                <c:pt idx="13">
                  <c:v>68.000100000000003</c:v>
                </c:pt>
                <c:pt idx="14">
                  <c:v>68.000100000000003</c:v>
                </c:pt>
                <c:pt idx="15">
                  <c:v>68.000100000000003</c:v>
                </c:pt>
                <c:pt idx="16">
                  <c:v>68.000100000000003</c:v>
                </c:pt>
                <c:pt idx="17">
                  <c:v>68.000100000000003</c:v>
                </c:pt>
                <c:pt idx="18">
                  <c:v>26.428999999999998</c:v>
                </c:pt>
                <c:pt idx="19">
                  <c:v>26.428999999999998</c:v>
                </c:pt>
                <c:pt idx="20">
                  <c:v>26.428999999999998</c:v>
                </c:pt>
                <c:pt idx="21">
                  <c:v>26.428999999999998</c:v>
                </c:pt>
                <c:pt idx="22">
                  <c:v>26.428999999999998</c:v>
                </c:pt>
                <c:pt idx="23">
                  <c:v>26.428999999999998</c:v>
                </c:pt>
                <c:pt idx="24">
                  <c:v>9.7347000000000001</c:v>
                </c:pt>
                <c:pt idx="25">
                  <c:v>9.7347000000000001</c:v>
                </c:pt>
                <c:pt idx="26">
                  <c:v>9.7347000000000001</c:v>
                </c:pt>
                <c:pt idx="27">
                  <c:v>9.7347000000000001</c:v>
                </c:pt>
                <c:pt idx="28">
                  <c:v>9.7347000000000001</c:v>
                </c:pt>
                <c:pt idx="29">
                  <c:v>9.7347000000000001</c:v>
                </c:pt>
                <c:pt idx="30">
                  <c:v>4.8969999999999994</c:v>
                </c:pt>
                <c:pt idx="31">
                  <c:v>4.8969999999999994</c:v>
                </c:pt>
                <c:pt idx="32">
                  <c:v>4.8969999999999994</c:v>
                </c:pt>
                <c:pt idx="33">
                  <c:v>4.8969999999999994</c:v>
                </c:pt>
                <c:pt idx="34">
                  <c:v>4.8969999999999994</c:v>
                </c:pt>
                <c:pt idx="35">
                  <c:v>4.8969999999999994</c:v>
                </c:pt>
                <c:pt idx="36">
                  <c:v>9.1987000000000005</c:v>
                </c:pt>
                <c:pt idx="37">
                  <c:v>9.1987000000000005</c:v>
                </c:pt>
                <c:pt idx="38">
                  <c:v>9.1987000000000005</c:v>
                </c:pt>
                <c:pt idx="39">
                  <c:v>9.1987000000000005</c:v>
                </c:pt>
                <c:pt idx="40">
                  <c:v>9.1987000000000005</c:v>
                </c:pt>
                <c:pt idx="41">
                  <c:v>9.1987000000000005</c:v>
                </c:pt>
                <c:pt idx="42">
                  <c:v>20.625699999999998</c:v>
                </c:pt>
                <c:pt idx="43">
                  <c:v>20.625699999999998</c:v>
                </c:pt>
                <c:pt idx="44">
                  <c:v>20.625699999999998</c:v>
                </c:pt>
                <c:pt idx="45">
                  <c:v>20.625699999999998</c:v>
                </c:pt>
                <c:pt idx="46">
                  <c:v>20.625699999999998</c:v>
                </c:pt>
                <c:pt idx="47">
                  <c:v>20.625699999999998</c:v>
                </c:pt>
                <c:pt idx="48">
                  <c:v>35.434699999999999</c:v>
                </c:pt>
                <c:pt idx="49">
                  <c:v>35.434699999999999</c:v>
                </c:pt>
                <c:pt idx="50">
                  <c:v>35.434699999999999</c:v>
                </c:pt>
                <c:pt idx="51">
                  <c:v>35.434699999999999</c:v>
                </c:pt>
                <c:pt idx="52">
                  <c:v>35.434699999999999</c:v>
                </c:pt>
                <c:pt idx="53">
                  <c:v>35.434699999999999</c:v>
                </c:pt>
                <c:pt idx="54">
                  <c:v>23.277999999999999</c:v>
                </c:pt>
                <c:pt idx="55">
                  <c:v>23.277999999999999</c:v>
                </c:pt>
                <c:pt idx="56">
                  <c:v>23.277999999999999</c:v>
                </c:pt>
                <c:pt idx="57">
                  <c:v>23.277999999999999</c:v>
                </c:pt>
                <c:pt idx="58">
                  <c:v>23.277999999999999</c:v>
                </c:pt>
                <c:pt idx="59">
                  <c:v>23.277999999999999</c:v>
                </c:pt>
                <c:pt idx="60">
                  <c:v>23.730500000000003</c:v>
                </c:pt>
                <c:pt idx="61">
                  <c:v>23.730500000000003</c:v>
                </c:pt>
                <c:pt idx="62">
                  <c:v>23.730500000000003</c:v>
                </c:pt>
                <c:pt idx="63">
                  <c:v>23.730500000000003</c:v>
                </c:pt>
                <c:pt idx="64">
                  <c:v>23.730500000000003</c:v>
                </c:pt>
                <c:pt idx="65">
                  <c:v>23.730500000000003</c:v>
                </c:pt>
                <c:pt idx="66">
                  <c:v>42.560600000000001</c:v>
                </c:pt>
                <c:pt idx="67">
                  <c:v>42.560600000000001</c:v>
                </c:pt>
                <c:pt idx="68">
                  <c:v>42.560600000000001</c:v>
                </c:pt>
                <c:pt idx="69">
                  <c:v>42.560600000000001</c:v>
                </c:pt>
                <c:pt idx="70">
                  <c:v>42.560600000000001</c:v>
                </c:pt>
                <c:pt idx="71">
                  <c:v>42.560600000000001</c:v>
                </c:pt>
                <c:pt idx="72">
                  <c:v>45.761000000000003</c:v>
                </c:pt>
                <c:pt idx="73">
                  <c:v>45.761000000000003</c:v>
                </c:pt>
                <c:pt idx="74">
                  <c:v>45.761000000000003</c:v>
                </c:pt>
                <c:pt idx="75">
                  <c:v>45.761000000000003</c:v>
                </c:pt>
                <c:pt idx="76">
                  <c:v>45.761000000000003</c:v>
                </c:pt>
                <c:pt idx="77">
                  <c:v>45.761000000000003</c:v>
                </c:pt>
                <c:pt idx="78">
                  <c:v>34.991999999999997</c:v>
                </c:pt>
                <c:pt idx="79">
                  <c:v>34.991999999999997</c:v>
                </c:pt>
                <c:pt idx="80">
                  <c:v>34.991999999999997</c:v>
                </c:pt>
                <c:pt idx="81">
                  <c:v>34.991999999999997</c:v>
                </c:pt>
                <c:pt idx="82">
                  <c:v>34.991999999999997</c:v>
                </c:pt>
                <c:pt idx="83">
                  <c:v>34.991999999999997</c:v>
                </c:pt>
                <c:pt idx="84">
                  <c:v>23.5626</c:v>
                </c:pt>
                <c:pt idx="85">
                  <c:v>23.5626</c:v>
                </c:pt>
                <c:pt idx="86">
                  <c:v>23.5626</c:v>
                </c:pt>
                <c:pt idx="87">
                  <c:v>23.5626</c:v>
                </c:pt>
                <c:pt idx="88">
                  <c:v>23.5626</c:v>
                </c:pt>
                <c:pt idx="89">
                  <c:v>23.5626</c:v>
                </c:pt>
                <c:pt idx="90">
                  <c:v>13.522400000000001</c:v>
                </c:pt>
                <c:pt idx="91">
                  <c:v>13.522400000000001</c:v>
                </c:pt>
                <c:pt idx="92">
                  <c:v>13.522400000000001</c:v>
                </c:pt>
                <c:pt idx="93">
                  <c:v>13.522400000000001</c:v>
                </c:pt>
                <c:pt idx="94">
                  <c:v>13.522400000000001</c:v>
                </c:pt>
                <c:pt idx="95">
                  <c:v>13.522400000000001</c:v>
                </c:pt>
                <c:pt idx="96">
                  <c:v>17.180800000000001</c:v>
                </c:pt>
                <c:pt idx="97">
                  <c:v>17.180800000000001</c:v>
                </c:pt>
                <c:pt idx="98">
                  <c:v>17.180800000000001</c:v>
                </c:pt>
                <c:pt idx="99">
                  <c:v>17.180800000000001</c:v>
                </c:pt>
                <c:pt idx="100">
                  <c:v>17.180800000000001</c:v>
                </c:pt>
                <c:pt idx="101">
                  <c:v>17.180800000000001</c:v>
                </c:pt>
                <c:pt idx="102">
                  <c:v>5.2320000000000002</c:v>
                </c:pt>
                <c:pt idx="103">
                  <c:v>5.2320000000000002</c:v>
                </c:pt>
                <c:pt idx="104">
                  <c:v>5.2320000000000002</c:v>
                </c:pt>
                <c:pt idx="105">
                  <c:v>5.2320000000000002</c:v>
                </c:pt>
                <c:pt idx="106">
                  <c:v>5.2320000000000002</c:v>
                </c:pt>
                <c:pt idx="107">
                  <c:v>5.2320000000000002</c:v>
                </c:pt>
                <c:pt idx="108">
                  <c:v>4.3967000000000001</c:v>
                </c:pt>
                <c:pt idx="109">
                  <c:v>4.3967000000000001</c:v>
                </c:pt>
                <c:pt idx="110">
                  <c:v>4.3967000000000001</c:v>
                </c:pt>
                <c:pt idx="111">
                  <c:v>4.3967000000000001</c:v>
                </c:pt>
                <c:pt idx="112">
                  <c:v>4.3967000000000001</c:v>
                </c:pt>
                <c:pt idx="113">
                  <c:v>4.3967000000000001</c:v>
                </c:pt>
                <c:pt idx="114">
                  <c:v>5.1766000000000005</c:v>
                </c:pt>
                <c:pt idx="115">
                  <c:v>5.1766000000000005</c:v>
                </c:pt>
                <c:pt idx="116">
                  <c:v>5.1766000000000005</c:v>
                </c:pt>
                <c:pt idx="117">
                  <c:v>5.1766000000000005</c:v>
                </c:pt>
                <c:pt idx="118">
                  <c:v>5.1766000000000005</c:v>
                </c:pt>
                <c:pt idx="119">
                  <c:v>5.1766000000000005</c:v>
                </c:pt>
                <c:pt idx="120">
                  <c:v>3.2568999999999999</c:v>
                </c:pt>
                <c:pt idx="121">
                  <c:v>3.2568999999999999</c:v>
                </c:pt>
                <c:pt idx="122">
                  <c:v>3.2568999999999999</c:v>
                </c:pt>
                <c:pt idx="123">
                  <c:v>3.2568999999999999</c:v>
                </c:pt>
                <c:pt idx="124">
                  <c:v>3.2568999999999999</c:v>
                </c:pt>
                <c:pt idx="125">
                  <c:v>3.2568999999999999</c:v>
                </c:pt>
                <c:pt idx="126">
                  <c:v>4.4786000000000001</c:v>
                </c:pt>
                <c:pt idx="127">
                  <c:v>4.4786000000000001</c:v>
                </c:pt>
                <c:pt idx="128">
                  <c:v>4.4786000000000001</c:v>
                </c:pt>
                <c:pt idx="129">
                  <c:v>4.4786000000000001</c:v>
                </c:pt>
                <c:pt idx="130">
                  <c:v>4.4786000000000001</c:v>
                </c:pt>
                <c:pt idx="131">
                  <c:v>4.4786000000000001</c:v>
                </c:pt>
                <c:pt idx="132">
                  <c:v>4.6776999999999997</c:v>
                </c:pt>
                <c:pt idx="133">
                  <c:v>4.6776999999999997</c:v>
                </c:pt>
                <c:pt idx="134">
                  <c:v>4.6776999999999997</c:v>
                </c:pt>
                <c:pt idx="135">
                  <c:v>4.6776999999999997</c:v>
                </c:pt>
                <c:pt idx="136">
                  <c:v>4.6776999999999997</c:v>
                </c:pt>
                <c:pt idx="137">
                  <c:v>4.6776999999999997</c:v>
                </c:pt>
                <c:pt idx="138">
                  <c:v>3.9487000000000005</c:v>
                </c:pt>
                <c:pt idx="139">
                  <c:v>3.9487000000000005</c:v>
                </c:pt>
                <c:pt idx="140">
                  <c:v>3.9487000000000005</c:v>
                </c:pt>
                <c:pt idx="141">
                  <c:v>3.9487000000000005</c:v>
                </c:pt>
                <c:pt idx="142">
                  <c:v>3.9487000000000005</c:v>
                </c:pt>
                <c:pt idx="143">
                  <c:v>3.9487000000000005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E42-4BB5-81C8-8F3A42C12B93}"/>
            </c:ext>
          </c:extLst>
        </c:ser>
        <c:ser>
          <c:idx val="3"/>
          <c:order val="3"/>
          <c:tx>
            <c:v>Wrealizacije za slučaj odstupanja 10%</c:v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Sheet12!$D$1:$D$144</c:f>
              <c:numCache>
                <c:formatCode>General</c:formatCode>
                <c:ptCount val="144"/>
                <c:pt idx="0">
                  <c:v>17.282899999999998</c:v>
                </c:pt>
                <c:pt idx="1">
                  <c:v>17.282899999999998</c:v>
                </c:pt>
                <c:pt idx="2">
                  <c:v>17.282899999999998</c:v>
                </c:pt>
                <c:pt idx="3">
                  <c:v>17.282899999999998</c:v>
                </c:pt>
                <c:pt idx="4">
                  <c:v>17.282899999999998</c:v>
                </c:pt>
                <c:pt idx="5">
                  <c:v>17.282899999999998</c:v>
                </c:pt>
                <c:pt idx="6">
                  <c:v>47.196599999999997</c:v>
                </c:pt>
                <c:pt idx="7">
                  <c:v>47.196599999999997</c:v>
                </c:pt>
                <c:pt idx="8">
                  <c:v>47.196599999999997</c:v>
                </c:pt>
                <c:pt idx="9">
                  <c:v>47.196599999999997</c:v>
                </c:pt>
                <c:pt idx="10">
                  <c:v>47.196599999999997</c:v>
                </c:pt>
                <c:pt idx="11">
                  <c:v>47.196599999999997</c:v>
                </c:pt>
                <c:pt idx="12">
                  <c:v>69.071600000000004</c:v>
                </c:pt>
                <c:pt idx="13">
                  <c:v>69.071600000000004</c:v>
                </c:pt>
                <c:pt idx="14">
                  <c:v>69.071600000000004</c:v>
                </c:pt>
                <c:pt idx="15">
                  <c:v>69.071600000000004</c:v>
                </c:pt>
                <c:pt idx="16">
                  <c:v>69.071600000000004</c:v>
                </c:pt>
                <c:pt idx="17">
                  <c:v>69.071600000000004</c:v>
                </c:pt>
                <c:pt idx="18">
                  <c:v>26.9268</c:v>
                </c:pt>
                <c:pt idx="19">
                  <c:v>26.9268</c:v>
                </c:pt>
                <c:pt idx="20">
                  <c:v>26.9268</c:v>
                </c:pt>
                <c:pt idx="21">
                  <c:v>26.9268</c:v>
                </c:pt>
                <c:pt idx="22">
                  <c:v>26.9268</c:v>
                </c:pt>
                <c:pt idx="23">
                  <c:v>26.9268</c:v>
                </c:pt>
                <c:pt idx="24">
                  <c:v>9.5154999999999994</c:v>
                </c:pt>
                <c:pt idx="25">
                  <c:v>9.5154999999999994</c:v>
                </c:pt>
                <c:pt idx="26">
                  <c:v>9.5154999999999994</c:v>
                </c:pt>
                <c:pt idx="27">
                  <c:v>9.5154999999999994</c:v>
                </c:pt>
                <c:pt idx="28">
                  <c:v>9.5154999999999994</c:v>
                </c:pt>
                <c:pt idx="29">
                  <c:v>9.5154999999999994</c:v>
                </c:pt>
                <c:pt idx="30">
                  <c:v>4.8872999999999998</c:v>
                </c:pt>
                <c:pt idx="31">
                  <c:v>4.8872999999999998</c:v>
                </c:pt>
                <c:pt idx="32">
                  <c:v>4.8872999999999998</c:v>
                </c:pt>
                <c:pt idx="33">
                  <c:v>4.8872999999999998</c:v>
                </c:pt>
                <c:pt idx="34">
                  <c:v>4.8872999999999998</c:v>
                </c:pt>
                <c:pt idx="35">
                  <c:v>4.8872999999999998</c:v>
                </c:pt>
                <c:pt idx="36">
                  <c:v>8.0206999999999997</c:v>
                </c:pt>
                <c:pt idx="37">
                  <c:v>8.0206999999999997</c:v>
                </c:pt>
                <c:pt idx="38">
                  <c:v>8.0206999999999997</c:v>
                </c:pt>
                <c:pt idx="39">
                  <c:v>8.0206999999999997</c:v>
                </c:pt>
                <c:pt idx="40">
                  <c:v>8.0206999999999997</c:v>
                </c:pt>
                <c:pt idx="41">
                  <c:v>8.0206999999999997</c:v>
                </c:pt>
                <c:pt idx="42">
                  <c:v>21.712799999999998</c:v>
                </c:pt>
                <c:pt idx="43">
                  <c:v>21.712799999999998</c:v>
                </c:pt>
                <c:pt idx="44">
                  <c:v>21.712799999999998</c:v>
                </c:pt>
                <c:pt idx="45">
                  <c:v>21.712799999999998</c:v>
                </c:pt>
                <c:pt idx="46">
                  <c:v>21.712799999999998</c:v>
                </c:pt>
                <c:pt idx="47">
                  <c:v>21.712799999999998</c:v>
                </c:pt>
                <c:pt idx="48">
                  <c:v>33.648899999999998</c:v>
                </c:pt>
                <c:pt idx="49">
                  <c:v>33.648899999999998</c:v>
                </c:pt>
                <c:pt idx="50">
                  <c:v>33.648899999999998</c:v>
                </c:pt>
                <c:pt idx="51">
                  <c:v>33.648899999999998</c:v>
                </c:pt>
                <c:pt idx="52">
                  <c:v>33.648899999999998</c:v>
                </c:pt>
                <c:pt idx="53">
                  <c:v>33.648899999999998</c:v>
                </c:pt>
                <c:pt idx="54">
                  <c:v>19.146000000000001</c:v>
                </c:pt>
                <c:pt idx="55">
                  <c:v>19.146000000000001</c:v>
                </c:pt>
                <c:pt idx="56">
                  <c:v>19.146000000000001</c:v>
                </c:pt>
                <c:pt idx="57">
                  <c:v>19.146000000000001</c:v>
                </c:pt>
                <c:pt idx="58">
                  <c:v>19.146000000000001</c:v>
                </c:pt>
                <c:pt idx="59">
                  <c:v>19.146000000000001</c:v>
                </c:pt>
                <c:pt idx="60">
                  <c:v>20.399700000000003</c:v>
                </c:pt>
                <c:pt idx="61">
                  <c:v>20.399700000000003</c:v>
                </c:pt>
                <c:pt idx="62">
                  <c:v>20.399700000000003</c:v>
                </c:pt>
                <c:pt idx="63">
                  <c:v>20.399700000000003</c:v>
                </c:pt>
                <c:pt idx="64">
                  <c:v>20.399700000000003</c:v>
                </c:pt>
                <c:pt idx="65">
                  <c:v>20.399700000000003</c:v>
                </c:pt>
                <c:pt idx="66">
                  <c:v>38.320900000000002</c:v>
                </c:pt>
                <c:pt idx="67">
                  <c:v>38.320900000000002</c:v>
                </c:pt>
                <c:pt idx="68">
                  <c:v>38.320900000000002</c:v>
                </c:pt>
                <c:pt idx="69">
                  <c:v>38.320900000000002</c:v>
                </c:pt>
                <c:pt idx="70">
                  <c:v>38.320900000000002</c:v>
                </c:pt>
                <c:pt idx="71">
                  <c:v>38.320900000000002</c:v>
                </c:pt>
                <c:pt idx="72">
                  <c:v>55.387100000000004</c:v>
                </c:pt>
                <c:pt idx="73">
                  <c:v>55.387100000000004</c:v>
                </c:pt>
                <c:pt idx="74">
                  <c:v>55.387100000000004</c:v>
                </c:pt>
                <c:pt idx="75">
                  <c:v>55.387100000000004</c:v>
                </c:pt>
                <c:pt idx="76">
                  <c:v>55.387100000000004</c:v>
                </c:pt>
                <c:pt idx="77">
                  <c:v>55.387100000000004</c:v>
                </c:pt>
                <c:pt idx="78">
                  <c:v>35.855399999999996</c:v>
                </c:pt>
                <c:pt idx="79">
                  <c:v>35.855399999999996</c:v>
                </c:pt>
                <c:pt idx="80">
                  <c:v>35.855399999999996</c:v>
                </c:pt>
                <c:pt idx="81">
                  <c:v>35.855399999999996</c:v>
                </c:pt>
                <c:pt idx="82">
                  <c:v>35.855399999999996</c:v>
                </c:pt>
                <c:pt idx="83">
                  <c:v>35.855399999999996</c:v>
                </c:pt>
                <c:pt idx="84">
                  <c:v>27.206199999999999</c:v>
                </c:pt>
                <c:pt idx="85">
                  <c:v>27.206199999999999</c:v>
                </c:pt>
                <c:pt idx="86">
                  <c:v>27.206199999999999</c:v>
                </c:pt>
                <c:pt idx="87">
                  <c:v>27.206199999999999</c:v>
                </c:pt>
                <c:pt idx="88">
                  <c:v>27.206199999999999</c:v>
                </c:pt>
                <c:pt idx="89">
                  <c:v>27.206199999999999</c:v>
                </c:pt>
                <c:pt idx="90">
                  <c:v>13.803600000000001</c:v>
                </c:pt>
                <c:pt idx="91">
                  <c:v>13.803600000000001</c:v>
                </c:pt>
                <c:pt idx="92">
                  <c:v>13.803600000000001</c:v>
                </c:pt>
                <c:pt idx="93">
                  <c:v>13.803600000000001</c:v>
                </c:pt>
                <c:pt idx="94">
                  <c:v>13.803600000000001</c:v>
                </c:pt>
                <c:pt idx="95">
                  <c:v>13.803600000000001</c:v>
                </c:pt>
                <c:pt idx="96">
                  <c:v>16.7026</c:v>
                </c:pt>
                <c:pt idx="97">
                  <c:v>16.7026</c:v>
                </c:pt>
                <c:pt idx="98">
                  <c:v>16.7026</c:v>
                </c:pt>
                <c:pt idx="99">
                  <c:v>16.7026</c:v>
                </c:pt>
                <c:pt idx="100">
                  <c:v>16.7026</c:v>
                </c:pt>
                <c:pt idx="101">
                  <c:v>16.7026</c:v>
                </c:pt>
                <c:pt idx="102">
                  <c:v>4.7651000000000003</c:v>
                </c:pt>
                <c:pt idx="103">
                  <c:v>4.7651000000000003</c:v>
                </c:pt>
                <c:pt idx="104">
                  <c:v>4.7651000000000003</c:v>
                </c:pt>
                <c:pt idx="105">
                  <c:v>4.7651000000000003</c:v>
                </c:pt>
                <c:pt idx="106">
                  <c:v>4.7651000000000003</c:v>
                </c:pt>
                <c:pt idx="107">
                  <c:v>4.7651000000000003</c:v>
                </c:pt>
                <c:pt idx="108">
                  <c:v>4.8582999999999998</c:v>
                </c:pt>
                <c:pt idx="109">
                  <c:v>4.8582999999999998</c:v>
                </c:pt>
                <c:pt idx="110">
                  <c:v>4.8582999999999998</c:v>
                </c:pt>
                <c:pt idx="111">
                  <c:v>4.8582999999999998</c:v>
                </c:pt>
                <c:pt idx="112">
                  <c:v>4.8582999999999998</c:v>
                </c:pt>
                <c:pt idx="113">
                  <c:v>4.8582999999999998</c:v>
                </c:pt>
                <c:pt idx="114">
                  <c:v>5.6298000000000004</c:v>
                </c:pt>
                <c:pt idx="115">
                  <c:v>5.6298000000000004</c:v>
                </c:pt>
                <c:pt idx="116">
                  <c:v>5.6298000000000004</c:v>
                </c:pt>
                <c:pt idx="117">
                  <c:v>5.6298000000000004</c:v>
                </c:pt>
                <c:pt idx="118">
                  <c:v>5.6298000000000004</c:v>
                </c:pt>
                <c:pt idx="119">
                  <c:v>5.6298000000000004</c:v>
                </c:pt>
                <c:pt idx="120">
                  <c:v>3.1356999999999999</c:v>
                </c:pt>
                <c:pt idx="121">
                  <c:v>3.1356999999999999</c:v>
                </c:pt>
                <c:pt idx="122">
                  <c:v>3.1356999999999999</c:v>
                </c:pt>
                <c:pt idx="123">
                  <c:v>3.1356999999999999</c:v>
                </c:pt>
                <c:pt idx="124">
                  <c:v>3.1356999999999999</c:v>
                </c:pt>
                <c:pt idx="125">
                  <c:v>3.1356999999999999</c:v>
                </c:pt>
                <c:pt idx="126">
                  <c:v>3.5745999999999998</c:v>
                </c:pt>
                <c:pt idx="127">
                  <c:v>3.5745999999999998</c:v>
                </c:pt>
                <c:pt idx="128">
                  <c:v>3.5745999999999998</c:v>
                </c:pt>
                <c:pt idx="129">
                  <c:v>3.5745999999999998</c:v>
                </c:pt>
                <c:pt idx="130">
                  <c:v>3.5745999999999998</c:v>
                </c:pt>
                <c:pt idx="131">
                  <c:v>3.5745999999999998</c:v>
                </c:pt>
                <c:pt idx="132">
                  <c:v>4.3355999999999995</c:v>
                </c:pt>
                <c:pt idx="133">
                  <c:v>4.3355999999999995</c:v>
                </c:pt>
                <c:pt idx="134">
                  <c:v>4.3355999999999995</c:v>
                </c:pt>
                <c:pt idx="135">
                  <c:v>4.3355999999999995</c:v>
                </c:pt>
                <c:pt idx="136">
                  <c:v>4.3355999999999995</c:v>
                </c:pt>
                <c:pt idx="137">
                  <c:v>4.3355999999999995</c:v>
                </c:pt>
                <c:pt idx="138">
                  <c:v>4.1992000000000003</c:v>
                </c:pt>
                <c:pt idx="139">
                  <c:v>4.1992000000000003</c:v>
                </c:pt>
                <c:pt idx="140">
                  <c:v>4.1992000000000003</c:v>
                </c:pt>
                <c:pt idx="141">
                  <c:v>4.1992000000000003</c:v>
                </c:pt>
                <c:pt idx="142">
                  <c:v>4.1992000000000003</c:v>
                </c:pt>
                <c:pt idx="143">
                  <c:v>4.1992000000000003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E42-4BB5-81C8-8F3A42C12B93}"/>
            </c:ext>
          </c:extLst>
        </c:ser>
        <c:ser>
          <c:idx val="4"/>
          <c:order val="4"/>
          <c:tx>
            <c:v>Wrealizacije za slučaj odstupanja 5%</c:v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Sheet12!$E$1:$E$144</c:f>
              <c:numCache>
                <c:formatCode>General</c:formatCode>
                <c:ptCount val="144"/>
                <c:pt idx="0">
                  <c:v>15.540099999999999</c:v>
                </c:pt>
                <c:pt idx="1">
                  <c:v>15.540099999999999</c:v>
                </c:pt>
                <c:pt idx="2">
                  <c:v>15.540099999999999</c:v>
                </c:pt>
                <c:pt idx="3">
                  <c:v>15.540099999999999</c:v>
                </c:pt>
                <c:pt idx="4">
                  <c:v>15.540099999999999</c:v>
                </c:pt>
                <c:pt idx="5">
                  <c:v>15.540099999999999</c:v>
                </c:pt>
                <c:pt idx="6">
                  <c:v>44.018699999999995</c:v>
                </c:pt>
                <c:pt idx="7">
                  <c:v>44.018699999999995</c:v>
                </c:pt>
                <c:pt idx="8">
                  <c:v>44.018699999999995</c:v>
                </c:pt>
                <c:pt idx="9">
                  <c:v>44.018699999999995</c:v>
                </c:pt>
                <c:pt idx="10">
                  <c:v>44.018699999999995</c:v>
                </c:pt>
                <c:pt idx="11">
                  <c:v>44.018699999999995</c:v>
                </c:pt>
                <c:pt idx="12">
                  <c:v>74.276499999999999</c:v>
                </c:pt>
                <c:pt idx="13">
                  <c:v>74.276499999999999</c:v>
                </c:pt>
                <c:pt idx="14">
                  <c:v>74.276499999999999</c:v>
                </c:pt>
                <c:pt idx="15">
                  <c:v>74.276499999999999</c:v>
                </c:pt>
                <c:pt idx="16">
                  <c:v>74.276499999999999</c:v>
                </c:pt>
                <c:pt idx="17">
                  <c:v>74.276499999999999</c:v>
                </c:pt>
                <c:pt idx="18">
                  <c:v>29.2864</c:v>
                </c:pt>
                <c:pt idx="19">
                  <c:v>29.2864</c:v>
                </c:pt>
                <c:pt idx="20">
                  <c:v>29.2864</c:v>
                </c:pt>
                <c:pt idx="21">
                  <c:v>29.2864</c:v>
                </c:pt>
                <c:pt idx="22">
                  <c:v>29.2864</c:v>
                </c:pt>
                <c:pt idx="23">
                  <c:v>29.2864</c:v>
                </c:pt>
                <c:pt idx="24">
                  <c:v>9.5212000000000003</c:v>
                </c:pt>
                <c:pt idx="25">
                  <c:v>9.5212000000000003</c:v>
                </c:pt>
                <c:pt idx="26">
                  <c:v>9.5212000000000003</c:v>
                </c:pt>
                <c:pt idx="27">
                  <c:v>9.5212000000000003</c:v>
                </c:pt>
                <c:pt idx="28">
                  <c:v>9.5212000000000003</c:v>
                </c:pt>
                <c:pt idx="29">
                  <c:v>9.5212000000000003</c:v>
                </c:pt>
                <c:pt idx="30">
                  <c:v>5.0598000000000001</c:v>
                </c:pt>
                <c:pt idx="31">
                  <c:v>5.0598000000000001</c:v>
                </c:pt>
                <c:pt idx="32">
                  <c:v>5.0598000000000001</c:v>
                </c:pt>
                <c:pt idx="33">
                  <c:v>5.0598000000000001</c:v>
                </c:pt>
                <c:pt idx="34">
                  <c:v>5.0598000000000001</c:v>
                </c:pt>
                <c:pt idx="35">
                  <c:v>5.0598000000000001</c:v>
                </c:pt>
                <c:pt idx="36">
                  <c:v>9.3259000000000007</c:v>
                </c:pt>
                <c:pt idx="37">
                  <c:v>9.3259000000000007</c:v>
                </c:pt>
                <c:pt idx="38">
                  <c:v>9.3259000000000007</c:v>
                </c:pt>
                <c:pt idx="39">
                  <c:v>9.3259000000000007</c:v>
                </c:pt>
                <c:pt idx="40">
                  <c:v>9.3259000000000007</c:v>
                </c:pt>
                <c:pt idx="41">
                  <c:v>9.3259000000000007</c:v>
                </c:pt>
                <c:pt idx="42">
                  <c:v>21.7363</c:v>
                </c:pt>
                <c:pt idx="43">
                  <c:v>21.7363</c:v>
                </c:pt>
                <c:pt idx="44">
                  <c:v>21.7363</c:v>
                </c:pt>
                <c:pt idx="45">
                  <c:v>21.7363</c:v>
                </c:pt>
                <c:pt idx="46">
                  <c:v>21.7363</c:v>
                </c:pt>
                <c:pt idx="47">
                  <c:v>21.7363</c:v>
                </c:pt>
                <c:pt idx="48">
                  <c:v>33.772500000000001</c:v>
                </c:pt>
                <c:pt idx="49">
                  <c:v>33.772500000000001</c:v>
                </c:pt>
                <c:pt idx="50">
                  <c:v>33.772500000000001</c:v>
                </c:pt>
                <c:pt idx="51">
                  <c:v>33.772500000000001</c:v>
                </c:pt>
                <c:pt idx="52">
                  <c:v>33.772500000000001</c:v>
                </c:pt>
                <c:pt idx="53">
                  <c:v>33.772500000000001</c:v>
                </c:pt>
                <c:pt idx="54">
                  <c:v>20.168199999999999</c:v>
                </c:pt>
                <c:pt idx="55">
                  <c:v>20.168199999999999</c:v>
                </c:pt>
                <c:pt idx="56">
                  <c:v>20.168199999999999</c:v>
                </c:pt>
                <c:pt idx="57">
                  <c:v>20.168199999999999</c:v>
                </c:pt>
                <c:pt idx="58">
                  <c:v>20.168199999999999</c:v>
                </c:pt>
                <c:pt idx="59">
                  <c:v>20.168199999999999</c:v>
                </c:pt>
                <c:pt idx="60">
                  <c:v>22.3049</c:v>
                </c:pt>
                <c:pt idx="61">
                  <c:v>22.3049</c:v>
                </c:pt>
                <c:pt idx="62">
                  <c:v>22.3049</c:v>
                </c:pt>
                <c:pt idx="63">
                  <c:v>22.3049</c:v>
                </c:pt>
                <c:pt idx="64">
                  <c:v>22.3049</c:v>
                </c:pt>
                <c:pt idx="65">
                  <c:v>22.3049</c:v>
                </c:pt>
                <c:pt idx="66">
                  <c:v>37.248399999999997</c:v>
                </c:pt>
                <c:pt idx="67">
                  <c:v>37.248399999999997</c:v>
                </c:pt>
                <c:pt idx="68">
                  <c:v>37.248399999999997</c:v>
                </c:pt>
                <c:pt idx="69">
                  <c:v>37.248399999999997</c:v>
                </c:pt>
                <c:pt idx="70">
                  <c:v>37.248399999999997</c:v>
                </c:pt>
                <c:pt idx="71">
                  <c:v>37.248399999999997</c:v>
                </c:pt>
                <c:pt idx="72">
                  <c:v>51.2014</c:v>
                </c:pt>
                <c:pt idx="73">
                  <c:v>51.2014</c:v>
                </c:pt>
                <c:pt idx="74">
                  <c:v>51.2014</c:v>
                </c:pt>
                <c:pt idx="75">
                  <c:v>51.2014</c:v>
                </c:pt>
                <c:pt idx="76">
                  <c:v>51.2014</c:v>
                </c:pt>
                <c:pt idx="77">
                  <c:v>51.2014</c:v>
                </c:pt>
                <c:pt idx="78">
                  <c:v>40.863999999999997</c:v>
                </c:pt>
                <c:pt idx="79">
                  <c:v>40.863999999999997</c:v>
                </c:pt>
                <c:pt idx="80">
                  <c:v>40.863999999999997</c:v>
                </c:pt>
                <c:pt idx="81">
                  <c:v>40.863999999999997</c:v>
                </c:pt>
                <c:pt idx="82">
                  <c:v>40.863999999999997</c:v>
                </c:pt>
                <c:pt idx="83">
                  <c:v>40.863999999999997</c:v>
                </c:pt>
                <c:pt idx="84">
                  <c:v>25.819299999999998</c:v>
                </c:pt>
                <c:pt idx="85">
                  <c:v>25.819299999999998</c:v>
                </c:pt>
                <c:pt idx="86">
                  <c:v>25.819299999999998</c:v>
                </c:pt>
                <c:pt idx="87">
                  <c:v>25.819299999999998</c:v>
                </c:pt>
                <c:pt idx="88">
                  <c:v>25.819299999999998</c:v>
                </c:pt>
                <c:pt idx="89">
                  <c:v>25.819299999999998</c:v>
                </c:pt>
                <c:pt idx="90">
                  <c:v>15.322500000000002</c:v>
                </c:pt>
                <c:pt idx="91">
                  <c:v>15.322500000000002</c:v>
                </c:pt>
                <c:pt idx="92">
                  <c:v>15.322500000000002</c:v>
                </c:pt>
                <c:pt idx="93">
                  <c:v>15.322500000000002</c:v>
                </c:pt>
                <c:pt idx="94">
                  <c:v>15.322500000000002</c:v>
                </c:pt>
                <c:pt idx="95">
                  <c:v>15.322500000000002</c:v>
                </c:pt>
                <c:pt idx="96">
                  <c:v>16.7285</c:v>
                </c:pt>
                <c:pt idx="97">
                  <c:v>16.7285</c:v>
                </c:pt>
                <c:pt idx="98">
                  <c:v>16.7285</c:v>
                </c:pt>
                <c:pt idx="99">
                  <c:v>16.7285</c:v>
                </c:pt>
                <c:pt idx="100">
                  <c:v>16.7285</c:v>
                </c:pt>
                <c:pt idx="101">
                  <c:v>16.7285</c:v>
                </c:pt>
                <c:pt idx="102">
                  <c:v>4.8762000000000008</c:v>
                </c:pt>
                <c:pt idx="103">
                  <c:v>4.8762000000000008</c:v>
                </c:pt>
                <c:pt idx="104">
                  <c:v>4.8762000000000008</c:v>
                </c:pt>
                <c:pt idx="105">
                  <c:v>4.8762000000000008</c:v>
                </c:pt>
                <c:pt idx="106">
                  <c:v>4.8762000000000008</c:v>
                </c:pt>
                <c:pt idx="107">
                  <c:v>4.8762000000000008</c:v>
                </c:pt>
                <c:pt idx="108">
                  <c:v>5.1737000000000002</c:v>
                </c:pt>
                <c:pt idx="109">
                  <c:v>5.1737000000000002</c:v>
                </c:pt>
                <c:pt idx="110">
                  <c:v>5.1737000000000002</c:v>
                </c:pt>
                <c:pt idx="111">
                  <c:v>5.1737000000000002</c:v>
                </c:pt>
                <c:pt idx="112">
                  <c:v>5.1737000000000002</c:v>
                </c:pt>
                <c:pt idx="113">
                  <c:v>5.1737000000000002</c:v>
                </c:pt>
                <c:pt idx="114">
                  <c:v>5.4470999999999998</c:v>
                </c:pt>
                <c:pt idx="115">
                  <c:v>5.4470999999999998</c:v>
                </c:pt>
                <c:pt idx="116">
                  <c:v>5.4470999999999998</c:v>
                </c:pt>
                <c:pt idx="117">
                  <c:v>5.4470999999999998</c:v>
                </c:pt>
                <c:pt idx="118">
                  <c:v>5.4470999999999998</c:v>
                </c:pt>
                <c:pt idx="119">
                  <c:v>5.4470999999999998</c:v>
                </c:pt>
                <c:pt idx="120">
                  <c:v>3.3723999999999998</c:v>
                </c:pt>
                <c:pt idx="121">
                  <c:v>3.3723999999999998</c:v>
                </c:pt>
                <c:pt idx="122">
                  <c:v>3.3723999999999998</c:v>
                </c:pt>
                <c:pt idx="123">
                  <c:v>3.3723999999999998</c:v>
                </c:pt>
                <c:pt idx="124">
                  <c:v>3.3723999999999998</c:v>
                </c:pt>
                <c:pt idx="125">
                  <c:v>3.3723999999999998</c:v>
                </c:pt>
                <c:pt idx="126">
                  <c:v>3.7507000000000001</c:v>
                </c:pt>
                <c:pt idx="127">
                  <c:v>3.7507000000000001</c:v>
                </c:pt>
                <c:pt idx="128">
                  <c:v>3.7507000000000001</c:v>
                </c:pt>
                <c:pt idx="129">
                  <c:v>3.7507000000000001</c:v>
                </c:pt>
                <c:pt idx="130">
                  <c:v>3.7507000000000001</c:v>
                </c:pt>
                <c:pt idx="131">
                  <c:v>3.7507000000000001</c:v>
                </c:pt>
                <c:pt idx="132">
                  <c:v>4.1382999999999992</c:v>
                </c:pt>
                <c:pt idx="133">
                  <c:v>4.1382999999999992</c:v>
                </c:pt>
                <c:pt idx="134">
                  <c:v>4.1382999999999992</c:v>
                </c:pt>
                <c:pt idx="135">
                  <c:v>4.1382999999999992</c:v>
                </c:pt>
                <c:pt idx="136">
                  <c:v>4.1382999999999992</c:v>
                </c:pt>
                <c:pt idx="137">
                  <c:v>4.1382999999999992</c:v>
                </c:pt>
                <c:pt idx="138">
                  <c:v>4.3020000000000005</c:v>
                </c:pt>
                <c:pt idx="139">
                  <c:v>4.3020000000000005</c:v>
                </c:pt>
                <c:pt idx="140">
                  <c:v>4.3020000000000005</c:v>
                </c:pt>
                <c:pt idx="141">
                  <c:v>4.3020000000000005</c:v>
                </c:pt>
                <c:pt idx="142">
                  <c:v>4.3020000000000005</c:v>
                </c:pt>
                <c:pt idx="143">
                  <c:v>4.3020000000000005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E42-4BB5-81C8-8F3A42C12B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9342608"/>
        <c:axId val="939339888"/>
      </c:lineChart>
      <c:catAx>
        <c:axId val="9393426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Latn-ME"/>
                  <a:t>Vrijemenski</a:t>
                </a:r>
                <a:r>
                  <a:rPr lang="sr-Latn-ME" baseline="0"/>
                  <a:t> period od 24 obračunska intervala tj 24 h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29552806065408227"/>
              <c:y val="6.113154086002796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crossAx val="939339888"/>
        <c:crosses val="autoZero"/>
        <c:auto val="1"/>
        <c:lblAlgn val="ctr"/>
        <c:lblOffset val="100"/>
        <c:noMultiLvlLbl val="0"/>
      </c:catAx>
      <c:valAx>
        <c:axId val="93933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r-Latn-ME"/>
                  <a:t>Wpredaje u MW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934260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05154225282606E-2"/>
          <c:y val="0.78962154863455547"/>
          <c:w val="0.9243976328536625"/>
          <c:h val="0.185307820950953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01050DE-0A5F-4EAE-BBAD-4B42CA1F0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A04A2C0-3929-4A83-85EC-2D444E9469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1" y="203951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BE3778D-5522-4FD1-A1E9-328867823C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401E25-3513-46F0-A253-E10B0ACC37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1" y="352425"/>
            <a:ext cx="1143000" cy="5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9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375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558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930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4807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75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949" y="5344720"/>
            <a:ext cx="2272593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DE80A9-2E85-427F-A951-2383C697C9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476" y="5940393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C048868-0E40-4F0F-91F0-71D2170BFE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7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BFC05D-3F02-41AB-B619-6C88248533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65" r:id="rId4"/>
    <p:sldLayoutId id="2147483669" r:id="rId5"/>
    <p:sldLayoutId id="2147483666" r:id="rId6"/>
    <p:sldLayoutId id="2147483662" r:id="rId7"/>
    <p:sldLayoutId id="2147483650" r:id="rId8"/>
    <p:sldLayoutId id="2147483660" r:id="rId9"/>
    <p:sldLayoutId id="2147483661" r:id="rId10"/>
    <p:sldLayoutId id="2147483654" r:id="rId11"/>
    <p:sldLayoutId id="2147483663" r:id="rId12"/>
    <p:sldLayoutId id="2147483664" r:id="rId13"/>
    <p:sldLayoutId id="2147483655" r:id="rId14"/>
    <p:sldLayoutId id="2147483657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image" Target="../media/image6.tmp"/><Relationship Id="rId7" Type="http://schemas.openxmlformats.org/officeDocument/2006/relationships/image" Target="../media/image10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tmp"/><Relationship Id="rId5" Type="http://schemas.openxmlformats.org/officeDocument/2006/relationships/image" Target="../media/image8.tmp"/><Relationship Id="rId10" Type="http://schemas.openxmlformats.org/officeDocument/2006/relationships/image" Target="../media/image13.tmp"/><Relationship Id="rId4" Type="http://schemas.openxmlformats.org/officeDocument/2006/relationships/image" Target="../media/image7.tmp"/><Relationship Id="rId9" Type="http://schemas.openxmlformats.org/officeDocument/2006/relationships/image" Target="../media/image12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B5135-8E48-4FE4-BCB8-52D89EF22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7736"/>
            <a:ext cx="9144000" cy="2331076"/>
          </a:xfrm>
        </p:spPr>
        <p:txBody>
          <a:bodyPr>
            <a:normAutofit/>
          </a:bodyPr>
          <a:lstStyle/>
          <a:p>
            <a:r>
              <a:rPr lang="sr-Latn-ME" sz="4000" dirty="0"/>
              <a:t>Balansiranje proizvodnje električne energije iz alternativnih obnovljivih izvora energije</a:t>
            </a:r>
            <a:endParaRPr lang="en-NZ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2A1953D-C007-4644-BC1B-FF9CF7DF7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3029" y="4304162"/>
            <a:ext cx="3696238" cy="1929213"/>
          </a:xfrm>
        </p:spPr>
        <p:txBody>
          <a:bodyPr>
            <a:normAutofit/>
          </a:bodyPr>
          <a:lstStyle/>
          <a:p>
            <a:pPr algn="l"/>
            <a:r>
              <a:rPr lang="en-NZ" sz="2800" dirty="0"/>
              <a:t>Jelena </a:t>
            </a:r>
            <a:r>
              <a:rPr lang="en-NZ" sz="2800" dirty="0" smtClean="0"/>
              <a:t>Mrdak</a:t>
            </a:r>
          </a:p>
          <a:p>
            <a:pPr algn="l"/>
            <a:r>
              <a:rPr lang="en-NZ" dirty="0" smtClean="0"/>
              <a:t>CEDIS </a:t>
            </a:r>
            <a:r>
              <a:rPr lang="en-NZ" dirty="0" err="1" smtClean="0"/>
              <a:t>d.o.o</a:t>
            </a:r>
            <a:r>
              <a:rPr lang="en-NZ" dirty="0"/>
              <a:t>. </a:t>
            </a:r>
            <a:r>
              <a:rPr lang="en-NZ" dirty="0" smtClean="0"/>
              <a:t>Podgorica</a:t>
            </a:r>
          </a:p>
          <a:p>
            <a:pPr algn="l"/>
            <a:r>
              <a:rPr lang="en-NZ" dirty="0" smtClean="0"/>
              <a:t>jelena.mrdak@cedis.me</a:t>
            </a:r>
            <a:r>
              <a:rPr lang="en-NZ" dirty="0"/>
              <a:t>	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523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1065" y="785611"/>
            <a:ext cx="107409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Pitanja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za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diskusiju</a:t>
            </a:r>
            <a:endParaRPr lang="sr-Latn-ME" sz="2800" dirty="0" smtClean="0">
              <a:solidFill>
                <a:schemeClr val="bg1"/>
              </a:solidFill>
            </a:endParaRPr>
          </a:p>
          <a:p>
            <a:endParaRPr lang="sr-Latn-ME" sz="2400" dirty="0" smtClean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GB" sz="2400" dirty="0" smtClean="0">
                <a:solidFill>
                  <a:schemeClr val="bg1"/>
                </a:solidFill>
              </a:rPr>
              <a:t>Da </a:t>
            </a:r>
            <a:r>
              <a:rPr lang="en-GB" sz="2400" dirty="0">
                <a:solidFill>
                  <a:schemeClr val="bg1"/>
                </a:solidFill>
              </a:rPr>
              <a:t>li </a:t>
            </a:r>
            <a:r>
              <a:rPr lang="en-GB" sz="2400" dirty="0" err="1">
                <a:solidFill>
                  <a:schemeClr val="bg1"/>
                </a:solidFill>
              </a:rPr>
              <a:t>autor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smatra</a:t>
            </a:r>
            <a:r>
              <a:rPr lang="en-GB" sz="2400" dirty="0">
                <a:solidFill>
                  <a:schemeClr val="bg1"/>
                </a:solidFill>
              </a:rPr>
              <a:t> da </a:t>
            </a:r>
            <a:r>
              <a:rPr lang="en-GB" sz="2400" dirty="0" err="1">
                <a:solidFill>
                  <a:schemeClr val="bg1"/>
                </a:solidFill>
              </a:rPr>
              <a:t>postoji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mehanizam</a:t>
            </a:r>
            <a:r>
              <a:rPr lang="en-GB" sz="2400" dirty="0">
                <a:solidFill>
                  <a:schemeClr val="bg1"/>
                </a:solidFill>
              </a:rPr>
              <a:t> da </a:t>
            </a:r>
            <a:r>
              <a:rPr lang="en-GB" sz="2400" dirty="0" err="1">
                <a:solidFill>
                  <a:schemeClr val="bg1"/>
                </a:solidFill>
              </a:rPr>
              <a:t>proizvođači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preuzmu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makar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dio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troškova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balansiranja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kao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što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predlaže</a:t>
            </a:r>
            <a:r>
              <a:rPr lang="en-GB" sz="2400" dirty="0">
                <a:solidFill>
                  <a:schemeClr val="bg1"/>
                </a:solidFill>
              </a:rPr>
              <a:t> u </a:t>
            </a:r>
            <a:r>
              <a:rPr lang="en-GB" sz="2400" dirty="0" err="1" smtClean="0">
                <a:solidFill>
                  <a:schemeClr val="bg1"/>
                </a:solidFill>
              </a:rPr>
              <a:t>zaključku</a:t>
            </a:r>
            <a:r>
              <a:rPr lang="en-GB" sz="2400" dirty="0" smtClean="0">
                <a:solidFill>
                  <a:schemeClr val="bg1"/>
                </a:solidFill>
              </a:rPr>
              <a:t>?</a:t>
            </a:r>
            <a:endParaRPr lang="sr-Latn-ME" sz="2400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sr-Latn-ME" sz="2400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sr-Latn-ME" sz="24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GB" sz="2400" dirty="0" err="1" smtClean="0">
                <a:solidFill>
                  <a:schemeClr val="bg1"/>
                </a:solidFill>
              </a:rPr>
              <a:t>Autor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polazi</a:t>
            </a:r>
            <a:r>
              <a:rPr lang="en-GB" sz="2400" dirty="0">
                <a:solidFill>
                  <a:schemeClr val="bg1"/>
                </a:solidFill>
              </a:rPr>
              <a:t> od </a:t>
            </a:r>
            <a:r>
              <a:rPr lang="en-GB" sz="2400" dirty="0" err="1">
                <a:solidFill>
                  <a:schemeClr val="bg1"/>
                </a:solidFill>
              </a:rPr>
              <a:t>pretpostavke</a:t>
            </a:r>
            <a:r>
              <a:rPr lang="en-GB" sz="2400" dirty="0">
                <a:solidFill>
                  <a:schemeClr val="bg1"/>
                </a:solidFill>
              </a:rPr>
              <a:t> da </a:t>
            </a:r>
            <a:r>
              <a:rPr lang="en-GB" sz="2400" dirty="0" err="1">
                <a:solidFill>
                  <a:schemeClr val="bg1"/>
                </a:solidFill>
              </a:rPr>
              <a:t>će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odstupanje</a:t>
            </a:r>
            <a:r>
              <a:rPr lang="en-GB" sz="2400" dirty="0">
                <a:solidFill>
                  <a:schemeClr val="bg1"/>
                </a:solidFill>
              </a:rPr>
              <a:t> od </a:t>
            </a:r>
            <a:r>
              <a:rPr lang="en-GB" sz="2400" dirty="0" err="1">
                <a:solidFill>
                  <a:schemeClr val="bg1"/>
                </a:solidFill>
              </a:rPr>
              <a:t>planirane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proizvodnje</a:t>
            </a:r>
            <a:r>
              <a:rPr lang="en-GB" sz="2400" dirty="0">
                <a:solidFill>
                  <a:schemeClr val="bg1"/>
                </a:solidFill>
              </a:rPr>
              <a:t> da se </a:t>
            </a:r>
            <a:r>
              <a:rPr lang="en-GB" sz="2400" dirty="0" err="1">
                <a:solidFill>
                  <a:schemeClr val="bg1"/>
                </a:solidFill>
              </a:rPr>
              <a:t>kreće</a:t>
            </a:r>
            <a:r>
              <a:rPr lang="en-GB" sz="2400" dirty="0">
                <a:solidFill>
                  <a:schemeClr val="bg1"/>
                </a:solidFill>
              </a:rPr>
              <a:t> u </a:t>
            </a:r>
            <a:r>
              <a:rPr lang="en-GB" sz="2400" dirty="0" err="1">
                <a:solidFill>
                  <a:schemeClr val="bg1"/>
                </a:solidFill>
              </a:rPr>
              <a:t>granicama</a:t>
            </a:r>
            <a:r>
              <a:rPr lang="en-GB" sz="2400" dirty="0">
                <a:solidFill>
                  <a:schemeClr val="bg1"/>
                </a:solidFill>
              </a:rPr>
              <a:t> 15-20%. </a:t>
            </a:r>
            <a:r>
              <a:rPr lang="en-GB" sz="2400" dirty="0" err="1">
                <a:solidFill>
                  <a:schemeClr val="bg1"/>
                </a:solidFill>
              </a:rPr>
              <a:t>Međutim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iskustva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sa</a:t>
            </a:r>
            <a:r>
              <a:rPr lang="en-GB" sz="2400" dirty="0">
                <a:solidFill>
                  <a:schemeClr val="bg1"/>
                </a:solidFill>
              </a:rPr>
              <a:t> VE </a:t>
            </a:r>
            <a:r>
              <a:rPr lang="en-GB" sz="2400" dirty="0" err="1">
                <a:solidFill>
                  <a:schemeClr val="bg1"/>
                </a:solidFill>
              </a:rPr>
              <a:t>Krnovom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su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pokazala</a:t>
            </a:r>
            <a:r>
              <a:rPr lang="en-GB" sz="2400" dirty="0">
                <a:solidFill>
                  <a:schemeClr val="bg1"/>
                </a:solidFill>
              </a:rPr>
              <a:t> da </a:t>
            </a:r>
            <a:r>
              <a:rPr lang="en-GB" sz="2400" dirty="0" err="1">
                <a:solidFill>
                  <a:schemeClr val="bg1"/>
                </a:solidFill>
              </a:rPr>
              <a:t>satna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odstupanja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mogu</a:t>
            </a:r>
            <a:r>
              <a:rPr lang="en-GB" sz="2400" dirty="0">
                <a:solidFill>
                  <a:schemeClr val="bg1"/>
                </a:solidFill>
              </a:rPr>
              <a:t> da </a:t>
            </a:r>
            <a:r>
              <a:rPr lang="en-GB" sz="2400" dirty="0" err="1">
                <a:solidFill>
                  <a:schemeClr val="bg1"/>
                </a:solidFill>
              </a:rPr>
              <a:t>budu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značajno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veća</a:t>
            </a:r>
            <a:r>
              <a:rPr lang="en-GB" sz="2400" dirty="0">
                <a:solidFill>
                  <a:schemeClr val="bg1"/>
                </a:solidFill>
              </a:rPr>
              <a:t>. Da li je </a:t>
            </a:r>
            <a:r>
              <a:rPr lang="en-GB" sz="2400" dirty="0" err="1">
                <a:solidFill>
                  <a:schemeClr val="bg1"/>
                </a:solidFill>
              </a:rPr>
              <a:t>autor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upoznat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stvarnim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pogonskim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podacima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i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koliko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maksimalno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satno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odstupanje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može</a:t>
            </a:r>
            <a:r>
              <a:rPr lang="en-GB" sz="2400" dirty="0">
                <a:solidFill>
                  <a:schemeClr val="bg1"/>
                </a:solidFill>
              </a:rPr>
              <a:t> da se </a:t>
            </a:r>
            <a:r>
              <a:rPr lang="en-GB" sz="2400" dirty="0" err="1">
                <a:solidFill>
                  <a:schemeClr val="bg1"/>
                </a:solidFill>
              </a:rPr>
              <a:t>javi</a:t>
            </a:r>
            <a:r>
              <a:rPr lang="en-GB" sz="2400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115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302" y="2895868"/>
            <a:ext cx="9144000" cy="852221"/>
          </a:xfrm>
        </p:spPr>
        <p:txBody>
          <a:bodyPr/>
          <a:lstStyle/>
          <a:p>
            <a:r>
              <a:rPr lang="sr-Latn-ME" dirty="0" smtClean="0"/>
              <a:t>HVALA NA PAŽNJI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0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638" y="669701"/>
            <a:ext cx="11269015" cy="5653826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100" dirty="0" err="1" smtClean="0"/>
              <a:t>Uvod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sr-Latn-ME" sz="2800" dirty="0" smtClean="0"/>
              <a:t>*</a:t>
            </a:r>
            <a:r>
              <a:rPr lang="en-US" sz="2800" dirty="0" err="1" smtClean="0"/>
              <a:t>Sve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sr-Latn-ME" sz="2800" dirty="0"/>
              <a:t>ća potreba za </a:t>
            </a:r>
            <a:r>
              <a:rPr lang="sr-Latn-ME" sz="2800" dirty="0" smtClean="0"/>
              <a:t>energijom </a:t>
            </a:r>
            <a:r>
              <a:rPr lang="en-GB" sz="2800" dirty="0" smtClean="0"/>
              <a:t>-</a:t>
            </a:r>
            <a:r>
              <a:rPr lang="sr-Latn-ME" sz="2800" dirty="0" smtClean="0"/>
              <a:t>&gt; veliko </a:t>
            </a:r>
            <a:r>
              <a:rPr lang="sr-Latn-ME" sz="2800" dirty="0"/>
              <a:t>globalno zagađenje životne </a:t>
            </a:r>
            <a:r>
              <a:rPr lang="sr-Latn-ME" sz="2800" dirty="0" smtClean="0"/>
              <a:t>sredine</a:t>
            </a:r>
            <a:r>
              <a:rPr lang="en-GB" sz="2800" dirty="0" smtClean="0"/>
              <a:t>-</a:t>
            </a:r>
            <a:r>
              <a:rPr lang="en-US" sz="2800" dirty="0"/>
              <a:t> „Remap 2030</a:t>
            </a:r>
            <a:r>
              <a:rPr lang="en-US" sz="2800" dirty="0" smtClean="0"/>
              <a:t>“</a:t>
            </a:r>
            <a:r>
              <a:rPr lang="en-GB" sz="2800" dirty="0" smtClean="0"/>
              <a:t>-40%</a:t>
            </a:r>
            <a:r>
              <a:rPr lang="sr-Latn-ME" sz="2800" dirty="0" smtClean="0"/>
              <a:t> </a:t>
            </a:r>
            <a:r>
              <a:rPr lang="en-GB" sz="2800" dirty="0" err="1" smtClean="0"/>
              <a:t>proizv</a:t>
            </a:r>
            <a:r>
              <a:rPr lang="en-GB" sz="2800" dirty="0" smtClean="0"/>
              <a:t>. </a:t>
            </a:r>
            <a:r>
              <a:rPr lang="en-GB" sz="2800" dirty="0" err="1" smtClean="0"/>
              <a:t>iz</a:t>
            </a:r>
            <a:r>
              <a:rPr lang="en-GB" sz="2800" dirty="0" smtClean="0"/>
              <a:t> OIE.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sr-Latn-ME" sz="2800" dirty="0" smtClean="0"/>
              <a:t>*Ideološku </a:t>
            </a:r>
            <a:r>
              <a:rPr lang="sr-Latn-ME" sz="2800" dirty="0"/>
              <a:t>viziju o proizvodnji električne energije iz OIE </a:t>
            </a:r>
            <a:r>
              <a:rPr lang="sr-Latn-ME" sz="2800" dirty="0" smtClean="0"/>
              <a:t>remete: </a:t>
            </a:r>
            <a:r>
              <a:rPr lang="sr-Latn-ME" sz="2800" dirty="0"/>
              <a:t>problemi njenog balansiranja, upravljanja </a:t>
            </a:r>
            <a:r>
              <a:rPr lang="sr-Latn-ME" sz="2800" dirty="0" smtClean="0"/>
              <a:t>sistemom, </a:t>
            </a:r>
            <a:r>
              <a:rPr lang="en-GB" sz="2800" dirty="0" err="1" smtClean="0"/>
              <a:t>varijabilna</a:t>
            </a:r>
            <a:r>
              <a:rPr lang="en-GB" sz="2800" dirty="0" smtClean="0"/>
              <a:t> </a:t>
            </a:r>
            <a:r>
              <a:rPr lang="en-GB" sz="2800" dirty="0" err="1" smtClean="0"/>
              <a:t>proizvodnja</a:t>
            </a:r>
            <a:r>
              <a:rPr lang="sr-Latn-ME" sz="2800" dirty="0" smtClean="0"/>
              <a:t> </a:t>
            </a:r>
            <a:r>
              <a:rPr lang="en-GB" sz="2700" dirty="0" smtClean="0"/>
              <a:t>(r</a:t>
            </a:r>
            <a:r>
              <a:rPr lang="sr-Latn-ME" sz="2700" dirty="0" smtClean="0"/>
              <a:t>j</a:t>
            </a:r>
            <a:r>
              <a:rPr lang="en-GB" sz="2700" dirty="0" smtClean="0"/>
              <a:t>e</a:t>
            </a:r>
            <a:r>
              <a:rPr lang="sr-Latn-ME" sz="2700" dirty="0"/>
              <a:t>š</a:t>
            </a:r>
            <a:r>
              <a:rPr lang="en-GB" sz="2700" dirty="0" err="1" smtClean="0"/>
              <a:t>enj</a:t>
            </a:r>
            <a:r>
              <a:rPr lang="sr-Latn-ME" sz="2700" dirty="0" smtClean="0"/>
              <a:t>a</a:t>
            </a:r>
            <a:r>
              <a:rPr lang="en-GB" sz="2700" dirty="0" smtClean="0"/>
              <a:t>: </a:t>
            </a:r>
            <a:r>
              <a:rPr lang="en-GB" sz="2700" dirty="0" err="1" smtClean="0"/>
              <a:t>skladi</a:t>
            </a:r>
            <a:r>
              <a:rPr lang="sr-Latn-ME" sz="2700" dirty="0" smtClean="0"/>
              <a:t>štenje ee, prognoza rada OIE, uvoz-izvoz, upravljanje potrošnjom,...)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sr-Latn-ME" sz="2800" dirty="0" smtClean="0"/>
              <a:t>*</a:t>
            </a:r>
            <a:r>
              <a:rPr lang="en-GB" sz="2800" dirty="0" smtClean="0"/>
              <a:t>Rad </a:t>
            </a:r>
            <a:r>
              <a:rPr lang="en-GB" sz="2800" dirty="0" err="1" smtClean="0"/>
              <a:t>obuhvata</a:t>
            </a:r>
            <a:r>
              <a:rPr lang="en-GB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obračun</a:t>
            </a:r>
            <a:r>
              <a:rPr lang="en-US" sz="2800" dirty="0" smtClean="0"/>
              <a:t> </a:t>
            </a:r>
            <a:r>
              <a:rPr lang="en-US" sz="2800" dirty="0" err="1"/>
              <a:t>količinskog</a:t>
            </a:r>
            <a:r>
              <a:rPr lang="en-US" sz="2800" dirty="0"/>
              <a:t> </a:t>
            </a:r>
            <a:r>
              <a:rPr lang="en-US" sz="2800" dirty="0" err="1"/>
              <a:t>odstupanja</a:t>
            </a:r>
            <a:r>
              <a:rPr lang="en-US" sz="2800" dirty="0"/>
              <a:t>, </a:t>
            </a:r>
            <a:r>
              <a:rPr lang="en-US" sz="2800" dirty="0" err="1"/>
              <a:t>određivanja</a:t>
            </a:r>
            <a:r>
              <a:rPr lang="en-US" sz="2800" dirty="0"/>
              <a:t> </a:t>
            </a:r>
            <a:r>
              <a:rPr lang="en-US" sz="2800" dirty="0" err="1"/>
              <a:t>cijene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finansijskog</a:t>
            </a:r>
            <a:r>
              <a:rPr lang="en-US" sz="2800" dirty="0"/>
              <a:t> </a:t>
            </a:r>
            <a:r>
              <a:rPr lang="en-US" sz="2800" dirty="0" err="1"/>
              <a:t>obračuna</a:t>
            </a:r>
            <a:r>
              <a:rPr lang="en-US" sz="2800" dirty="0"/>
              <a:t> </a:t>
            </a:r>
            <a:r>
              <a:rPr lang="en-US" sz="2800" dirty="0" err="1"/>
              <a:t>odstupanja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vjetroelektranu</a:t>
            </a:r>
            <a:r>
              <a:rPr lang="en-US" sz="2800" dirty="0"/>
              <a:t> </a:t>
            </a:r>
            <a:r>
              <a:rPr lang="en-US" sz="2800" dirty="0" err="1"/>
              <a:t>Krnovo</a:t>
            </a:r>
            <a:r>
              <a:rPr lang="en-US" sz="2800" dirty="0"/>
              <a:t>, </a:t>
            </a:r>
            <a:r>
              <a:rPr lang="en-US" sz="2700" dirty="0" smtClean="0"/>
              <a:t>(</a:t>
            </a:r>
            <a:r>
              <a:rPr lang="en-US" sz="2700" dirty="0" err="1" smtClean="0"/>
              <a:t>postojanje</a:t>
            </a:r>
            <a:r>
              <a:rPr lang="en-US" sz="2700" dirty="0" smtClean="0"/>
              <a:t> </a:t>
            </a:r>
            <a:r>
              <a:rPr lang="en-US" sz="2700" dirty="0" err="1" smtClean="0"/>
              <a:t>izvjesnih</a:t>
            </a:r>
            <a:r>
              <a:rPr lang="en-US" sz="2700" dirty="0" smtClean="0"/>
              <a:t> </a:t>
            </a:r>
            <a:r>
              <a:rPr lang="en-US" sz="2700" dirty="0" err="1" smtClean="0"/>
              <a:t>troškova</a:t>
            </a:r>
            <a:r>
              <a:rPr lang="en-US" sz="2700" dirty="0" smtClean="0"/>
              <a:t> </a:t>
            </a:r>
            <a:r>
              <a:rPr lang="en-US" sz="2700" dirty="0" err="1"/>
              <a:t>za</a:t>
            </a:r>
            <a:r>
              <a:rPr lang="en-US" sz="2700" dirty="0"/>
              <a:t> </a:t>
            </a:r>
            <a:r>
              <a:rPr lang="en-US" sz="2700" dirty="0" err="1"/>
              <a:t>koje</a:t>
            </a:r>
            <a:r>
              <a:rPr lang="en-US" sz="2700" dirty="0"/>
              <a:t> je </a:t>
            </a:r>
            <a:r>
              <a:rPr lang="en-US" sz="2700" dirty="0" err="1"/>
              <a:t>određeni</a:t>
            </a:r>
            <a:r>
              <a:rPr lang="en-US" sz="2700" dirty="0"/>
              <a:t> </a:t>
            </a:r>
            <a:r>
              <a:rPr lang="en-US" sz="2700" dirty="0" smtClean="0"/>
              <a:t>BOS </a:t>
            </a:r>
            <a:r>
              <a:rPr lang="en-US" sz="2700" dirty="0" err="1" smtClean="0"/>
              <a:t>ili</a:t>
            </a:r>
            <a:r>
              <a:rPr lang="en-US" sz="2700" dirty="0" smtClean="0"/>
              <a:t> NBO </a:t>
            </a:r>
            <a:r>
              <a:rPr lang="en-US" sz="2700" dirty="0" err="1"/>
              <a:t>dužan</a:t>
            </a:r>
            <a:r>
              <a:rPr lang="en-US" sz="2700" dirty="0"/>
              <a:t> da </a:t>
            </a:r>
            <a:r>
              <a:rPr lang="en-US" sz="2700" dirty="0" err="1"/>
              <a:t>preuzme</a:t>
            </a:r>
            <a:r>
              <a:rPr lang="en-US" sz="2700" dirty="0"/>
              <a:t> </a:t>
            </a:r>
            <a:r>
              <a:rPr lang="en-US" sz="2700" dirty="0" err="1"/>
              <a:t>finansijsku</a:t>
            </a:r>
            <a:r>
              <a:rPr lang="en-US" sz="2700" dirty="0"/>
              <a:t> </a:t>
            </a:r>
            <a:r>
              <a:rPr lang="en-US" sz="2700" dirty="0" err="1" smtClean="0"/>
              <a:t>odgovornost</a:t>
            </a:r>
            <a:r>
              <a:rPr lang="en-US" sz="2700" dirty="0" smtClean="0"/>
              <a:t>); </a:t>
            </a:r>
            <a:r>
              <a:rPr lang="en-GB" sz="2800" dirty="0" err="1" smtClean="0"/>
              <a:t>Navedene</a:t>
            </a:r>
            <a:r>
              <a:rPr lang="en-GB" sz="2800" dirty="0" smtClean="0"/>
              <a:t>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/>
              <a:t>balansiranja</a:t>
            </a:r>
            <a:r>
              <a:rPr lang="en-US" sz="2800" dirty="0"/>
              <a:t> </a:t>
            </a:r>
            <a:r>
              <a:rPr lang="en-US" sz="2800" dirty="0" err="1"/>
              <a:t>električne</a:t>
            </a:r>
            <a:r>
              <a:rPr lang="en-US" sz="2800" dirty="0"/>
              <a:t> </a:t>
            </a:r>
            <a:r>
              <a:rPr lang="en-US" sz="2800" dirty="0" err="1"/>
              <a:t>energije</a:t>
            </a:r>
            <a:r>
              <a:rPr lang="en-US" sz="2800" dirty="0"/>
              <a:t> </a:t>
            </a:r>
            <a:r>
              <a:rPr lang="en-US" sz="2800" dirty="0" err="1"/>
              <a:t>proizvedene</a:t>
            </a:r>
            <a:r>
              <a:rPr lang="en-US" sz="2800" dirty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OIE.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508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862" y="223511"/>
            <a:ext cx="3026535" cy="566670"/>
          </a:xfrm>
        </p:spPr>
        <p:txBody>
          <a:bodyPr anchor="t">
            <a:noAutofit/>
          </a:bodyPr>
          <a:lstStyle/>
          <a:p>
            <a:pPr marL="0" indent="0"/>
            <a:r>
              <a:rPr lang="sr-Latn-ME" sz="3200" dirty="0" smtClean="0"/>
              <a:t>Balansiranje</a:t>
            </a:r>
            <a:r>
              <a:rPr lang="sr-Latn-ME" sz="2800" dirty="0" smtClean="0"/>
              <a:t/>
            </a:r>
            <a:br>
              <a:rPr lang="sr-Latn-ME" sz="2800" dirty="0" smtClean="0"/>
            </a:br>
            <a:r>
              <a:rPr lang="sr-Latn-ME" sz="2000" dirty="0"/>
              <a:t/>
            </a:r>
            <a:br>
              <a:rPr lang="sr-Latn-ME" sz="2000" dirty="0"/>
            </a:b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/>
              <a:t/>
            </a:r>
            <a:br>
              <a:rPr lang="sr-Latn-ME" sz="2400" dirty="0"/>
            </a:br>
            <a:r>
              <a:rPr lang="sr-Latn-ME" sz="2400" dirty="0"/>
              <a:t/>
            </a:r>
            <a:br>
              <a:rPr lang="sr-Latn-ME" sz="2400" dirty="0"/>
            </a:br>
            <a:endParaRPr lang="en-GB" sz="24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228" y="387798"/>
            <a:ext cx="1880315" cy="67899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74" y="387798"/>
            <a:ext cx="1880315" cy="678994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658" y="1287516"/>
            <a:ext cx="3214465" cy="552527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672" y="1287517"/>
            <a:ext cx="3087073" cy="554162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659" y="2060767"/>
            <a:ext cx="3219719" cy="1381318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672" y="2060768"/>
            <a:ext cx="3219720" cy="1381318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/>
          <a:stretch/>
        </p:blipFill>
        <p:spPr>
          <a:xfrm>
            <a:off x="6622898" y="3709114"/>
            <a:ext cx="1623488" cy="270762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0"/>
          <a:stretch/>
        </p:blipFill>
        <p:spPr>
          <a:xfrm>
            <a:off x="8561124" y="3709114"/>
            <a:ext cx="1749209" cy="253249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071" y="3564237"/>
            <a:ext cx="785611" cy="5430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173083" y="4381215"/>
            <a:ext cx="452311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900" dirty="0">
                <a:solidFill>
                  <a:schemeClr val="bg1"/>
                </a:solidFill>
              </a:rPr>
              <a:t>U slučajevima ispada </a:t>
            </a:r>
            <a:r>
              <a:rPr lang="sr-Latn-RS" sz="1900" dirty="0" smtClean="0">
                <a:solidFill>
                  <a:schemeClr val="bg1"/>
                </a:solidFill>
              </a:rPr>
              <a:t>proizvodne jedinice </a:t>
            </a:r>
            <a:r>
              <a:rPr lang="sr-Latn-RS" sz="1900" dirty="0">
                <a:solidFill>
                  <a:schemeClr val="bg1"/>
                </a:solidFill>
              </a:rPr>
              <a:t>veće od 10 MW, </a:t>
            </a:r>
            <a:r>
              <a:rPr lang="sr-Latn-RS" sz="1900" dirty="0" smtClean="0">
                <a:solidFill>
                  <a:schemeClr val="bg1"/>
                </a:solidFill>
              </a:rPr>
              <a:t>NBO/BOS se </a:t>
            </a:r>
            <a:r>
              <a:rPr lang="sr-Latn-RS" sz="1900" dirty="0">
                <a:solidFill>
                  <a:schemeClr val="bg1"/>
                </a:solidFill>
              </a:rPr>
              <a:t>prouzrokovana pozitivna odstupanja obračunavaju po osnovnoj cijeni C, ali najviše do početka petog sata po isteku sata u kojem je nastao ispad.</a:t>
            </a:r>
            <a:endParaRPr lang="en-GB" sz="19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8805" y="833483"/>
            <a:ext cx="43495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>
                <a:solidFill>
                  <a:schemeClr val="bg1"/>
                </a:solidFill>
              </a:rPr>
              <a:t>*</a:t>
            </a:r>
            <a:r>
              <a:rPr lang="sr-Latn-ME" sz="2000" dirty="0">
                <a:solidFill>
                  <a:schemeClr val="bg1"/>
                </a:solidFill>
              </a:rPr>
              <a:t>Proces kojim se upravljanjem ponudama za smanjenje ili povećanje proizvodnje i potrošnje u realnom vremenu postiže sledeće</a:t>
            </a:r>
            <a:r>
              <a:rPr lang="sr-Latn-ME" sz="2000" dirty="0" smtClean="0">
                <a:solidFill>
                  <a:schemeClr val="bg1"/>
                </a:solidFill>
              </a:rPr>
              <a:t>:</a:t>
            </a:r>
          </a:p>
          <a:p>
            <a:r>
              <a:rPr lang="sr-Latn-ME" sz="2000" dirty="0">
                <a:solidFill>
                  <a:schemeClr val="bg1"/>
                </a:solidFill>
              </a:rPr>
              <a:t/>
            </a:r>
            <a:br>
              <a:rPr lang="sr-Latn-ME" sz="2000" dirty="0">
                <a:solidFill>
                  <a:schemeClr val="bg1"/>
                </a:solidFill>
              </a:rPr>
            </a:br>
            <a:r>
              <a:rPr lang="sr-Latn-ME" sz="2000" dirty="0">
                <a:solidFill>
                  <a:schemeClr val="bg1"/>
                </a:solidFill>
              </a:rPr>
              <a:t>	*Održavanje balansa između proizv. i potr. u realnom vremenu,</a:t>
            </a:r>
            <a:br>
              <a:rPr lang="sr-Latn-ME" sz="2000" dirty="0">
                <a:solidFill>
                  <a:schemeClr val="bg1"/>
                </a:solidFill>
              </a:rPr>
            </a:br>
            <a:r>
              <a:rPr lang="sr-Latn-ME" sz="2000" dirty="0">
                <a:solidFill>
                  <a:schemeClr val="bg1"/>
                </a:solidFill>
              </a:rPr>
              <a:t>	*Rješava problem zagušenja u prenosnoj mreži,</a:t>
            </a:r>
            <a:br>
              <a:rPr lang="sr-Latn-ME" sz="2000" dirty="0">
                <a:solidFill>
                  <a:schemeClr val="bg1"/>
                </a:solidFill>
              </a:rPr>
            </a:br>
            <a:r>
              <a:rPr lang="sr-Latn-ME" sz="2000" dirty="0">
                <a:solidFill>
                  <a:schemeClr val="bg1"/>
                </a:solidFill>
              </a:rPr>
              <a:t>	*Održava potreban nivo regulacione rezerve</a:t>
            </a:r>
            <a:r>
              <a:rPr lang="sr-Latn-ME" sz="2000" dirty="0" smtClean="0">
                <a:solidFill>
                  <a:schemeClr val="bg1"/>
                </a:solidFill>
              </a:rPr>
              <a:t>.</a:t>
            </a:r>
          </a:p>
          <a:p>
            <a:endParaRPr lang="sr-Latn-ME" sz="2000" dirty="0" smtClean="0">
              <a:solidFill>
                <a:schemeClr val="bg1"/>
              </a:solidFill>
            </a:endParaRPr>
          </a:p>
          <a:p>
            <a:r>
              <a:rPr lang="sr-Latn-ME" sz="2000" dirty="0">
                <a:solidFill>
                  <a:schemeClr val="bg1"/>
                </a:solidFill>
              </a:rPr>
              <a:t/>
            </a:r>
            <a:br>
              <a:rPr lang="sr-Latn-ME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*</a:t>
            </a:r>
            <a:r>
              <a:rPr lang="en-GB" sz="2000" dirty="0" err="1">
                <a:solidFill>
                  <a:schemeClr val="bg1"/>
                </a:solidFill>
              </a:rPr>
              <a:t>Balansno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tr</a:t>
            </a:r>
            <a:r>
              <a:rPr lang="sr-Latn-ME" sz="2000" dirty="0">
                <a:solidFill>
                  <a:schemeClr val="bg1"/>
                </a:solidFill>
              </a:rPr>
              <a:t>žište ee organizuje OT a njim upravlja OPS.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731" y="283335"/>
            <a:ext cx="11590984" cy="6465195"/>
          </a:xfrm>
        </p:spPr>
        <p:txBody>
          <a:bodyPr anchor="t">
            <a:noAutofit/>
          </a:bodyPr>
          <a:lstStyle/>
          <a:p>
            <a:pPr marL="0" indent="0" algn="l"/>
            <a:r>
              <a:rPr lang="sr-Latn-ME" sz="2400" dirty="0" smtClean="0"/>
              <a:t>*</a:t>
            </a:r>
            <a:r>
              <a:rPr lang="sr-Latn-ME" sz="2400" u="sng" dirty="0" smtClean="0"/>
              <a:t>Metode koje potpomažu proces balansiranja u realnom vremenu:</a:t>
            </a: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 smtClean="0"/>
              <a:t>	*Skladištenje </a:t>
            </a:r>
            <a:r>
              <a:rPr lang="sr-Latn-ME" sz="2400" dirty="0"/>
              <a:t>električne energije</a:t>
            </a:r>
            <a:br>
              <a:rPr lang="sr-Latn-ME" sz="2400" dirty="0"/>
            </a:br>
            <a:r>
              <a:rPr lang="sr-Latn-ME" sz="2400" dirty="0" smtClean="0"/>
              <a:t>	*Skladištenje </a:t>
            </a:r>
            <a:r>
              <a:rPr lang="sr-Latn-ME" sz="2400" dirty="0"/>
              <a:t>električne energije iz mreže,</a:t>
            </a:r>
            <a:br>
              <a:rPr lang="sr-Latn-ME" sz="2400" dirty="0"/>
            </a:br>
            <a:r>
              <a:rPr lang="sr-Latn-ME" sz="2400" dirty="0" smtClean="0"/>
              <a:t>	*Električna </a:t>
            </a:r>
            <a:r>
              <a:rPr lang="sr-Latn-ME" sz="2400" dirty="0"/>
              <a:t>vozila</a:t>
            </a:r>
            <a:br>
              <a:rPr lang="sr-Latn-ME" sz="2400" dirty="0"/>
            </a:br>
            <a:r>
              <a:rPr lang="sr-Latn-ME" sz="2400" dirty="0" smtClean="0"/>
              <a:t>	*Reverzibilne </a:t>
            </a:r>
            <a:r>
              <a:rPr lang="sr-Latn-ME" sz="2400" dirty="0"/>
              <a:t>hidroelektrane</a:t>
            </a:r>
            <a:br>
              <a:rPr lang="sr-Latn-ME" sz="2400" dirty="0"/>
            </a:br>
            <a:r>
              <a:rPr lang="sr-Latn-ME" sz="2400" dirty="0" smtClean="0"/>
              <a:t>	*Prognoza </a:t>
            </a:r>
            <a:r>
              <a:rPr lang="sr-Latn-ME" sz="2400" dirty="0"/>
              <a:t>rada </a:t>
            </a:r>
            <a:r>
              <a:rPr lang="sr-Latn-ME" sz="2400" dirty="0" smtClean="0"/>
              <a:t>OIE </a:t>
            </a:r>
            <a:r>
              <a:rPr lang="sr-Latn-ME" sz="2000" dirty="0" smtClean="0"/>
              <a:t>(</a:t>
            </a:r>
            <a:r>
              <a:rPr lang="sr-Latn-ME" sz="2000" dirty="0"/>
              <a:t>snage vjetra, sunčevog zračenja, </a:t>
            </a:r>
            <a:r>
              <a:rPr lang="sr-Latn-ME" sz="2000" dirty="0" smtClean="0"/>
              <a:t>HyREF)</a:t>
            </a:r>
            <a:r>
              <a:rPr lang="sr-Latn-ME" sz="2400" dirty="0"/>
              <a:t/>
            </a:r>
            <a:br>
              <a:rPr lang="sr-Latn-ME" sz="2400" dirty="0"/>
            </a:b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/>
              <a:t>*</a:t>
            </a:r>
            <a:r>
              <a:rPr lang="sr-Latn-ME" sz="2400" u="sng" dirty="0" smtClean="0"/>
              <a:t>Opšti </a:t>
            </a:r>
            <a:r>
              <a:rPr lang="sr-Latn-ME" sz="2400" u="sng" dirty="0"/>
              <a:t>uslovi koji trebaju biti zadovoljeni u cilju kvalitetnije integracije i balansiranja el. en. iz AOIE:</a:t>
            </a:r>
            <a:r>
              <a:rPr lang="sr-Latn-ME" sz="2400" dirty="0"/>
              <a:t/>
            </a:r>
            <a:br>
              <a:rPr lang="sr-Latn-ME" sz="2400" dirty="0"/>
            </a:br>
            <a:r>
              <a:rPr lang="sr-Latn-ME" sz="2400" dirty="0" smtClean="0"/>
              <a:t>	*Postojeće </a:t>
            </a:r>
            <a:r>
              <a:rPr lang="sr-Latn-ME" sz="2400" dirty="0"/>
              <a:t>stanje mreže- „Mrežna snaga“</a:t>
            </a:r>
            <a:br>
              <a:rPr lang="sr-Latn-ME" sz="2400" dirty="0"/>
            </a:br>
            <a:r>
              <a:rPr lang="sr-Latn-ME" sz="2400" dirty="0" smtClean="0"/>
              <a:t>	*Fleksibilnost </a:t>
            </a:r>
            <a:r>
              <a:rPr lang="sr-Latn-ME" sz="2400" dirty="0"/>
              <a:t>TE i NE</a:t>
            </a:r>
            <a:br>
              <a:rPr lang="sr-Latn-ME" sz="2400" dirty="0"/>
            </a:br>
            <a:r>
              <a:rPr lang="sr-Latn-ME" sz="2400" dirty="0" smtClean="0"/>
              <a:t>	*Što </a:t>
            </a:r>
            <a:r>
              <a:rPr lang="sr-Latn-ME" sz="2400" dirty="0"/>
              <a:t>bolje dizajnirana moć tržišta, da bi sistem bio efikasniji, brži i otvoren.</a:t>
            </a:r>
            <a:br>
              <a:rPr lang="sr-Latn-ME" sz="2400" dirty="0"/>
            </a:br>
            <a:r>
              <a:rPr lang="sr-Latn-ME" sz="2400" dirty="0" smtClean="0"/>
              <a:t>	*Kontrola </a:t>
            </a:r>
            <a:r>
              <a:rPr lang="sr-Latn-ME" sz="2400" dirty="0"/>
              <a:t>sistemskim softverom i dan-unaprijed vremenska prognoza,</a:t>
            </a:r>
            <a:br>
              <a:rPr lang="sr-Latn-ME" sz="2400" dirty="0"/>
            </a:br>
            <a:r>
              <a:rPr lang="sr-Latn-ME" sz="2400" dirty="0" smtClean="0"/>
              <a:t>	*Tehnička </a:t>
            </a:r>
            <a:r>
              <a:rPr lang="sr-Latn-ME" sz="2400" dirty="0"/>
              <a:t>poboljšanja na distributivnom nivou, napredna infrastruktura za mjerenje</a:t>
            </a:r>
            <a:br>
              <a:rPr lang="sr-Latn-ME" sz="2400" dirty="0"/>
            </a:br>
            <a:r>
              <a:rPr lang="sr-Latn-ME" sz="2400" dirty="0" smtClean="0"/>
              <a:t>	*Mehanizam </a:t>
            </a:r>
            <a:r>
              <a:rPr lang="sr-Latn-ME" sz="2400" dirty="0"/>
              <a:t>uvoz-izvoz</a:t>
            </a:r>
            <a:br>
              <a:rPr lang="sr-Latn-ME" sz="2400" dirty="0"/>
            </a:br>
            <a:r>
              <a:rPr lang="sr-Latn-ME" sz="2400" dirty="0" smtClean="0"/>
              <a:t>	*Rješenje </a:t>
            </a:r>
            <a:r>
              <a:rPr lang="sr-Latn-ME" sz="2400" dirty="0"/>
              <a:t>„50,2 Hz“ inv. problema, pametni invertori,</a:t>
            </a:r>
            <a:br>
              <a:rPr lang="sr-Latn-ME" sz="2400" dirty="0"/>
            </a:br>
            <a:r>
              <a:rPr lang="sr-Latn-ME" sz="2400" dirty="0" smtClean="0"/>
              <a:t>	*Virtuelne </a:t>
            </a:r>
            <a:r>
              <a:rPr lang="sr-Latn-ME" sz="2400" dirty="0"/>
              <a:t>elektrane</a:t>
            </a:r>
            <a:br>
              <a:rPr lang="sr-Latn-ME" sz="2400" dirty="0"/>
            </a:br>
            <a:r>
              <a:rPr lang="sr-Latn-ME" sz="2400" dirty="0" smtClean="0"/>
              <a:t>	*Upravljanje </a:t>
            </a:r>
            <a:r>
              <a:rPr lang="sr-Latn-ME" sz="2400" dirty="0"/>
              <a:t>potrošnjom</a:t>
            </a:r>
            <a:r>
              <a:rPr lang="sr-Latn-ME" sz="2000" dirty="0"/>
              <a:t/>
            </a:r>
            <a:br>
              <a:rPr lang="sr-Latn-ME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1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ctrTitle"/>
          </p:nvPr>
        </p:nvSpPr>
        <p:spPr>
          <a:xfrm>
            <a:off x="463639" y="193184"/>
            <a:ext cx="11333409" cy="927278"/>
          </a:xfrm>
        </p:spPr>
        <p:txBody>
          <a:bodyPr anchor="t">
            <a:normAutofit fontScale="90000"/>
          </a:bodyPr>
          <a:lstStyle/>
          <a:p>
            <a:r>
              <a:rPr lang="sr-Latn-ME" sz="3100" dirty="0" smtClean="0"/>
              <a:t>Obračun </a:t>
            </a:r>
            <a:r>
              <a:rPr lang="sr-Latn-ME" sz="3100" dirty="0" smtClean="0"/>
              <a:t>količinskog odstupanja i iznosa za finansijsko poravnanje </a:t>
            </a:r>
            <a:r>
              <a:rPr lang="sr-Latn-ME" sz="3100" dirty="0" smtClean="0"/>
              <a:t>na primjeru VE Krnovo</a:t>
            </a:r>
            <a:br>
              <a:rPr lang="sr-Latn-ME" sz="3100" dirty="0" smtClean="0"/>
            </a:br>
            <a:r>
              <a:rPr lang="sr-Latn-ME" sz="2800" dirty="0"/>
              <a:t/>
            </a:r>
            <a:br>
              <a:rPr lang="sr-Latn-ME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83334" y="1321798"/>
            <a:ext cx="50613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ME" sz="2400" dirty="0" smtClean="0">
                <a:solidFill>
                  <a:schemeClr val="bg1"/>
                </a:solidFill>
              </a:rPr>
              <a:t>Maksimalna </a:t>
            </a:r>
            <a:r>
              <a:rPr lang="sr-Latn-ME" sz="2400" dirty="0">
                <a:solidFill>
                  <a:schemeClr val="bg1"/>
                </a:solidFill>
              </a:rPr>
              <a:t>ukupna instalisana snaga 72MW</a:t>
            </a:r>
            <a:br>
              <a:rPr lang="sr-Latn-ME" sz="2400" dirty="0">
                <a:solidFill>
                  <a:schemeClr val="bg1"/>
                </a:solidFill>
              </a:rPr>
            </a:br>
            <a:r>
              <a:rPr lang="sr-Latn-ME" sz="2400" dirty="0">
                <a:solidFill>
                  <a:schemeClr val="bg1"/>
                </a:solidFill>
              </a:rPr>
              <a:t>* Očekivana neto prosječna </a:t>
            </a:r>
            <a:r>
              <a:rPr lang="sr-Latn-ME" sz="2400" dirty="0" smtClean="0">
                <a:solidFill>
                  <a:schemeClr val="bg1"/>
                </a:solidFill>
              </a:rPr>
              <a:t>god. energija </a:t>
            </a:r>
            <a:r>
              <a:rPr lang="sr-Latn-ME" sz="2400" dirty="0">
                <a:solidFill>
                  <a:schemeClr val="bg1"/>
                </a:solidFill>
              </a:rPr>
              <a:t>dostavljena na mrežu 220 000 </a:t>
            </a:r>
            <a:r>
              <a:rPr lang="sr-Latn-ME" sz="2400" dirty="0" smtClean="0">
                <a:solidFill>
                  <a:schemeClr val="bg1"/>
                </a:solidFill>
              </a:rPr>
              <a:t>MWh*-manje </a:t>
            </a:r>
            <a:r>
              <a:rPr lang="sr-Latn-ME" sz="2400" dirty="0">
                <a:solidFill>
                  <a:schemeClr val="bg1"/>
                </a:solidFill>
              </a:rPr>
              <a:t>174 240 t CO</a:t>
            </a:r>
            <a:r>
              <a:rPr lang="sr-Latn-ME" dirty="0">
                <a:solidFill>
                  <a:schemeClr val="bg1"/>
                </a:solidFill>
              </a:rPr>
              <a:t>2 </a:t>
            </a:r>
            <a:r>
              <a:rPr lang="sr-Latn-ME" sz="2400" dirty="0">
                <a:solidFill>
                  <a:schemeClr val="bg1"/>
                </a:solidFill>
              </a:rPr>
              <a:t>god.</a:t>
            </a:r>
            <a:br>
              <a:rPr lang="sr-Latn-ME" sz="2400" dirty="0">
                <a:solidFill>
                  <a:schemeClr val="bg1"/>
                </a:solidFill>
              </a:rPr>
            </a:br>
            <a:r>
              <a:rPr lang="sr-Latn-ME" sz="2400" dirty="0" smtClean="0">
                <a:solidFill>
                  <a:schemeClr val="bg1"/>
                </a:solidFill>
              </a:rPr>
              <a:t>*Šavnik </a:t>
            </a:r>
            <a:r>
              <a:rPr lang="sr-Latn-ME" sz="2400" dirty="0">
                <a:solidFill>
                  <a:schemeClr val="bg1"/>
                </a:solidFill>
              </a:rPr>
              <a:t>i Nikšić, u blizini mjesta Gvozd</a:t>
            </a:r>
            <a:r>
              <a:rPr lang="sr-Latn-ME" sz="24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ME" sz="2400" dirty="0" smtClean="0">
                <a:solidFill>
                  <a:schemeClr val="bg1"/>
                </a:solidFill>
              </a:rPr>
              <a:t>*Intezitet vjetra, raspored rada elektrana, raspodjela potrebne rezerve snage i isplaniran rad angažovanih elektrana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903" y="1321798"/>
            <a:ext cx="6126480" cy="48214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756857" y="6344560"/>
            <a:ext cx="4623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000" dirty="0" smtClean="0">
                <a:solidFill>
                  <a:schemeClr val="bg1"/>
                </a:solidFill>
              </a:rPr>
              <a:t>Sistem VE na Krnovu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5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ctrTitle"/>
          </p:nvPr>
        </p:nvSpPr>
        <p:spPr>
          <a:xfrm>
            <a:off x="656823" y="371610"/>
            <a:ext cx="10882647" cy="145718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r-Latn-ME" sz="2400" dirty="0" smtClean="0"/>
              <a:t>Količinsko odstupanje u obračunskom </a:t>
            </a:r>
            <a:r>
              <a:rPr lang="sr-Latn-ME" sz="2400" dirty="0" smtClean="0"/>
              <a:t>intervalu ya svaku BG/BOS:</a:t>
            </a:r>
            <a:br>
              <a:rPr lang="sr-Latn-ME" sz="2400" dirty="0" smtClean="0"/>
            </a:br>
            <a:r>
              <a:rPr lang="sr-Latn-RS" sz="2400" b="1" dirty="0" smtClean="0">
                <a:effectLst/>
              </a:rPr>
              <a:t>W</a:t>
            </a:r>
            <a:r>
              <a:rPr lang="sr-Latn-RS" sz="2400" b="1" baseline="-25000" dirty="0" smtClean="0">
                <a:effectLst/>
              </a:rPr>
              <a:t>k-odstupanja</a:t>
            </a:r>
            <a:r>
              <a:rPr lang="sr-Latn-RS" sz="2400" b="1" dirty="0" smtClean="0">
                <a:effectLst/>
              </a:rPr>
              <a:t> </a:t>
            </a:r>
            <a:r>
              <a:rPr lang="sr-Latn-RS" sz="2400" b="1" dirty="0">
                <a:effectLst/>
              </a:rPr>
              <a:t>= W</a:t>
            </a:r>
            <a:r>
              <a:rPr lang="sr-Latn-RS" sz="2400" b="1" baseline="-25000" dirty="0">
                <a:effectLst/>
              </a:rPr>
              <a:t>k-realizacije</a:t>
            </a:r>
            <a:r>
              <a:rPr lang="sr-Latn-RS" sz="2400" b="1" dirty="0">
                <a:effectLst/>
              </a:rPr>
              <a:t> – W</a:t>
            </a:r>
            <a:r>
              <a:rPr lang="sr-Latn-RS" sz="2400" b="1" baseline="-25000" dirty="0">
                <a:effectLst/>
              </a:rPr>
              <a:t>k-vozni </a:t>
            </a:r>
            <a:r>
              <a:rPr lang="sr-Latn-RS" sz="2400" b="1" baseline="-25000" dirty="0" smtClean="0">
                <a:effectLst/>
              </a:rPr>
              <a:t>red</a:t>
            </a:r>
            <a:br>
              <a:rPr lang="sr-Latn-RS" sz="2400" b="1" baseline="-25000" dirty="0" smtClean="0">
                <a:effectLst/>
              </a:rPr>
            </a:br>
            <a:endParaRPr lang="en-US" sz="2400" dirty="0">
              <a:effectLst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r-Latn-ME" sz="2400" dirty="0" smtClean="0"/>
              <a:t>Zona tolerancije balansne grupe/balansno odgovornog subjekta: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7152" y="1759282"/>
            <a:ext cx="742938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>
                <a:solidFill>
                  <a:schemeClr val="bg1"/>
                </a:solidFill>
              </a:rPr>
              <a:t>T= min </a:t>
            </a:r>
            <a:r>
              <a:rPr lang="en-US" sz="2800" dirty="0">
                <a:solidFill>
                  <a:schemeClr val="bg1"/>
                </a:solidFill>
              </a:rPr>
              <a:t>{ max { </a:t>
            </a:r>
            <a:r>
              <a:rPr lang="en-US" sz="2800" dirty="0" err="1">
                <a:solidFill>
                  <a:schemeClr val="bg1"/>
                </a:solidFill>
              </a:rPr>
              <a:t>kW</a:t>
            </a:r>
            <a:r>
              <a:rPr lang="en-US" sz="2800" baseline="-25000" dirty="0" err="1">
                <a:solidFill>
                  <a:schemeClr val="bg1"/>
                </a:solidFill>
              </a:rPr>
              <a:t>prijem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kW</a:t>
            </a:r>
            <a:r>
              <a:rPr lang="en-US" sz="2800" baseline="-25000" dirty="0" err="1">
                <a:solidFill>
                  <a:schemeClr val="bg1"/>
                </a:solidFill>
              </a:rPr>
              <a:t>proizv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</a:t>
            </a:r>
            <a:r>
              <a:rPr lang="en-US" sz="2800" baseline="-25000" dirty="0" err="1">
                <a:solidFill>
                  <a:schemeClr val="bg1"/>
                </a:solidFill>
              </a:rPr>
              <a:t>min</a:t>
            </a:r>
            <a:r>
              <a:rPr lang="en-US" sz="2800" dirty="0">
                <a:solidFill>
                  <a:schemeClr val="bg1"/>
                </a:solidFill>
              </a:rPr>
              <a:t>}, </a:t>
            </a:r>
            <a:r>
              <a:rPr lang="en-US" sz="2800" dirty="0" err="1">
                <a:solidFill>
                  <a:schemeClr val="bg1"/>
                </a:solidFill>
              </a:rPr>
              <a:t>P</a:t>
            </a:r>
            <a:r>
              <a:rPr lang="en-US" sz="2800" baseline="-25000" dirty="0" err="1">
                <a:solidFill>
                  <a:schemeClr val="bg1"/>
                </a:solidFill>
              </a:rPr>
              <a:t>sreg</a:t>
            </a:r>
            <a:r>
              <a:rPr lang="en-US" sz="2800" dirty="0">
                <a:solidFill>
                  <a:schemeClr val="bg1"/>
                </a:solidFill>
              </a:rPr>
              <a:t>}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679" y="2629018"/>
            <a:ext cx="8412480" cy="337719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516919" y="1823675"/>
            <a:ext cx="4212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T</a:t>
            </a:r>
            <a:r>
              <a:rPr lang="en-US" sz="2400" baseline="-25000" dirty="0" err="1" smtClean="0">
                <a:solidFill>
                  <a:schemeClr val="bg1"/>
                </a:solidFill>
              </a:rPr>
              <a:t>min</a:t>
            </a:r>
            <a:r>
              <a:rPr lang="en-GB" sz="2400" dirty="0">
                <a:solidFill>
                  <a:schemeClr val="bg1"/>
                </a:solidFill>
              </a:rPr>
              <a:t>=</a:t>
            </a:r>
            <a:r>
              <a:rPr lang="sr-Latn-ME" sz="2400" dirty="0" smtClean="0">
                <a:solidFill>
                  <a:schemeClr val="bg1"/>
                </a:solidFill>
              </a:rPr>
              <a:t>1MW</a:t>
            </a:r>
            <a:r>
              <a:rPr lang="en-GB" sz="2400" dirty="0" smtClean="0">
                <a:solidFill>
                  <a:schemeClr val="bg1"/>
                </a:solidFill>
              </a:rPr>
              <a:t>, k=0.05 </a:t>
            </a:r>
            <a:r>
              <a:rPr lang="en-US" sz="2400" dirty="0" err="1">
                <a:solidFill>
                  <a:schemeClr val="bg1"/>
                </a:solidFill>
              </a:rPr>
              <a:t>W</a:t>
            </a:r>
            <a:r>
              <a:rPr lang="en-US" sz="2400" baseline="-25000" dirty="0" err="1">
                <a:solidFill>
                  <a:schemeClr val="bg1"/>
                </a:solidFill>
              </a:rPr>
              <a:t>prijem</a:t>
            </a:r>
            <a:r>
              <a:rPr lang="en-GB" sz="2400" dirty="0" smtClean="0">
                <a:solidFill>
                  <a:schemeClr val="bg1"/>
                </a:solidFill>
              </a:rPr>
              <a:t>=0.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7170" y="6145249"/>
            <a:ext cx="744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Proizvoljna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karakteristika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dnevne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proizvodnje</a:t>
            </a:r>
            <a:r>
              <a:rPr lang="en-GB" dirty="0" smtClean="0">
                <a:solidFill>
                  <a:schemeClr val="bg1"/>
                </a:solidFill>
              </a:rPr>
              <a:t> VE </a:t>
            </a:r>
            <a:r>
              <a:rPr lang="en-GB" dirty="0" err="1" smtClean="0">
                <a:solidFill>
                  <a:schemeClr val="bg1"/>
                </a:solidFill>
              </a:rPr>
              <a:t>Krnovo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52374" y="3129564"/>
            <a:ext cx="5074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dirty="0" smtClean="0">
                <a:solidFill>
                  <a:schemeClr val="bg1"/>
                </a:solidFill>
              </a:rPr>
              <a:t>Karakteristike realizacije bez, i sa uračunatim odstupanjima od 5%, 10%, 15% i 20%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77548840"/>
              </p:ext>
            </p:extLst>
          </p:nvPr>
        </p:nvGraphicFramePr>
        <p:xfrm>
          <a:off x="4969528" y="3129565"/>
          <a:ext cx="7222472" cy="2976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518678620"/>
              </p:ext>
            </p:extLst>
          </p:nvPr>
        </p:nvGraphicFramePr>
        <p:xfrm>
          <a:off x="0" y="90151"/>
          <a:ext cx="7173532" cy="3039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969528" y="6181858"/>
            <a:ext cx="5473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>
                <a:solidFill>
                  <a:schemeClr val="bg1"/>
                </a:solidFill>
              </a:rPr>
              <a:t>Prikaz iznosa  u slučaju odstupanja od 20%, 15%, 10% i 5% u obračunskim intervalima periodu od jednog dana.</a:t>
            </a:r>
            <a:endParaRPr lang="en-GB" sz="1600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886158"/>
              </p:ext>
            </p:extLst>
          </p:nvPr>
        </p:nvGraphicFramePr>
        <p:xfrm>
          <a:off x="7699419" y="310799"/>
          <a:ext cx="3966693" cy="900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0460"/>
                <a:gridCol w="926233"/>
              </a:tblGrid>
              <a:tr h="450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dana u €/dana: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448.9124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godišnjem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u €/</a:t>
                      </a:r>
                      <a:r>
                        <a:rPr lang="en-US" sz="1000" dirty="0" err="1">
                          <a:effectLst/>
                        </a:rPr>
                        <a:t>godini</a:t>
                      </a:r>
                      <a:r>
                        <a:rPr lang="en-US" sz="1000" dirty="0">
                          <a:effectLst/>
                        </a:rPr>
                        <a:t>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196 280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98985"/>
              </p:ext>
            </p:extLst>
          </p:nvPr>
        </p:nvGraphicFramePr>
        <p:xfrm>
          <a:off x="7699418" y="1799065"/>
          <a:ext cx="3966693" cy="86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1095"/>
                <a:gridCol w="935598"/>
              </a:tblGrid>
              <a:tr h="4308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dana u €/dana: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825.7314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08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Ukupni iznosi za poravnanja na godišnjem nivou u €/godini: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366 630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691644"/>
              </p:ext>
            </p:extLst>
          </p:nvPr>
        </p:nvGraphicFramePr>
        <p:xfrm>
          <a:off x="508673" y="4009085"/>
          <a:ext cx="3952178" cy="85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2010"/>
                <a:gridCol w="920168"/>
              </a:tblGrid>
              <a:tr h="425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dana u €/dana: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1 087.6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5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godišnjem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u €/</a:t>
                      </a:r>
                      <a:r>
                        <a:rPr lang="en-US" sz="1000" dirty="0" err="1">
                          <a:effectLst/>
                        </a:rPr>
                        <a:t>godini</a:t>
                      </a:r>
                      <a:r>
                        <a:rPr lang="en-US" sz="1000" dirty="0">
                          <a:effectLst/>
                        </a:rPr>
                        <a:t>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488 990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95614"/>
              </p:ext>
            </p:extLst>
          </p:nvPr>
        </p:nvGraphicFramePr>
        <p:xfrm>
          <a:off x="508674" y="5432141"/>
          <a:ext cx="3952177" cy="840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114"/>
                <a:gridCol w="908063"/>
              </a:tblGrid>
              <a:tr h="420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dana u €/dana: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1 526.3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03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Ukupni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iznosi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za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poravnanja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godišnjem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nivou</a:t>
                      </a:r>
                      <a:r>
                        <a:rPr lang="en-US" sz="1000" dirty="0">
                          <a:effectLst/>
                        </a:rPr>
                        <a:t> u €/</a:t>
                      </a:r>
                      <a:r>
                        <a:rPr lang="en-US" sz="1000" dirty="0" err="1">
                          <a:effectLst/>
                        </a:rPr>
                        <a:t>godini</a:t>
                      </a:r>
                      <a:r>
                        <a:rPr lang="en-US" sz="1000" dirty="0">
                          <a:effectLst/>
                        </a:rPr>
                        <a:t>: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639 970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49837" y="6358061"/>
            <a:ext cx="46196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Iznosi za poravnanje troškova balansiranja  u slučaju 20% odstupanja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9837" y="4897969"/>
            <a:ext cx="43595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Iznosi za poravnanje troškova balansiranja  u slučaju </a:t>
            </a:r>
            <a:r>
              <a:rPr lang="en-GB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15</a:t>
            </a:r>
            <a:r>
              <a:rPr lang="sr-Latn-RS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 </a:t>
            </a:r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odstupanja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68678" y="1263801"/>
            <a:ext cx="43595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Iznosi za poravnanje troškova balansiranja  u slučaju </a:t>
            </a:r>
            <a:r>
              <a:rPr lang="en-GB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</a:t>
            </a:r>
            <a:r>
              <a:rPr lang="sr-Latn-RS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 </a:t>
            </a:r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odstupanja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68678" y="2721458"/>
            <a:ext cx="43595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Iznosi za poravnanje troškova balansiranja  u slučaju </a:t>
            </a:r>
            <a:r>
              <a:rPr lang="en-GB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</a:t>
            </a:r>
            <a:r>
              <a:rPr lang="sr-Latn-RS" sz="105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 </a:t>
            </a:r>
            <a:r>
              <a:rPr lang="sr-Latn-RS" sz="10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odstupanja</a:t>
            </a:r>
            <a:endParaRPr lang="en-GB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0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3526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16" y="467949"/>
            <a:ext cx="5679584" cy="466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407" y="5644679"/>
            <a:ext cx="9241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Vizuelne projekcije </a:t>
            </a:r>
            <a:r>
              <a:rPr kumimoji="0" lang="sr-Latn-RS" altLang="en-US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dnevnih i godišnjih trokova za različita odstupanja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47" y="467949"/>
            <a:ext cx="5550795" cy="4661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9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820" y="283336"/>
            <a:ext cx="11668259" cy="6104586"/>
          </a:xfrm>
        </p:spPr>
        <p:txBody>
          <a:bodyPr anchor="t">
            <a:noAutofit/>
          </a:bodyPr>
          <a:lstStyle/>
          <a:p>
            <a:pPr algn="l"/>
            <a:r>
              <a:rPr lang="sr-Latn-ME" sz="2800" dirty="0" smtClean="0"/>
              <a:t>Zaključak</a:t>
            </a:r>
            <a:r>
              <a:rPr lang="sr-Latn-ME" sz="2700" dirty="0" smtClean="0"/>
              <a:t/>
            </a:r>
            <a:br>
              <a:rPr lang="sr-Latn-ME" sz="2700" dirty="0" smtClean="0"/>
            </a:br>
            <a:r>
              <a:rPr lang="sr-Latn-ME" sz="2700" dirty="0"/>
              <a:t/>
            </a:r>
            <a:br>
              <a:rPr lang="sr-Latn-ME" sz="2700" dirty="0"/>
            </a:br>
            <a:r>
              <a:rPr lang="sr-Latn-ME" sz="2700" dirty="0" smtClean="0"/>
              <a:t>*Član </a:t>
            </a:r>
            <a:r>
              <a:rPr lang="sr-Latn-ME" sz="2700" dirty="0"/>
              <a:t>78 stav 3 aktuelnog Zakona o energetici u Crnoj Gori</a:t>
            </a:r>
            <a:r>
              <a:rPr lang="sr-Latn-ME" sz="2700" dirty="0" smtClean="0"/>
              <a:t>.</a:t>
            </a:r>
            <a:br>
              <a:rPr lang="sr-Latn-ME" sz="2700" dirty="0" smtClean="0"/>
            </a:br>
            <a:r>
              <a:rPr lang="sr-Latn-ME" sz="2000" dirty="0"/>
              <a:t/>
            </a:r>
            <a:br>
              <a:rPr lang="sr-Latn-ME" sz="2000" dirty="0"/>
            </a:br>
            <a:r>
              <a:rPr lang="sr-Latn-ME" sz="2700" dirty="0" smtClean="0"/>
              <a:t>*Za </a:t>
            </a:r>
            <a:r>
              <a:rPr lang="sr-Latn-ME" sz="2700" dirty="0"/>
              <a:t>VE podsticajne cijene iznose 9,60 </a:t>
            </a:r>
            <a:r>
              <a:rPr lang="sr-Latn-RS" sz="2700" dirty="0"/>
              <a:t>c€/kWh </a:t>
            </a:r>
            <a:r>
              <a:rPr lang="sr-Latn-RS" sz="2700" dirty="0" smtClean="0"/>
              <a:t>.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700" dirty="0" smtClean="0"/>
              <a:t>*Prihod </a:t>
            </a:r>
            <a:r>
              <a:rPr lang="sr-Latn-RS" sz="2700" dirty="0"/>
              <a:t>vlasnika VE Krnovo za ostvarenu proizvodnju 21 120 000 €, bez plaćanja iznosa za poravnanje odstupanja</a:t>
            </a:r>
            <a:r>
              <a:rPr lang="sr-Latn-RS" sz="2700" dirty="0" smtClean="0"/>
              <a:t>!</a:t>
            </a:r>
            <a:br>
              <a:rPr lang="sr-Latn-RS" sz="27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700" dirty="0" smtClean="0"/>
              <a:t>*Bruto </a:t>
            </a:r>
            <a:r>
              <a:rPr lang="sr-Latn-RS" sz="2700" dirty="0"/>
              <a:t>konzum Crne Gore 2013. godine iznosio je 3624 GWh -&gt; VE Krnovo pokriva oko 6% </a:t>
            </a:r>
            <a:r>
              <a:rPr lang="sr-Latn-RS" sz="2700" dirty="0" smtClean="0"/>
              <a:t>konzuma</a:t>
            </a:r>
            <a:br>
              <a:rPr lang="sr-Latn-RS" sz="27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700" dirty="0" smtClean="0"/>
              <a:t>*</a:t>
            </a:r>
            <a:r>
              <a:rPr lang="sr-Latn-ME" sz="2700" dirty="0" smtClean="0"/>
              <a:t>Potencirati </a:t>
            </a:r>
            <a:r>
              <a:rPr lang="sr-Latn-ME" sz="2700" dirty="0"/>
              <a:t>dalju gradnju VE i PV solarnih panela.</a:t>
            </a:r>
            <a:br>
              <a:rPr lang="sr-Latn-ME" sz="2700" dirty="0"/>
            </a:br>
            <a:r>
              <a:rPr lang="sr-Latn-ME" sz="2700" dirty="0" smtClean="0"/>
              <a:t>*Nezavisan </a:t>
            </a:r>
            <a:r>
              <a:rPr lang="sr-Latn-ME" sz="2700" dirty="0"/>
              <a:t>sektor stručnjaka za kontrolu balansiranja, planiranje i upravljanje </a:t>
            </a:r>
            <a:r>
              <a:rPr lang="sr-Latn-ME" sz="2700" dirty="0" smtClean="0"/>
              <a:t>OIE.</a:t>
            </a:r>
            <a:br>
              <a:rPr lang="sr-Latn-ME" sz="2700" dirty="0" smtClean="0"/>
            </a:br>
            <a:r>
              <a:rPr lang="sr-Latn-ME" sz="2700" dirty="0"/>
              <a:t/>
            </a:r>
            <a:br>
              <a:rPr lang="sr-Latn-ME" sz="2700" dirty="0"/>
            </a:br>
            <a:r>
              <a:rPr lang="sr-Latn-ME" sz="2700" dirty="0" smtClean="0"/>
              <a:t>*Proces </a:t>
            </a:r>
            <a:r>
              <a:rPr lang="sr-Latn-ME" sz="2700" dirty="0"/>
              <a:t>balansiranja, balansna odgovornost i upravljanjem sistemom  na teret privatnih vlasnika </a:t>
            </a:r>
            <a:r>
              <a:rPr lang="sr-Latn-ME" sz="2700" dirty="0" smtClean="0"/>
              <a:t>OIE.</a:t>
            </a:r>
            <a:r>
              <a:rPr lang="sr-Latn-ME" sz="2700" dirty="0"/>
              <a:t/>
            </a:r>
            <a:br>
              <a:rPr lang="sr-Latn-ME" sz="2700" dirty="0"/>
            </a:b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14508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16_9_Ed1Aug18.v2potx.potx" id="{851D9E84-7857-4959-8209-91AE4FCDD2E8}" vid="{70DA1C26-504D-4DDA-9CD8-0E0DC5546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CIGREglobal16_9_Ed1Aug18.v2potx</Template>
  <TotalTime>163</TotalTime>
  <Words>438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Thème Office</vt:lpstr>
      <vt:lpstr>Equation.3</vt:lpstr>
      <vt:lpstr>Balansiranje proizvodnje električne energije iz alternativnih obnovljivih izvora energije</vt:lpstr>
      <vt:lpstr>Uvod  *Sve veća potreba za energijom -&gt; veliko globalno zagađenje životne sredine- „Remap 2030“-40% proizv. iz OIE.  *Ideološku viziju o proizvodnji električne energije iz OIE remete: problemi njenog balansiranja, upravljanja sistemom, varijabilna proizvodnja (rješenja: skladištenje ee, prognoza rada OIE, uvoz-izvoz, upravljanje potrošnjom,...)  *Rad obuhvata: obračun količinskog odstupanja, određivanja cijene i finansijskog obračuna odstupanja za vjetroelektranu Krnovo, (postojanje izvjesnih troškova za koje je određeni BOS ili NBO dužan da preuzme finansijsku odgovornost); Navedene su metode balansiranja električne energije proizvedene iz OIE.</vt:lpstr>
      <vt:lpstr>Balansiranje     </vt:lpstr>
      <vt:lpstr>*Metode koje potpomažu proces balansiranja u realnom vremenu:  *Skladištenje električne energije  *Skladištenje električne energije iz mreže,  *Električna vozila  *Reverzibilne hidroelektrane  *Prognoza rada OIE (snage vjetra, sunčevog zračenja, HyREF)  *Opšti uslovi koji trebaju biti zadovoljeni u cilju kvalitetnije integracije i balansiranja el. en. iz AOIE:  *Postojeće stanje mreže- „Mrežna snaga“  *Fleksibilnost TE i NE  *Što bolje dizajnirana moć tržišta, da bi sistem bio efikasniji, brži i otvoren.  *Kontrola sistemskim softverom i dan-unaprijed vremenska prognoza,  *Tehnička poboljšanja na distributivnom nivou, napredna infrastruktura za mjerenje  *Mehanizam uvoz-izvoz  *Rješenje „50,2 Hz“ inv. problema, pametni invertori,  *Virtuelne elektrane  *Upravljanje potrošnjom </vt:lpstr>
      <vt:lpstr>Obračun količinskog odstupanja i iznosa za finansijsko poravnanje na primjeru VE Krnovo   </vt:lpstr>
      <vt:lpstr>Količinsko odstupanje u obračunskom intervalu ya svaku BG/BOS: Wk-odstupanja = Wk-realizacije – Wk-vozni red  Zona tolerancije balansne grupe/balansno odgovornog subjekta: </vt:lpstr>
      <vt:lpstr>PowerPoint Presentation</vt:lpstr>
      <vt:lpstr>PowerPoint Presentation</vt:lpstr>
      <vt:lpstr>Zaključak  *Član 78 stav 3 aktuelnog Zakona o energetici u Crnoj Gori.  *Za VE podsticajne cijene iznose 9,60 c€/kWh . *Prihod vlasnika VE Krnovo za ostvarenu proizvodnju 21 120 000 €, bez plaćanja iznosa za poravnanje odstupanja!  *Bruto konzum Crne Gore 2013. godine iznosio je 3624 GWh -&gt; VE Krnovo pokriva oko 6% konzuma  *Potencirati dalju gradnju VE i PV solarnih panela. *Nezavisan sektor stručnjaka za kontrolu balansiranja, planiranje i upravljanje OIE.  *Proces balansiranja, balansna odgovornost i upravljanjem sistemom  na teret privatnih vlasnika OIE. </vt:lpstr>
      <vt:lpstr>PowerPoint Presentation</vt:lpstr>
      <vt:lpstr>HVALA NA PAŽNJI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Jelena Mrdak</cp:lastModifiedBy>
  <cp:revision>44</cp:revision>
  <dcterms:created xsi:type="dcterms:W3CDTF">2018-08-21T10:06:45Z</dcterms:created>
  <dcterms:modified xsi:type="dcterms:W3CDTF">2019-05-08T23:07:22Z</dcterms:modified>
</cp:coreProperties>
</file>