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529" autoAdjust="0"/>
    <p:restoredTop sz="94660" autoAdjust="0"/>
  </p:normalViewPr>
  <p:slideViewPr>
    <p:cSldViewPr snapToGrid="0">
      <p:cViewPr>
        <p:scale>
          <a:sx n="125" d="100"/>
          <a:sy n="125" d="100"/>
        </p:scale>
        <p:origin x="-12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t>7/05/2019</a:t>
            </a:fld>
            <a:endParaRPr lang="en-N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t>7/05/2019</a:t>
            </a:fld>
            <a:endParaRPr lang="en-N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67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352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745" y="404910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47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637" y="91586"/>
            <a:ext cx="1422535" cy="67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806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682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  <a:endParaRPr lang="en-N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1756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capti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  <a:endParaRPr lang="en-N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60DE470-EB93-4C4F-AD5E-539B9F3536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144" y="431562"/>
            <a:ext cx="1113250" cy="53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1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083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28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90303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513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E6CB0CC-D317-482F-846B-3814D19307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844" y="6034114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1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Heading and bullet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8F897B4-FAF4-4141-B970-C51951F855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4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587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1AAE9B7-F6A0-44A7-887A-A1EC309E96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5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0ED18F1-8DAE-4FD0-BA60-1243D3FA63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6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6C51CDF-0A8A-4B88-85D4-60A9032CDC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651" y="311151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7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6115-93DD-439D-AB73-B403A1B14893}" type="datetimeFigureOut">
              <a:rPr lang="en-NZ" smtClean="0"/>
              <a:t>7/05/2019</a:t>
            </a:fld>
            <a:endParaRPr lang="en-N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49" r:id="rId3"/>
    <p:sldLayoutId id="2147483675" r:id="rId4"/>
    <p:sldLayoutId id="2147483662" r:id="rId5"/>
    <p:sldLayoutId id="2147483674" r:id="rId6"/>
    <p:sldLayoutId id="2147483660" r:id="rId7"/>
    <p:sldLayoutId id="2147483661" r:id="rId8"/>
    <p:sldLayoutId id="2147483654" r:id="rId9"/>
    <p:sldLayoutId id="2147483663" r:id="rId10"/>
    <p:sldLayoutId id="2147483664" r:id="rId11"/>
    <p:sldLayoutId id="2147483673" r:id="rId12"/>
    <p:sldLayoutId id="2147483655" r:id="rId13"/>
    <p:sldLayoutId id="2147483657" r:id="rId14"/>
    <p:sldLayoutId id="2147483670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0641" y="1103404"/>
            <a:ext cx="7002710" cy="2387073"/>
          </a:xfrm>
        </p:spPr>
        <p:txBody>
          <a:bodyPr>
            <a:normAutofit/>
          </a:bodyPr>
          <a:lstStyle/>
          <a:p>
            <a:r>
              <a:rPr lang="sr-Latn-ME" sz="3200" dirty="0">
                <a:latin typeface="Calibri" panose="020F0502020204030204" pitchFamily="34" charset="0"/>
                <a:cs typeface="Calibri" panose="020F0502020204030204" pitchFamily="34" charset="0"/>
              </a:rPr>
              <a:t>PROCES USPOSTAVLJANJA ORGANIZOVANOG DAN UNAPRIJED TRŽIŠTA ELEKTRIČNE ENERGIJE U CRNOJ GORI I PREDNOSTI NJEGOVOG POVEZIVANJA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85DF872-7A5C-4AB0-9F62-69ED443A5FF4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1905" y1="32683" x2="11905" y2="32683"/>
                        <a14:foregroundMark x1="7653" y1="29268" x2="7653" y2="29268"/>
                        <a14:foregroundMark x1="25510" y1="28293" x2="25510" y2="28293"/>
                        <a14:foregroundMark x1="34354" y1="25854" x2="34354" y2="25854"/>
                        <a14:foregroundMark x1="52721" y1="30244" x2="52721" y2="30244"/>
                        <a14:foregroundMark x1="55952" y1="29268" x2="55952" y2="29268"/>
                        <a14:foregroundMark x1="66667" y1="33659" x2="66667" y2="33659"/>
                        <a14:foregroundMark x1="70918" y1="22439" x2="70918" y2="22439"/>
                        <a14:foregroundMark x1="70918" y1="63415" x2="70918" y2="63415"/>
                        <a14:foregroundMark x1="81633" y1="61463" x2="81633" y2="61463"/>
                        <a14:foregroundMark x1="71379" y1="74872" x2="71379" y2="748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35" y="5627045"/>
            <a:ext cx="2156744" cy="68147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9E95576D-254D-4ABF-9528-00EEA5FBA84B}"/>
              </a:ext>
            </a:extLst>
          </p:cNvPr>
          <p:cNvSpPr txBox="1">
            <a:spLocks/>
          </p:cNvSpPr>
          <p:nvPr/>
        </p:nvSpPr>
        <p:spPr bwMode="auto">
          <a:xfrm>
            <a:off x="-1" y="6241409"/>
            <a:ext cx="2395215" cy="549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sr-Latn-CS" sz="1600" b="1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Berza elektične energije DOO (BELEN)</a:t>
            </a:r>
            <a:endParaRPr kumimoji="0" lang="en-GB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4833B431-C46E-463B-8A72-EB2752627DAF}"/>
              </a:ext>
            </a:extLst>
          </p:cNvPr>
          <p:cNvSpPr txBox="1">
            <a:spLocks/>
          </p:cNvSpPr>
          <p:nvPr/>
        </p:nvSpPr>
        <p:spPr bwMode="auto">
          <a:xfrm>
            <a:off x="3238606" y="6170527"/>
            <a:ext cx="2666783" cy="479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16. </a:t>
            </a:r>
            <a:r>
              <a:rPr lang="sr-Latn-ME" alt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maj</a:t>
            </a:r>
            <a:r>
              <a:rPr lang="en-US" alt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 2019. Be</a:t>
            </a:r>
            <a:r>
              <a:rPr lang="sr-Latn-ME" alt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čići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9854BD2A-95C2-4008-B0C1-750C274EBDD5}"/>
              </a:ext>
            </a:extLst>
          </p:cNvPr>
          <p:cNvSpPr txBox="1">
            <a:spLocks/>
          </p:cNvSpPr>
          <p:nvPr/>
        </p:nvSpPr>
        <p:spPr bwMode="auto">
          <a:xfrm>
            <a:off x="2537828" y="4450949"/>
            <a:ext cx="2666783" cy="75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r-Latn-ME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Filip Zindović</a:t>
            </a:r>
          </a:p>
          <a:p>
            <a:r>
              <a:rPr lang="sr-Latn-ME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Nikola Beljkaš</a:t>
            </a:r>
          </a:p>
        </p:txBody>
      </p:sp>
    </p:spTree>
    <p:extLst>
      <p:ext uri="{BB962C8B-B14F-4D97-AF65-F5344CB8AC3E}">
        <p14:creationId xmlns:p14="http://schemas.microsoft.com/office/powerpoint/2010/main" val="185027715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AADCB3-199B-40FC-BBD0-D9AD19688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 fontScale="90000"/>
          </a:bodyPr>
          <a:lstStyle/>
          <a:p>
            <a:r>
              <a:rPr lang="sr-Latn-ME" sz="3600" dirty="0">
                <a:latin typeface="Calibri" panose="020F0502020204030204" pitchFamily="34" charset="0"/>
                <a:cs typeface="Calibri" panose="020F0502020204030204" pitchFamily="34" charset="0"/>
              </a:rPr>
              <a:t>Izolovano i povezano crnogorsko tržište električne energije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A330296-2739-4E2E-8725-9CE2D1AF0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3221"/>
            <a:ext cx="7886700" cy="4833027"/>
          </a:xfrm>
        </p:spPr>
        <p:txBody>
          <a:bodyPr>
            <a:normAutofit/>
          </a:bodyPr>
          <a:lstStyle/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2500-3500GWh godišnja proizvodnja</a:t>
            </a:r>
          </a:p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Gubici u prenosu i distribuciji – 500-550GWh</a:t>
            </a:r>
          </a:p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Proizvodnja OIE 2018. – 245GWh</a:t>
            </a:r>
          </a:p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Upitna likvidnost malih tržišta!</a:t>
            </a:r>
          </a:p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Mjere za povećanje likvidnosti izolovanog tržišta:</a:t>
            </a:r>
          </a:p>
          <a:p>
            <a:pPr lvl="1"/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nabavljanje gubitaka na dan unaprijed tržištu,</a:t>
            </a:r>
          </a:p>
          <a:p>
            <a:pPr lvl="1"/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plasman energije iz OIE na dan unaprijed tržištu,</a:t>
            </a:r>
          </a:p>
          <a:p>
            <a:pPr lvl="1"/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EPCG kao market mejker.</a:t>
            </a:r>
          </a:p>
          <a:p>
            <a:pPr marL="0" indent="0">
              <a:buNone/>
            </a:pPr>
            <a:endParaRPr lang="en-GB" sz="2800" noProof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75790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AADCB3-199B-40FC-BBD0-D9AD19688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 fontScale="90000"/>
          </a:bodyPr>
          <a:lstStyle/>
          <a:p>
            <a:r>
              <a:rPr lang="sr-Latn-ME" sz="3600" dirty="0">
                <a:latin typeface="Calibri" panose="020F0502020204030204" pitchFamily="34" charset="0"/>
                <a:cs typeface="Calibri" panose="020F0502020204030204" pitchFamily="34" charset="0"/>
              </a:rPr>
              <a:t>Izolovano i povezano crnogorsko tržište električne energije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A330296-2739-4E2E-8725-9CE2D1AF0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3221"/>
            <a:ext cx="7886700" cy="4833027"/>
          </a:xfrm>
        </p:spPr>
        <p:txBody>
          <a:bodyPr>
            <a:normAutofit/>
          </a:bodyPr>
          <a:lstStyle/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Povezivanje tržišta doprinosi povećanju likvidnosti</a:t>
            </a:r>
          </a:p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Veći obim ponude i potražnje – </a:t>
            </a:r>
            <a:r>
              <a:rPr lang="en-GB" sz="2800" noProof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</a:t>
            </a:r>
            <a:r>
              <a:rPr lang="sr-Latn-ME" sz="2800" noProof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nj</a:t>
            </a:r>
            <a:r>
              <a:rPr lang="en-GB" sz="2800" noProof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rizik neuparivanja ponuda</a:t>
            </a:r>
          </a:p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Privlačenje trgovaca i efikasniji plasman obnovljive energije </a:t>
            </a:r>
          </a:p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Primjer povezivanja tržišta prisutan u regionu (Hrvatska-Slovenija)</a:t>
            </a:r>
          </a:p>
        </p:txBody>
      </p:sp>
    </p:spTree>
    <p:extLst>
      <p:ext uri="{BB962C8B-B14F-4D97-AF65-F5344CB8AC3E}">
        <p14:creationId xmlns:p14="http://schemas.microsoft.com/office/powerpoint/2010/main" val="32967231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AADCB3-199B-40FC-BBD0-D9AD19688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/>
          <a:p>
            <a:r>
              <a:rPr lang="sr-Latn-ME" sz="3600" dirty="0">
                <a:latin typeface="Calibri" panose="020F0502020204030204" pitchFamily="34" charset="0"/>
                <a:cs typeface="Calibri" panose="020F0502020204030204" pitchFamily="34" charset="0"/>
              </a:rPr>
              <a:t>Zaključak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A330296-2739-4E2E-8725-9CE2D1AF0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3221"/>
            <a:ext cx="7886700" cy="4833027"/>
          </a:xfrm>
        </p:spPr>
        <p:txBody>
          <a:bodyPr>
            <a:normAutofit/>
          </a:bodyPr>
          <a:lstStyle/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Bilateralna trgovina još uvijek </a:t>
            </a:r>
            <a:r>
              <a:rPr lang="en-GB" sz="2800" noProof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prisut</a:t>
            </a:r>
            <a:r>
              <a:rPr lang="sr-Latn-ME" sz="2800" noProof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GB" sz="2800" noProof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velikom procentu</a:t>
            </a:r>
          </a:p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Organizovano tržište poboljšava efikasnost trgovine</a:t>
            </a:r>
          </a:p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Učesnicima na berzi se pruža mogućnost povezivanja sa velikim brojem drugih učesnika</a:t>
            </a:r>
          </a:p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Veliki projekti u CG – energetska veza sa italijanskim tržištem i planirano povećanje proizvodnih kapaciteta iz obnovljivih izvora (VE Možura – 46MW, VE Gvozd i solarna elektrana Briska gora – 250MW).</a:t>
            </a:r>
          </a:p>
        </p:txBody>
      </p:sp>
    </p:spTree>
    <p:extLst>
      <p:ext uri="{BB962C8B-B14F-4D97-AF65-F5344CB8AC3E}">
        <p14:creationId xmlns:p14="http://schemas.microsoft.com/office/powerpoint/2010/main" val="92988765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FB3EAB08-DD9F-4CF2-8692-1D6E3F4F4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56086"/>
            <a:ext cx="7886700" cy="745828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HVALA NA PAŽNJI</a:t>
            </a:r>
            <a:endParaRPr lang="sr-Latn-ME" sz="6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61544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>
            <a:extLst>
              <a:ext uri="{FF2B5EF4-FFF2-40B4-BE49-F238E27FC236}">
                <a16:creationId xmlns:a16="http://schemas.microsoft.com/office/drawing/2014/main" xmlns="" id="{421E8D35-8E04-4E61-A5EB-45A7234CC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>
                <a:latin typeface="Calibri" panose="020F0502020204030204" pitchFamily="34" charset="0"/>
                <a:cs typeface="Calibri" panose="020F0502020204030204" pitchFamily="34" charset="0"/>
              </a:rPr>
              <a:t>Sadržaj</a:t>
            </a:r>
          </a:p>
        </p:txBody>
      </p:sp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xmlns="" id="{422267E6-3480-4501-B043-201D46DB0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r-Latn-ME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Uvod</a:t>
            </a:r>
            <a:endParaRPr lang="en-GB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Latn-ME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Crna Gora na putu </a:t>
            </a:r>
            <a:r>
              <a:rPr lang="en-GB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sr-Latn-ME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vropskog zakonodavstva</a:t>
            </a:r>
            <a:endParaRPr lang="en-GB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r-Latn-ME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zolovano</a:t>
            </a:r>
            <a:r>
              <a:rPr lang="en-GB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ME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povezano crnogorsko tržišt</a:t>
            </a:r>
            <a:r>
              <a:rPr lang="en-GB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sr-Latn-ME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električne</a:t>
            </a:r>
            <a:r>
              <a:rPr lang="en-GB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ME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energije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ME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Zaključak</a:t>
            </a:r>
          </a:p>
        </p:txBody>
      </p:sp>
    </p:spTree>
    <p:extLst>
      <p:ext uri="{BB962C8B-B14F-4D97-AF65-F5344CB8AC3E}">
        <p14:creationId xmlns:p14="http://schemas.microsoft.com/office/powerpoint/2010/main" val="413627914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AADCB3-199B-40FC-BBD0-D9AD19688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>
                <a:latin typeface="Calibri" panose="020F0502020204030204" pitchFamily="34" charset="0"/>
                <a:cs typeface="Calibri" panose="020F0502020204030204" pitchFamily="34" charset="0"/>
              </a:rPr>
              <a:t>Uvod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A330296-2739-4E2E-8725-9CE2D1AF0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ME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Jedinstveno interno evropsko tržište električne energije – prilago</a:t>
            </a:r>
            <a:r>
              <a:rPr lang="en-GB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sr-Latn-ME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avanje</a:t>
            </a:r>
            <a:r>
              <a:rPr lang="en-GB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 usaglašavanje </a:t>
            </a:r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zakona sa zakonodavstvom EU</a:t>
            </a:r>
          </a:p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Implementacija mekih mjera za poboljšanje energetske povezanosti u region</a:t>
            </a:r>
          </a:p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Formiranje berze električne energije – osnovni preduslov za povezivanje nacionalnog tržišta u interno evropsko tržište električne energije</a:t>
            </a:r>
          </a:p>
          <a:p>
            <a:endParaRPr lang="en-GB" sz="2800" noProof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282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AADCB3-199B-40FC-BBD0-D9AD19688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>
                <a:latin typeface="Calibri" panose="020F0502020204030204" pitchFamily="34" charset="0"/>
                <a:cs typeface="Calibri" panose="020F0502020204030204" pitchFamily="34" charset="0"/>
              </a:rPr>
              <a:t>Uvod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A330296-2739-4E2E-8725-9CE2D1AF0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Treći energetski paket</a:t>
            </a:r>
          </a:p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Povezivanje tržišta</a:t>
            </a:r>
          </a:p>
          <a:p>
            <a:pPr lvl="1"/>
            <a:r>
              <a:rPr lang="en-GB" sz="24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implicitna dodjela prekograničnih kapciteta</a:t>
            </a:r>
          </a:p>
          <a:p>
            <a:pPr lvl="1"/>
            <a:r>
              <a:rPr lang="en-GB" sz="24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povećana ekonomska dobrobit</a:t>
            </a:r>
          </a:p>
          <a:p>
            <a:pPr lvl="1"/>
            <a:r>
              <a:rPr lang="en-GB" sz="24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povećana likvidnost</a:t>
            </a:r>
          </a:p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Crna Gora je ugovorna strana EnZ i učesnik u WB6</a:t>
            </a:r>
          </a:p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Berza električne energije (BELEN) – osnovana sa zadatkom uspostavljanja organizovanog dan unaprijed tržišta električne energije </a:t>
            </a:r>
          </a:p>
          <a:p>
            <a:endParaRPr lang="en-GB" sz="2800" noProof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1044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AADCB3-199B-40FC-BBD0-D9AD19688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>
                <a:latin typeface="Calibri" panose="020F0502020204030204" pitchFamily="34" charset="0"/>
                <a:cs typeface="Calibri" panose="020F0502020204030204" pitchFamily="34" charset="0"/>
              </a:rPr>
              <a:t>Crna Gora na putu EU zakona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A330296-2739-4E2E-8725-9CE2D1AF0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992622"/>
          </a:xfrm>
        </p:spPr>
        <p:txBody>
          <a:bodyPr>
            <a:normAutofit/>
          </a:bodyPr>
          <a:lstStyle/>
          <a:p>
            <a:r>
              <a:rPr lang="sr-Latn-ME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Direktiv</a:t>
            </a:r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sr-Latn-ME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92/96/EZ</a:t>
            </a:r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decentralizacija tržišta</a:t>
            </a:r>
            <a:endParaRPr lang="sr-Latn-ME" sz="2800" noProof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ME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Direktiva 2009/72/EZ – funkcionalno odvajanje prenosa i distribucije od proizvodnje i snabdijevanja </a:t>
            </a:r>
          </a:p>
          <a:p>
            <a:r>
              <a:rPr lang="sr-Latn-ME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27. aprila 2016. – WB6 memorandum o razumijev</a:t>
            </a:r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sr-Latn-ME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nju</a:t>
            </a:r>
            <a:endParaRPr lang="en-GB" sz="2800" noProof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sr-Latn-ME" sz="24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integracija tržišta dan unaprijed između šest zemalja regiona WB6 sa ciljem postizanja povezivanja nacionalnih tržišta dan unaprijed sa najmanje jednom susjednom zemljom WB6 ili EU;</a:t>
            </a:r>
          </a:p>
          <a:p>
            <a:pPr lvl="1"/>
            <a:r>
              <a:rPr lang="sr-Latn-ME" sz="24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prekogranična balansna saradnja između zemalja WB6.</a:t>
            </a:r>
          </a:p>
          <a:p>
            <a:pPr lvl="1"/>
            <a:endParaRPr lang="sr-Latn-ME" sz="2800" noProof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57495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AADCB3-199B-40FC-BBD0-D9AD19688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>
                <a:latin typeface="Calibri" panose="020F0502020204030204" pitchFamily="34" charset="0"/>
                <a:cs typeface="Calibri" panose="020F0502020204030204" pitchFamily="34" charset="0"/>
              </a:rPr>
              <a:t>Crna Gora na putu EU zakona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A330296-2739-4E2E-8725-9CE2D1AF0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992622"/>
          </a:xfrm>
        </p:spPr>
        <p:txBody>
          <a:bodyPr>
            <a:normAutofit/>
          </a:bodyPr>
          <a:lstStyle/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Crna Gora je vodeća zemlja EnZ po pitanju implementacije mekih mjera</a:t>
            </a:r>
          </a:p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Transponovan Treći energetski paket</a:t>
            </a:r>
          </a:p>
          <a:p>
            <a:r>
              <a:rPr lang="sr-Latn-ME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Uredba (EU)2015/1222 (CACM)</a:t>
            </a:r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sr-Latn-ME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detaljne</a:t>
            </a:r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ME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smjernice za dodjelu prekograničnih prenosnih kapaciteta i upravljanje zagušenjima na dan unaprijed i unutardnevnim tržištima</a:t>
            </a:r>
            <a:endParaRPr lang="en-GB" sz="2800" noProof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CACM prvi put definiše pojam NEMO (Nominated Electricity Market Operator) </a:t>
            </a:r>
            <a:endParaRPr lang="sr-Latn-ME" sz="2800" noProof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98123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AADCB3-199B-40FC-BBD0-D9AD19688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>
                <a:latin typeface="Calibri" panose="020F0502020204030204" pitchFamily="34" charset="0"/>
                <a:cs typeface="Calibri" panose="020F0502020204030204" pitchFamily="34" charset="0"/>
              </a:rPr>
              <a:t>Crna Gora na putu EU zakona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A330296-2739-4E2E-8725-9CE2D1AF0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5"/>
            <a:ext cx="7886700" cy="5058883"/>
          </a:xfrm>
        </p:spPr>
        <p:txBody>
          <a:bodyPr>
            <a:normAutofit/>
          </a:bodyPr>
          <a:lstStyle/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NEMO zadaci:</a:t>
            </a:r>
          </a:p>
          <a:p>
            <a:pPr lvl="1"/>
            <a:r>
              <a:rPr lang="en-GB" sz="24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upravljanje procesom jedinstvenog povezivanja dan unaprijed i unutardnevnih tržišta;</a:t>
            </a:r>
          </a:p>
          <a:p>
            <a:pPr lvl="1"/>
            <a:r>
              <a:rPr lang="sr-Latn-ME" sz="24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primanje naloga od učesnika na tržištu</a:t>
            </a:r>
            <a:r>
              <a:rPr lang="en-GB" sz="24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lvl="1"/>
            <a:r>
              <a:rPr lang="sr-Latn-ME" sz="24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odgovornost za uparivanje i dodjeljivanje naloga u skladu sa rezultatima povezivanja tržišta</a:t>
            </a:r>
            <a:r>
              <a:rPr lang="en-GB" sz="24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lvl="1"/>
            <a:r>
              <a:rPr lang="sr-Latn-ME" sz="24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objavljivanje cijena kao i finansijsko poravnanje i plaćanje ugovora proisteklih iz trgovine</a:t>
            </a:r>
            <a:r>
              <a:rPr lang="en-GB" sz="24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61263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AADCB3-199B-40FC-BBD0-D9AD19688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>
                <a:latin typeface="Calibri" panose="020F0502020204030204" pitchFamily="34" charset="0"/>
                <a:cs typeface="Calibri" panose="020F0502020204030204" pitchFamily="34" charset="0"/>
              </a:rPr>
              <a:t>Crna Gora na putu EU zakona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A330296-2739-4E2E-8725-9CE2D1AF0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5"/>
            <a:ext cx="7886700" cy="4833027"/>
          </a:xfrm>
        </p:spPr>
        <p:txBody>
          <a:bodyPr>
            <a:normAutofit lnSpcReduction="10000"/>
          </a:bodyPr>
          <a:lstStyle/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Primarni zakonodavni okvir:</a:t>
            </a:r>
          </a:p>
          <a:p>
            <a:pPr lvl="1"/>
            <a:r>
              <a:rPr lang="en-GB" sz="24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Sporazum o Energetskoj Zajednici</a:t>
            </a:r>
          </a:p>
          <a:p>
            <a:pPr lvl="1"/>
            <a:r>
              <a:rPr lang="en-GB" sz="24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Zakon o energetici</a:t>
            </a:r>
          </a:p>
          <a:p>
            <a:pPr lvl="1"/>
            <a:r>
              <a:rPr lang="en-GB" sz="24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Zakon o prekograničnoj razmjeni električne energije i prirodnog gasa.</a:t>
            </a:r>
          </a:p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Produkti trgovanja na dan unaprijed i unutardnevnom tržištu električne energije se, prema važećem Zakonu o energetici, naročito utvrđuju tržišnim pravilima</a:t>
            </a:r>
          </a:p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Crna Gora je jedina zemlja WB6 u kojoj nije potrebna licenca za energetsku djelatnost trgovine električnom energijom i gasom za dalju prodaju</a:t>
            </a:r>
          </a:p>
        </p:txBody>
      </p:sp>
    </p:spTree>
    <p:extLst>
      <p:ext uri="{BB962C8B-B14F-4D97-AF65-F5344CB8AC3E}">
        <p14:creationId xmlns:p14="http://schemas.microsoft.com/office/powerpoint/2010/main" val="384645374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AADCB3-199B-40FC-BBD0-D9AD19688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 fontScale="90000"/>
          </a:bodyPr>
          <a:lstStyle/>
          <a:p>
            <a:r>
              <a:rPr lang="sr-Latn-ME" sz="3600" dirty="0">
                <a:latin typeface="Calibri" panose="020F0502020204030204" pitchFamily="34" charset="0"/>
                <a:cs typeface="Calibri" panose="020F0502020204030204" pitchFamily="34" charset="0"/>
              </a:rPr>
              <a:t>Izolovano i povezano crnogorsko tržište električne energije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A330296-2739-4E2E-8725-9CE2D1AF0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3221"/>
            <a:ext cx="7886700" cy="4833027"/>
          </a:xfrm>
        </p:spPr>
        <p:txBody>
          <a:bodyPr>
            <a:normAutofit/>
          </a:bodyPr>
          <a:lstStyle/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Povezivanje tržišta – izvoz električne energije iz područja sa nižom u područje sa višom cijenom</a:t>
            </a:r>
          </a:p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Dva aranžmana za povezivanje dan unaprijed tržišta električne energije:</a:t>
            </a:r>
          </a:p>
          <a:p>
            <a:pPr lvl="1"/>
            <a:r>
              <a:rPr lang="en-GB" sz="24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MRC (Multi Regional Coupling)</a:t>
            </a:r>
          </a:p>
          <a:p>
            <a:pPr lvl="1"/>
            <a:r>
              <a:rPr lang="en-GB" sz="24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4MMC (4 Markets Market Coupling)</a:t>
            </a:r>
          </a:p>
          <a:p>
            <a:r>
              <a:rPr lang="en-GB" sz="2800" noProof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EUPHEMIA (EU + Pan-European Hybrid Electricity Market Integration Algorithm)</a:t>
            </a:r>
          </a:p>
          <a:p>
            <a:endParaRPr lang="en-GB" sz="2800" noProof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63637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GREglobal4_3_Ed1Aug18v2.1.potx" id="{B3074300-03B5-411B-B571-1A479F7BA1FD}" vid="{0199AF4D-BD84-46D3-8414-A7A921CD42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602</Words>
  <Application>Microsoft Office PowerPoint</Application>
  <PresentationFormat>On-screen Show (4:3)</PresentationFormat>
  <Paragraphs>72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Thème Office</vt:lpstr>
      <vt:lpstr>PROCES USPOSTAVLJANJA ORGANIZOVANOG DAN UNAPRIJED TRŽIŠTA ELEKTRIČNE ENERGIJE U CRNOJ GORI I PREDNOSTI NJEGOVOG POVEZIVANJA</vt:lpstr>
      <vt:lpstr>Sadržaj</vt:lpstr>
      <vt:lpstr>Uvod</vt:lpstr>
      <vt:lpstr>Uvod</vt:lpstr>
      <vt:lpstr>Crna Gora na putu EU zakona</vt:lpstr>
      <vt:lpstr>Crna Gora na putu EU zakona</vt:lpstr>
      <vt:lpstr>Crna Gora na putu EU zakona</vt:lpstr>
      <vt:lpstr>Crna Gora na putu EU zakona</vt:lpstr>
      <vt:lpstr>Izolovano i povezano crnogorsko tržište električne energije</vt:lpstr>
      <vt:lpstr>Izolovano i povezano crnogorsko tržište električne energije</vt:lpstr>
      <vt:lpstr>Izolovano i povezano crnogorsko tržište električne energije</vt:lpstr>
      <vt:lpstr>Zaključak</vt:lpstr>
      <vt:lpstr>HVALA NA PAŽNJI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Nikola Beljkaš</cp:lastModifiedBy>
  <cp:revision>40</cp:revision>
  <dcterms:created xsi:type="dcterms:W3CDTF">2018-08-21T10:05:07Z</dcterms:created>
  <dcterms:modified xsi:type="dcterms:W3CDTF">2019-05-07T12:45:38Z</dcterms:modified>
</cp:coreProperties>
</file>