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70" r:id="rId6"/>
    <p:sldId id="261" r:id="rId7"/>
    <p:sldId id="267" r:id="rId8"/>
    <p:sldId id="262" r:id="rId9"/>
    <p:sldId id="268" r:id="rId10"/>
    <p:sldId id="269" r:id="rId11"/>
    <p:sldId id="263" r:id="rId12"/>
    <p:sldId id="266" r:id="rId13"/>
    <p:sldId id="265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ar" initials="AD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81" d="100"/>
          <a:sy n="81" d="100"/>
        </p:scale>
        <p:origin x="589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26T08:02:51.183" idx="2">
    <p:pos x="10" y="10"/>
    <p:text>Ne znam da li da se ide u dubinu pa da za svaku fazu dodamo po jedan slajd.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26T08:02:51.183" idx="1">
    <p:pos x="10" y="10"/>
    <p:text>Ne znam da li da se ide u dubinu pa da za svaku fazu dodamo po jedan slajd.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26T08:02:51.183" idx="3">
    <p:pos x="10" y="10"/>
    <p:text>Ne znam da li da se ide u dubinu pa da za svaku fazu dodamo po jedan slajd.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26T08:02:51.183" idx="4">
    <p:pos x="10" y="10"/>
    <p:text>Ne znam da li da se ide u dubinu pa da za svaku fazu dodamo po jedan slajd.</p:text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16/05/2019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16/05/2019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4C6E0-D6AA-4C96-836C-B12EBD6499B1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7705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162" y="2305560"/>
            <a:ext cx="8159262" cy="1556505"/>
          </a:xfrm>
        </p:spPr>
        <p:txBody>
          <a:bodyPr>
            <a:noAutofit/>
          </a:bodyPr>
          <a:lstStyle/>
          <a:p>
            <a:r>
              <a:rPr lang="en-NZ" sz="2800" dirty="0"/>
              <a:t>ADAPTACIJA AUKCIJSKOG ALATA ZA PRIMJENU USAGLAŠENIH PRAVILA DODJELE U KANCELARIJI ZA KOORDINISANE AUKCIJE U JUGOISTOČNOJ EVROPI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5508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r-HR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Dijana Martin</a:t>
            </a:r>
            <a:r>
              <a:rPr lang="sr-Latn-ME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čić</a:t>
            </a:r>
            <a:r>
              <a:rPr lang="hr-HR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n-NO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Aleksandar Drašković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Filip Markovi</a:t>
            </a:r>
            <a:r>
              <a:rPr lang="sr-Latn-ME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ć 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</a:t>
            </a:r>
            <a:r>
              <a:rPr lang="sr-Latn-ME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oš Kuč </a:t>
            </a:r>
          </a:p>
          <a:p>
            <a:pPr algn="just"/>
            <a:r>
              <a:rPr lang="sr-Latn-ME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Branislav Bojić </a:t>
            </a:r>
          </a:p>
          <a:p>
            <a:pPr algn="just">
              <a:spcAft>
                <a:spcPts val="0"/>
              </a:spcAft>
            </a:pPr>
            <a:r>
              <a:rPr lang="hr-HR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ME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 err="1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7A6C27A-72D8-457B-A723-F18600481DD2}"/>
              </a:ext>
            </a:extLst>
          </p:cNvPr>
          <p:cNvSpPr txBox="1">
            <a:spLocks/>
          </p:cNvSpPr>
          <p:nvPr/>
        </p:nvSpPr>
        <p:spPr>
          <a:xfrm>
            <a:off x="501162" y="123093"/>
            <a:ext cx="8159262" cy="386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2000" dirty="0"/>
              <a:t>Coordinated Auction Office in South East Europe </a:t>
            </a:r>
            <a:r>
              <a:rPr lang="en-NZ" sz="2000" dirty="0" err="1"/>
              <a:t>d.o.o</a:t>
            </a:r>
            <a:r>
              <a:rPr lang="en-NZ" sz="2000" dirty="0"/>
              <a:t>. Podgorica</a:t>
            </a:r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sr-Latn-ME" sz="3600" dirty="0">
                <a:solidFill>
                  <a:schemeClr val="bg1"/>
                </a:solidFill>
              </a:rPr>
              <a:t>Adaptacija aukcijskog alata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93" y="1545022"/>
            <a:ext cx="8900014" cy="422045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2800" dirty="0">
                <a:solidFill>
                  <a:schemeClr val="bg1"/>
                </a:solidFill>
              </a:rPr>
              <a:t>Faza 3 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Novi konfiguracioni parametar: </a:t>
            </a:r>
            <a:r>
              <a:rPr lang="sr-Latn-ME" sz="2800" u="sng" dirty="0">
                <a:solidFill>
                  <a:schemeClr val="bg1"/>
                </a:solidFill>
              </a:rPr>
              <a:t>DAFD</a:t>
            </a:r>
            <a:r>
              <a:rPr lang="sr-Latn-ME" sz="2800" dirty="0">
                <a:solidFill>
                  <a:schemeClr val="bg1"/>
                </a:solidFill>
              </a:rPr>
              <a:t>, </a:t>
            </a:r>
            <a:r>
              <a:rPr lang="sr-Latn-ME" sz="2800" dirty="0" err="1">
                <a:solidFill>
                  <a:schemeClr val="bg1"/>
                </a:solidFill>
              </a:rPr>
              <a:t>default</a:t>
            </a:r>
            <a:r>
              <a:rPr lang="sr-Latn-ME" sz="2800" dirty="0">
                <a:solidFill>
                  <a:schemeClr val="bg1"/>
                </a:solidFill>
              </a:rPr>
              <a:t>: D-1 07:00</a:t>
            </a:r>
            <a:endParaRPr lang="hr-HR" sz="2800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Forma za skraćenje kapaciteta je proširena sa sledećim događajima:</a:t>
            </a:r>
            <a:endParaRPr lang="hr-HR" sz="2800" dirty="0">
              <a:solidFill>
                <a:schemeClr val="bg1"/>
              </a:solidFill>
            </a:endParaRP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Višom silom prije DAFD</a:t>
            </a:r>
            <a:endParaRPr lang="hr-HR" sz="2800" dirty="0">
              <a:solidFill>
                <a:schemeClr val="bg1"/>
              </a:solidFill>
            </a:endParaRP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Operativnim sigurnosnim ograničenjima prije DAFD</a:t>
            </a:r>
            <a:endParaRPr lang="hr-HR" sz="2800" dirty="0">
              <a:solidFill>
                <a:schemeClr val="bg1"/>
              </a:solidFill>
            </a:endParaRP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Višom silom posle DAFD </a:t>
            </a:r>
            <a:endParaRPr lang="hr-HR" sz="2800" dirty="0">
              <a:solidFill>
                <a:schemeClr val="bg1"/>
              </a:solidFill>
            </a:endParaRP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Hitnom situacijom posle DAFD</a:t>
            </a:r>
            <a:endParaRPr lang="hr-HR" sz="2800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hr-HR" sz="2800" dirty="0">
                <a:solidFill>
                  <a:schemeClr val="bg1"/>
                </a:solidFill>
              </a:rPr>
              <a:t>Dodatno omogućeno skraćenje Nominacija i UIOSI i njihov obračun</a:t>
            </a:r>
            <a:endParaRPr lang="hr-HR" dirty="0"/>
          </a:p>
          <a:p>
            <a:pPr marL="457200" lvl="1" indent="0">
              <a:lnSpc>
                <a:spcPct val="150000"/>
              </a:lnSpc>
              <a:buClr>
                <a:schemeClr val="bg1"/>
              </a:buClr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r-Latn-ME" sz="28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0585" y="3235213"/>
            <a:ext cx="6462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 </a:t>
            </a:r>
            <a:endParaRPr lang="sr-Latn-M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794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sr-Latn-ME" sz="3600" dirty="0">
                <a:solidFill>
                  <a:schemeClr val="bg1"/>
                </a:solidFill>
              </a:rPr>
              <a:t>Zaključak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93" y="1925884"/>
            <a:ext cx="8900014" cy="38395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r-Latn-ME" sz="28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0585" y="3235213"/>
            <a:ext cx="6462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 </a:t>
            </a:r>
            <a:endParaRPr lang="sr-Latn-M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508000" y="1720840"/>
            <a:ext cx="8102600" cy="3949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30000"/>
              </a:lnSpc>
              <a:spcBef>
                <a:spcPts val="500"/>
              </a:spcBef>
              <a:buClr>
                <a:schemeClr val="bg1"/>
              </a:buClr>
            </a:pPr>
            <a:r>
              <a:rPr lang="hr-HR" sz="2000" dirty="0">
                <a:solidFill>
                  <a:schemeClr val="bg1"/>
                </a:solidFill>
              </a:rPr>
              <a:t>Za potpunu primjenu HAR-a, uz pretpostavku potpune primjene CACM GL i FCA GL na granicama za koje uslugu dodjele pruža SEE CAO, biće potrebno sprovesti daljnju nadogradnju Aukcijskog alata</a:t>
            </a:r>
          </a:p>
          <a:p>
            <a:pPr marL="800100" lvl="1" indent="-342900">
              <a:lnSpc>
                <a:spcPct val="130000"/>
              </a:lnSpc>
              <a:spcBef>
                <a:spcPts val="5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bg1"/>
                </a:solidFill>
              </a:rPr>
              <a:t>dodjela dugoročnih </a:t>
            </a:r>
            <a:r>
              <a:rPr lang="hr-HR" sz="2000" dirty="0" err="1">
                <a:solidFill>
                  <a:schemeClr val="bg1"/>
                </a:solidFill>
              </a:rPr>
              <a:t>finansijskih</a:t>
            </a:r>
            <a:r>
              <a:rPr lang="hr-HR" sz="2000" dirty="0">
                <a:solidFill>
                  <a:schemeClr val="bg1"/>
                </a:solidFill>
              </a:rPr>
              <a:t> prava </a:t>
            </a:r>
            <a:r>
              <a:rPr lang="hr-HR" sz="2000" dirty="0" err="1">
                <a:solidFill>
                  <a:schemeClr val="bg1"/>
                </a:solidFill>
              </a:rPr>
              <a:t>prenosa</a:t>
            </a:r>
            <a:r>
              <a:rPr lang="hr-HR" sz="2000" dirty="0">
                <a:solidFill>
                  <a:schemeClr val="bg1"/>
                </a:solidFill>
              </a:rPr>
              <a:t>, </a:t>
            </a:r>
          </a:p>
          <a:p>
            <a:pPr marL="800100" lvl="1" indent="-342900">
              <a:lnSpc>
                <a:spcPct val="130000"/>
              </a:lnSpc>
              <a:spcBef>
                <a:spcPts val="5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bg1"/>
                </a:solidFill>
              </a:rPr>
              <a:t>funkcionalnost rezervacije kapaciteta za usluge uravnoteženja, </a:t>
            </a:r>
          </a:p>
          <a:p>
            <a:pPr marL="800100" lvl="1" indent="-342900">
              <a:lnSpc>
                <a:spcPct val="130000"/>
              </a:lnSpc>
              <a:spcBef>
                <a:spcPts val="5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bg1"/>
                </a:solidFill>
              </a:rPr>
              <a:t>skraćenje korištenja dnevnih prava </a:t>
            </a:r>
            <a:r>
              <a:rPr lang="hr-HR" sz="2000" dirty="0" err="1">
                <a:solidFill>
                  <a:schemeClr val="bg1"/>
                </a:solidFill>
              </a:rPr>
              <a:t>prenosa</a:t>
            </a:r>
            <a:r>
              <a:rPr lang="hr-HR" sz="2000" dirty="0">
                <a:solidFill>
                  <a:schemeClr val="bg1"/>
                </a:solidFill>
              </a:rPr>
              <a:t>, </a:t>
            </a:r>
          </a:p>
          <a:p>
            <a:pPr marL="800100" lvl="1" indent="-342900">
              <a:lnSpc>
                <a:spcPct val="130000"/>
              </a:lnSpc>
              <a:spcBef>
                <a:spcPts val="5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bg1"/>
                </a:solidFill>
              </a:rPr>
              <a:t>izračun kompenzacija na temelju cjenovne razlike dvaju povezanih zona trgovanja, itd. </a:t>
            </a:r>
          </a:p>
        </p:txBody>
      </p:sp>
    </p:spTree>
    <p:extLst>
      <p:ext uri="{BB962C8B-B14F-4D97-AF65-F5344CB8AC3E}">
        <p14:creationId xmlns:p14="http://schemas.microsoft.com/office/powerpoint/2010/main" val="1479522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sr-Latn-ME" sz="3600" dirty="0">
                <a:solidFill>
                  <a:schemeClr val="bg1"/>
                </a:solidFill>
              </a:rPr>
              <a:t>Pitanja </a:t>
            </a:r>
            <a:r>
              <a:rPr lang="sr-Latn-ME" sz="3600" dirty="0" err="1">
                <a:solidFill>
                  <a:schemeClr val="bg1"/>
                </a:solidFill>
              </a:rPr>
              <a:t>recezenta</a:t>
            </a:r>
            <a:r>
              <a:rPr lang="sr-Latn-ME" sz="3600" dirty="0">
                <a:solidFill>
                  <a:schemeClr val="bg1"/>
                </a:solidFill>
              </a:rPr>
              <a:t> (1/3)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93" y="1925884"/>
            <a:ext cx="8900014" cy="383959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hr-HR" sz="1800" b="1" dirty="0">
                <a:solidFill>
                  <a:schemeClr val="bg1"/>
                </a:solidFill>
              </a:rPr>
              <a:t>1) Prema procjeni autora, koliko vremena će biti potrebno da se (zakonske, regulatorne, itd.) neusklađenosti obuhvaćenih zemalja sa HAR propisima u potpunosti otklone? 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hr-HR" sz="1800" b="1" dirty="0">
                <a:solidFill>
                  <a:schemeClr val="bg1"/>
                </a:solidFill>
              </a:rPr>
              <a:t>Koje je mehanizme potrebno dalje pokrenuti u cilju potpunog </a:t>
            </a:r>
            <a:r>
              <a:rPr lang="hr-HR" sz="1800" b="1" dirty="0" err="1">
                <a:solidFill>
                  <a:schemeClr val="bg1"/>
                </a:solidFill>
              </a:rPr>
              <a:t>usaglašavanja</a:t>
            </a:r>
            <a:r>
              <a:rPr lang="hr-HR" sz="1800" b="1" dirty="0">
                <a:solidFill>
                  <a:schemeClr val="bg1"/>
                </a:solidFill>
              </a:rPr>
              <a:t> na svim predmetnim granicama i poslovanja prema istim pravilima i pod istim uslovima koji važe za zemlje članice EU? </a:t>
            </a: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r-Latn-ME" sz="28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0585" y="3235213"/>
            <a:ext cx="6462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 </a:t>
            </a:r>
            <a:endParaRPr lang="sr-Latn-M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496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sr-Latn-ME" sz="3600" dirty="0">
                <a:solidFill>
                  <a:schemeClr val="bg1"/>
                </a:solidFill>
              </a:rPr>
              <a:t>Pitanja </a:t>
            </a:r>
            <a:r>
              <a:rPr lang="sr-Latn-ME" sz="3600" dirty="0" err="1">
                <a:solidFill>
                  <a:schemeClr val="bg1"/>
                </a:solidFill>
              </a:rPr>
              <a:t>recezenta</a:t>
            </a:r>
            <a:r>
              <a:rPr lang="sr-Latn-ME" sz="3600" dirty="0">
                <a:solidFill>
                  <a:schemeClr val="bg1"/>
                </a:solidFill>
              </a:rPr>
              <a:t> (2/3)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93" y="1925884"/>
            <a:ext cx="8900014" cy="383959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hr-HR" sz="1800" b="1" dirty="0">
                <a:solidFill>
                  <a:schemeClr val="bg1"/>
                </a:solidFill>
              </a:rPr>
              <a:t>2) U cilju moguće potpune primjene HAR-a u budućem periodu, uz pretpostavku potpune primjene CACM GL i FCA GL na granicama za koje uslugu dodjele pruža SEE CAO, nagoviještena je dalja nadogradnja i nova verzija softverskog mehanizma za </a:t>
            </a:r>
            <a:r>
              <a:rPr lang="hr-HR" sz="1800" b="1" dirty="0" err="1">
                <a:solidFill>
                  <a:schemeClr val="bg1"/>
                </a:solidFill>
              </a:rPr>
              <a:t>sprovođenje</a:t>
            </a:r>
            <a:r>
              <a:rPr lang="hr-HR" sz="1800" b="1" dirty="0">
                <a:solidFill>
                  <a:schemeClr val="bg1"/>
                </a:solidFill>
              </a:rPr>
              <a:t> aukcija. Imajući u vidu navedene regulatorne reforme koje impliciraju povećanje stručnih i tehničkih kapaciteta, da li je potpuna primjena </a:t>
            </a:r>
            <a:r>
              <a:rPr lang="hr-HR" sz="1800" b="1" dirty="0" err="1">
                <a:solidFill>
                  <a:schemeClr val="bg1"/>
                </a:solidFill>
              </a:rPr>
              <a:t>Usaglašenih</a:t>
            </a:r>
            <a:r>
              <a:rPr lang="hr-HR" sz="1800" b="1" dirty="0">
                <a:solidFill>
                  <a:schemeClr val="bg1"/>
                </a:solidFill>
              </a:rPr>
              <a:t> pravila dodjele predmet analize u smislu </a:t>
            </a:r>
            <a:r>
              <a:rPr lang="hr-HR" sz="1800" b="1" dirty="0" err="1">
                <a:solidFill>
                  <a:schemeClr val="bg1"/>
                </a:solidFill>
              </a:rPr>
              <a:t>finansijskih</a:t>
            </a:r>
            <a:r>
              <a:rPr lang="hr-HR" sz="1800" b="1" dirty="0">
                <a:solidFill>
                  <a:schemeClr val="bg1"/>
                </a:solidFill>
              </a:rPr>
              <a:t> i stručno-tehničkih pretpostavki neophodnih za realizaciju projekta dalje nadogradnje? Ukoliko jeste, dati grube okvire ulaganja, odnosno obima </a:t>
            </a:r>
            <a:r>
              <a:rPr lang="hr-HR" sz="1800" b="1" dirty="0" err="1">
                <a:solidFill>
                  <a:schemeClr val="bg1"/>
                </a:solidFill>
              </a:rPr>
              <a:t>finansijskih</a:t>
            </a:r>
            <a:r>
              <a:rPr lang="hr-HR" sz="1800" b="1" dirty="0">
                <a:solidFill>
                  <a:schemeClr val="bg1"/>
                </a:solidFill>
              </a:rPr>
              <a:t> i stručno-tehničkih zahtjeva.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0585" y="3235213"/>
            <a:ext cx="6462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 </a:t>
            </a:r>
            <a:endParaRPr lang="sr-Latn-M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661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sr-Latn-ME" sz="3600" dirty="0">
                <a:solidFill>
                  <a:schemeClr val="bg1"/>
                </a:solidFill>
              </a:rPr>
              <a:t>Pitanja </a:t>
            </a:r>
            <a:r>
              <a:rPr lang="sr-Latn-ME" sz="3600" dirty="0" err="1">
                <a:solidFill>
                  <a:schemeClr val="bg1"/>
                </a:solidFill>
              </a:rPr>
              <a:t>recezenta</a:t>
            </a:r>
            <a:r>
              <a:rPr lang="sr-Latn-ME" sz="3600" dirty="0">
                <a:solidFill>
                  <a:schemeClr val="bg1"/>
                </a:solidFill>
              </a:rPr>
              <a:t> (3/3)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93" y="1925884"/>
            <a:ext cx="8900014" cy="3839591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r>
              <a:rPr lang="hr-HR" sz="1800" b="1" dirty="0">
                <a:solidFill>
                  <a:schemeClr val="bg1"/>
                </a:solidFill>
              </a:rPr>
              <a:t>3) Kako vidite budućnost regionalno </a:t>
            </a:r>
            <a:r>
              <a:rPr lang="hr-HR" sz="1800" b="1" dirty="0" err="1">
                <a:solidFill>
                  <a:schemeClr val="bg1"/>
                </a:solidFill>
              </a:rPr>
              <a:t>koordinisanog</a:t>
            </a:r>
            <a:r>
              <a:rPr lang="hr-HR" sz="1800" b="1" dirty="0">
                <a:solidFill>
                  <a:schemeClr val="bg1"/>
                </a:solidFill>
              </a:rPr>
              <a:t> mehanizma i regionalnih platformi za raspodjelu prekograničnih </a:t>
            </a:r>
            <a:r>
              <a:rPr lang="hr-HR" sz="1800" b="1" dirty="0" err="1">
                <a:solidFill>
                  <a:schemeClr val="bg1"/>
                </a:solidFill>
              </a:rPr>
              <a:t>prenosnih</a:t>
            </a:r>
            <a:r>
              <a:rPr lang="hr-HR" sz="1800" b="1" dirty="0">
                <a:solidFill>
                  <a:schemeClr val="bg1"/>
                </a:solidFill>
              </a:rPr>
              <a:t> kapaciteta, imajući u vidu da je Zajednička kancelarija za dodjelu prekograničnih kapaciteta (engl. </a:t>
            </a:r>
            <a:r>
              <a:rPr lang="hr-HR" sz="1800" b="1" dirty="0" err="1">
                <a:solidFill>
                  <a:schemeClr val="bg1"/>
                </a:solidFill>
              </a:rPr>
              <a:t>Joint</a:t>
            </a:r>
            <a:r>
              <a:rPr lang="hr-HR" sz="1800" b="1" dirty="0">
                <a:solidFill>
                  <a:schemeClr val="bg1"/>
                </a:solidFill>
              </a:rPr>
              <a:t> </a:t>
            </a:r>
            <a:r>
              <a:rPr lang="hr-HR" sz="1800" b="1" dirty="0" err="1">
                <a:solidFill>
                  <a:schemeClr val="bg1"/>
                </a:solidFill>
              </a:rPr>
              <a:t>Allocation</a:t>
            </a:r>
            <a:r>
              <a:rPr lang="hr-HR" sz="1800" b="1" dirty="0">
                <a:solidFill>
                  <a:schemeClr val="bg1"/>
                </a:solidFill>
              </a:rPr>
              <a:t> Office - JAO) u vlasništvu 22 TSO-a iz 19 zemalja, 1. oktobra 2018. godine, postala Jedinstvena platforma za dodjelu (engl. </a:t>
            </a:r>
            <a:r>
              <a:rPr lang="hr-HR" sz="1800" b="1" dirty="0" err="1">
                <a:solidFill>
                  <a:schemeClr val="bg1"/>
                </a:solidFill>
              </a:rPr>
              <a:t>Single</a:t>
            </a:r>
            <a:r>
              <a:rPr lang="hr-HR" sz="1800" b="1" dirty="0">
                <a:solidFill>
                  <a:schemeClr val="bg1"/>
                </a:solidFill>
              </a:rPr>
              <a:t> </a:t>
            </a:r>
            <a:r>
              <a:rPr lang="hr-HR" sz="1800" b="1" dirty="0" err="1">
                <a:solidFill>
                  <a:schemeClr val="bg1"/>
                </a:solidFill>
              </a:rPr>
              <a:t>Allocation</a:t>
            </a:r>
            <a:r>
              <a:rPr lang="hr-HR" sz="1800" b="1" dirty="0">
                <a:solidFill>
                  <a:schemeClr val="bg1"/>
                </a:solidFill>
              </a:rPr>
              <a:t> </a:t>
            </a:r>
            <a:r>
              <a:rPr lang="hr-HR" sz="1800" b="1" dirty="0" err="1">
                <a:solidFill>
                  <a:schemeClr val="bg1"/>
                </a:solidFill>
              </a:rPr>
              <a:t>Platform</a:t>
            </a:r>
            <a:r>
              <a:rPr lang="hr-HR" sz="1800" b="1" dirty="0">
                <a:solidFill>
                  <a:schemeClr val="bg1"/>
                </a:solidFill>
              </a:rPr>
              <a:t> - SAP) za sve evropske TSO-ove koji rade u skladu sa zakonodavstvom EU, te je ista u stanju da implementira i ispuni sve regulatorne obaveze i zahtjeve, vrši dugoročne i kratkoročne aukcije </a:t>
            </a:r>
            <a:r>
              <a:rPr lang="hr-HR" sz="1800" b="1" dirty="0" err="1">
                <a:solidFill>
                  <a:schemeClr val="bg1"/>
                </a:solidFill>
              </a:rPr>
              <a:t>prenosnog</a:t>
            </a:r>
            <a:r>
              <a:rPr lang="hr-HR" sz="1800" b="1" dirty="0">
                <a:solidFill>
                  <a:schemeClr val="bg1"/>
                </a:solidFill>
              </a:rPr>
              <a:t> kapaciteta i TSO-ima pruži administrativne usluge i usluge obračuna i </a:t>
            </a:r>
            <a:r>
              <a:rPr lang="hr-HR" sz="1800" b="1" dirty="0" err="1">
                <a:solidFill>
                  <a:schemeClr val="bg1"/>
                </a:solidFill>
              </a:rPr>
              <a:t>finansijskog</a:t>
            </a:r>
            <a:r>
              <a:rPr lang="hr-HR" sz="1800" b="1" dirty="0">
                <a:solidFill>
                  <a:schemeClr val="bg1"/>
                </a:solidFill>
              </a:rPr>
              <a:t> poravnanja?</a:t>
            </a:r>
            <a:endParaRPr lang="en-US" sz="18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r-Latn-ME" sz="28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0585" y="3235213"/>
            <a:ext cx="6462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 </a:t>
            </a:r>
            <a:endParaRPr lang="sr-Latn-M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781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sr-Latn-ME" sz="3600" dirty="0">
                <a:solidFill>
                  <a:schemeClr val="bg1"/>
                </a:solidFill>
              </a:rPr>
              <a:t>SADRŽAJ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934676"/>
            <a:ext cx="7886700" cy="383959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sr-Latn-ME" sz="2800" dirty="0">
                <a:solidFill>
                  <a:schemeClr val="bg1"/>
                </a:solidFill>
              </a:rPr>
              <a:t>SEE CAO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sr-Latn-ME" sz="2800" dirty="0" err="1">
                <a:solidFill>
                  <a:schemeClr val="bg1"/>
                </a:solidFill>
              </a:rPr>
              <a:t>Aukcijska</a:t>
            </a:r>
            <a:r>
              <a:rPr lang="sr-Latn-ME" sz="2800" dirty="0">
                <a:solidFill>
                  <a:schemeClr val="bg1"/>
                </a:solidFill>
              </a:rPr>
              <a:t> pravila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sr-Latn-ME" sz="2800" dirty="0">
                <a:solidFill>
                  <a:schemeClr val="bg1"/>
                </a:solidFill>
              </a:rPr>
              <a:t>FCA &amp; HAR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sr-Latn-ME" sz="2800" dirty="0">
                <a:solidFill>
                  <a:schemeClr val="bg1"/>
                </a:solidFill>
              </a:rPr>
              <a:t>Primjena HAR-a u SEE regionu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sr-Latn-ME" sz="2800" dirty="0">
                <a:solidFill>
                  <a:schemeClr val="bg1"/>
                </a:solidFill>
              </a:rPr>
              <a:t>Adaptacija aukcijskog alata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sr-Latn-ME" sz="2800" dirty="0">
                <a:solidFill>
                  <a:schemeClr val="bg1"/>
                </a:solidFill>
              </a:rPr>
              <a:t>Zaključak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</p:spTree>
    <p:extLst>
      <p:ext uri="{BB962C8B-B14F-4D97-AF65-F5344CB8AC3E}">
        <p14:creationId xmlns:p14="http://schemas.microsoft.com/office/powerpoint/2010/main" val="278015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SEE CAO</a:t>
            </a:r>
            <a:endParaRPr lang="sr-Latn-ME" sz="3600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426633"/>
            <a:ext cx="7886700" cy="4801319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3400" dirty="0" err="1">
                <a:solidFill>
                  <a:schemeClr val="bg1"/>
                </a:solidFill>
              </a:rPr>
              <a:t>Coordinated</a:t>
            </a:r>
            <a:r>
              <a:rPr lang="hr-HR" sz="3400" dirty="0">
                <a:solidFill>
                  <a:schemeClr val="bg1"/>
                </a:solidFill>
              </a:rPr>
              <a:t> </a:t>
            </a:r>
            <a:r>
              <a:rPr lang="hr-HR" sz="3400" dirty="0" err="1">
                <a:solidFill>
                  <a:schemeClr val="bg1"/>
                </a:solidFill>
              </a:rPr>
              <a:t>Auction</a:t>
            </a:r>
            <a:r>
              <a:rPr lang="hr-HR" sz="3400" dirty="0">
                <a:solidFill>
                  <a:schemeClr val="bg1"/>
                </a:solidFill>
              </a:rPr>
              <a:t> Office </a:t>
            </a:r>
            <a:r>
              <a:rPr lang="hr-HR" sz="3400" dirty="0" err="1">
                <a:solidFill>
                  <a:schemeClr val="bg1"/>
                </a:solidFill>
              </a:rPr>
              <a:t>in</a:t>
            </a:r>
            <a:r>
              <a:rPr lang="hr-HR" sz="3400" dirty="0">
                <a:solidFill>
                  <a:schemeClr val="bg1"/>
                </a:solidFill>
              </a:rPr>
              <a:t> </a:t>
            </a:r>
            <a:r>
              <a:rPr lang="hr-HR" sz="3400" dirty="0" err="1">
                <a:solidFill>
                  <a:schemeClr val="bg1"/>
                </a:solidFill>
              </a:rPr>
              <a:t>South</a:t>
            </a:r>
            <a:r>
              <a:rPr lang="hr-HR" sz="3400" dirty="0">
                <a:solidFill>
                  <a:schemeClr val="bg1"/>
                </a:solidFill>
              </a:rPr>
              <a:t> East Europe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en-US" sz="3400" dirty="0" err="1">
                <a:solidFill>
                  <a:schemeClr val="bg1"/>
                </a:solidFill>
              </a:rPr>
              <a:t>Osnovana</a:t>
            </a:r>
            <a:r>
              <a:rPr lang="en-US" sz="3400" dirty="0">
                <a:solidFill>
                  <a:schemeClr val="bg1"/>
                </a:solidFill>
              </a:rPr>
              <a:t> 01.04.2014. u </a:t>
            </a:r>
            <a:r>
              <a:rPr lang="en-US" sz="3400" dirty="0" err="1">
                <a:solidFill>
                  <a:schemeClr val="bg1"/>
                </a:solidFill>
              </a:rPr>
              <a:t>Podgorici</a:t>
            </a:r>
            <a:endParaRPr lang="en-US" sz="3400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en-US" sz="3400" dirty="0" err="1">
                <a:solidFill>
                  <a:schemeClr val="bg1"/>
                </a:solidFill>
              </a:rPr>
              <a:t>Struktura</a:t>
            </a:r>
            <a:r>
              <a:rPr lang="hr-HR" sz="3400" dirty="0">
                <a:solidFill>
                  <a:schemeClr val="bg1"/>
                </a:solidFill>
              </a:rPr>
              <a:t> – 8 SEE TSO</a:t>
            </a:r>
            <a:endParaRPr lang="en-US" sz="3400"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2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r-HR" sz="3500" dirty="0">
                <a:solidFill>
                  <a:schemeClr val="bg1"/>
                </a:solidFill>
              </a:rPr>
              <a:t>TEIAS </a:t>
            </a:r>
            <a:r>
              <a:rPr lang="en-US" sz="3500" dirty="0" err="1">
                <a:solidFill>
                  <a:schemeClr val="bg1"/>
                </a:solidFill>
              </a:rPr>
              <a:t>Turska</a:t>
            </a:r>
            <a:endParaRPr lang="en-US" sz="3500"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2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r-HR" sz="3500" dirty="0">
                <a:solidFill>
                  <a:schemeClr val="bg1"/>
                </a:solidFill>
              </a:rPr>
              <a:t>IPTO </a:t>
            </a:r>
            <a:r>
              <a:rPr lang="en-US" sz="3500" dirty="0" err="1">
                <a:solidFill>
                  <a:schemeClr val="bg1"/>
                </a:solidFill>
              </a:rPr>
              <a:t>Grčka</a:t>
            </a:r>
            <a:endParaRPr lang="en-US" sz="3500"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2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r-HR" sz="3500" dirty="0">
                <a:solidFill>
                  <a:schemeClr val="bg1"/>
                </a:solidFill>
              </a:rPr>
              <a:t>HOPS </a:t>
            </a:r>
            <a:r>
              <a:rPr lang="en-US" sz="3500" dirty="0" err="1">
                <a:solidFill>
                  <a:schemeClr val="bg1"/>
                </a:solidFill>
              </a:rPr>
              <a:t>Hrvatska</a:t>
            </a:r>
            <a:endParaRPr lang="en-US" sz="3500"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2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r-HR" sz="3500" dirty="0">
                <a:solidFill>
                  <a:schemeClr val="bg1"/>
                </a:solidFill>
              </a:rPr>
              <a:t>CGES C</a:t>
            </a:r>
            <a:r>
              <a:rPr lang="en-US" sz="3500" dirty="0" err="1">
                <a:solidFill>
                  <a:schemeClr val="bg1"/>
                </a:solidFill>
              </a:rPr>
              <a:t>rna</a:t>
            </a:r>
            <a:r>
              <a:rPr lang="en-US" sz="3500" dirty="0">
                <a:solidFill>
                  <a:schemeClr val="bg1"/>
                </a:solidFill>
              </a:rPr>
              <a:t> Gora</a:t>
            </a:r>
          </a:p>
          <a:p>
            <a:pPr marL="800100" lvl="1" indent="-342900">
              <a:lnSpc>
                <a:spcPct val="12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r-HR" sz="3500" dirty="0" err="1">
                <a:solidFill>
                  <a:schemeClr val="bg1"/>
                </a:solidFill>
              </a:rPr>
              <a:t>NOSBiH</a:t>
            </a:r>
            <a:r>
              <a:rPr lang="hr-HR" sz="3500" dirty="0">
                <a:solidFill>
                  <a:schemeClr val="bg1"/>
                </a:solidFill>
              </a:rPr>
              <a:t> </a:t>
            </a:r>
            <a:r>
              <a:rPr lang="en-US" sz="3500" dirty="0">
                <a:solidFill>
                  <a:schemeClr val="bg1"/>
                </a:solidFill>
              </a:rPr>
              <a:t>Bosna i Hercegovina</a:t>
            </a:r>
          </a:p>
          <a:p>
            <a:pPr marL="800100" lvl="1" indent="-342900">
              <a:lnSpc>
                <a:spcPct val="12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r-HR" sz="3500" dirty="0">
                <a:solidFill>
                  <a:schemeClr val="bg1"/>
                </a:solidFill>
              </a:rPr>
              <a:t>OST </a:t>
            </a:r>
            <a:r>
              <a:rPr lang="en-US" sz="3500" dirty="0" err="1">
                <a:solidFill>
                  <a:schemeClr val="bg1"/>
                </a:solidFill>
              </a:rPr>
              <a:t>Albanija</a:t>
            </a:r>
            <a:endParaRPr lang="en-US" sz="3500"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2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r-HR" sz="3500" dirty="0">
                <a:solidFill>
                  <a:schemeClr val="bg1"/>
                </a:solidFill>
              </a:rPr>
              <a:t>KOSTT </a:t>
            </a:r>
            <a:r>
              <a:rPr lang="en-US" sz="3500" dirty="0">
                <a:solidFill>
                  <a:schemeClr val="bg1"/>
                </a:solidFill>
              </a:rPr>
              <a:t> Kosovo</a:t>
            </a:r>
          </a:p>
          <a:p>
            <a:pPr marL="800100" lvl="1" indent="-342900">
              <a:lnSpc>
                <a:spcPct val="12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hr-HR" sz="3500" dirty="0">
                <a:solidFill>
                  <a:schemeClr val="bg1"/>
                </a:solidFill>
              </a:rPr>
              <a:t>MEPSO </a:t>
            </a:r>
            <a:r>
              <a:rPr lang="en-US" sz="3500" dirty="0" err="1">
                <a:solidFill>
                  <a:schemeClr val="bg1"/>
                </a:solidFill>
              </a:rPr>
              <a:t>Sjeverna</a:t>
            </a:r>
            <a:r>
              <a:rPr lang="en-US" sz="3500" dirty="0">
                <a:solidFill>
                  <a:schemeClr val="bg1"/>
                </a:solidFill>
              </a:rPr>
              <a:t> </a:t>
            </a:r>
            <a:r>
              <a:rPr lang="en-US" sz="3500" dirty="0" err="1">
                <a:solidFill>
                  <a:schemeClr val="bg1"/>
                </a:solidFill>
              </a:rPr>
              <a:t>Makedonija</a:t>
            </a:r>
            <a:endParaRPr lang="hr-HR" sz="35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3400" dirty="0">
                <a:solidFill>
                  <a:schemeClr val="bg1"/>
                </a:solidFill>
              </a:rPr>
              <a:t>Uredba (EC) 714/2009</a:t>
            </a: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3400" dirty="0">
                <a:solidFill>
                  <a:schemeClr val="bg1"/>
                </a:solidFill>
              </a:rPr>
              <a:t>Uredba (EU) 2016/1719 – FCA GL (HAR)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endParaRPr lang="en-US" sz="1800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endParaRPr lang="en-US" sz="1800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r-Latn-ME" sz="28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0585" y="3235213"/>
            <a:ext cx="6462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sr-Latn-M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997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Aukcijska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pravila</a:t>
            </a:r>
            <a:endParaRPr lang="sr-Latn-ME" sz="3600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93" y="1644870"/>
            <a:ext cx="8900014" cy="4120606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hr-HR" sz="2400" dirty="0">
                <a:solidFill>
                  <a:schemeClr val="bg1"/>
                </a:solidFill>
              </a:rPr>
              <a:t>2014 - </a:t>
            </a:r>
            <a:r>
              <a:rPr lang="en-US" sz="2400" dirty="0">
                <a:solidFill>
                  <a:schemeClr val="bg1"/>
                </a:solidFill>
              </a:rPr>
              <a:t>Prva SEE CAO </a:t>
            </a:r>
            <a:r>
              <a:rPr lang="en-US" sz="2400" dirty="0" err="1">
                <a:solidFill>
                  <a:schemeClr val="bg1"/>
                </a:solidFill>
              </a:rPr>
              <a:t>Aukcijska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pravila</a:t>
            </a:r>
            <a:r>
              <a:rPr lang="en-US" sz="2400" dirty="0">
                <a:solidFill>
                  <a:schemeClr val="bg1"/>
                </a:solidFill>
              </a:rPr>
              <a:t> v1.1</a:t>
            </a:r>
            <a:endParaRPr lang="hr-HR" sz="2400" dirty="0">
              <a:solidFill>
                <a:schemeClr val="bg1"/>
              </a:solidFill>
            </a:endParaRP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en-US" sz="1600" dirty="0" err="1">
                <a:solidFill>
                  <a:schemeClr val="bg1"/>
                </a:solidFill>
              </a:rPr>
              <a:t>Godi</a:t>
            </a:r>
            <a:r>
              <a:rPr lang="sr-Latn-ME" sz="1600" dirty="0">
                <a:solidFill>
                  <a:schemeClr val="bg1"/>
                </a:solidFill>
              </a:rPr>
              <a:t>šnja aukcija za 2015</a:t>
            </a:r>
          </a:p>
          <a:p>
            <a:pPr lvl="2">
              <a:lnSpc>
                <a:spcPct val="100000"/>
              </a:lnSpc>
              <a:buClr>
                <a:schemeClr val="bg1"/>
              </a:buClr>
            </a:pPr>
            <a:r>
              <a:rPr lang="sr-Latn-ME" sz="1600" dirty="0">
                <a:solidFill>
                  <a:schemeClr val="bg1"/>
                </a:solidFill>
              </a:rPr>
              <a:t>Mjesečna aukcija za Januar 2015</a:t>
            </a:r>
          </a:p>
          <a:p>
            <a:pPr lvl="2">
              <a:lnSpc>
                <a:spcPct val="100000"/>
              </a:lnSpc>
              <a:buClr>
                <a:schemeClr val="bg1"/>
              </a:buClr>
            </a:pPr>
            <a:r>
              <a:rPr lang="sr-Latn-ME" sz="1600" dirty="0">
                <a:solidFill>
                  <a:schemeClr val="bg1"/>
                </a:solidFill>
              </a:rPr>
              <a:t>Prva dnevna aukcija za 2015 (01.01.2015)</a:t>
            </a:r>
          </a:p>
          <a:p>
            <a:pPr lvl="1">
              <a:lnSpc>
                <a:spcPct val="100000"/>
              </a:lnSpc>
              <a:buClr>
                <a:schemeClr val="bg1"/>
              </a:buClr>
            </a:pPr>
            <a:endParaRPr lang="sr-Latn-ME" sz="2400" dirty="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  <a:buClr>
                <a:schemeClr val="bg1"/>
              </a:buClr>
            </a:pPr>
            <a:r>
              <a:rPr lang="sr-Latn-ME" sz="2400" dirty="0">
                <a:solidFill>
                  <a:schemeClr val="bg1"/>
                </a:solidFill>
              </a:rPr>
              <a:t>2015 - Nova verzija SEE CAO </a:t>
            </a:r>
            <a:r>
              <a:rPr lang="sr-Latn-ME" sz="2400" dirty="0" err="1">
                <a:solidFill>
                  <a:schemeClr val="bg1"/>
                </a:solidFill>
              </a:rPr>
              <a:t>Aukcijskih</a:t>
            </a:r>
            <a:r>
              <a:rPr lang="sr-Latn-ME" sz="2400" dirty="0">
                <a:solidFill>
                  <a:schemeClr val="bg1"/>
                </a:solidFill>
              </a:rPr>
              <a:t> pravila v1.3 </a:t>
            </a:r>
            <a:endParaRPr lang="en-US" sz="2400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400" dirty="0">
                <a:solidFill>
                  <a:schemeClr val="bg1"/>
                </a:solidFill>
              </a:rPr>
              <a:t>2016 - Finalna verzija </a:t>
            </a:r>
            <a:r>
              <a:rPr lang="en-US" sz="2400" dirty="0">
                <a:solidFill>
                  <a:schemeClr val="bg1"/>
                </a:solidFill>
              </a:rPr>
              <a:t>SEE CAO </a:t>
            </a:r>
            <a:r>
              <a:rPr lang="en-US" sz="2400" dirty="0" err="1">
                <a:solidFill>
                  <a:schemeClr val="bg1"/>
                </a:solidFill>
              </a:rPr>
              <a:t>Aukcijska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pravila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sr-Latn-ME" sz="2400" dirty="0">
                <a:solidFill>
                  <a:schemeClr val="bg1"/>
                </a:solidFill>
              </a:rPr>
              <a:t>v1.4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400" dirty="0">
                <a:solidFill>
                  <a:schemeClr val="bg1"/>
                </a:solidFill>
              </a:rPr>
              <a:t>2017 – </a:t>
            </a:r>
            <a:r>
              <a:rPr lang="sr-Latn-ME" sz="2400" dirty="0" err="1">
                <a:solidFill>
                  <a:schemeClr val="bg1"/>
                </a:solidFill>
              </a:rPr>
              <a:t>Primjenjen</a:t>
            </a:r>
            <a:r>
              <a:rPr lang="sr-Latn-ME" sz="2400" dirty="0">
                <a:solidFill>
                  <a:schemeClr val="bg1"/>
                </a:solidFill>
              </a:rPr>
              <a:t> HAR s dodacima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endParaRPr lang="en-US" sz="2400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r-Latn-ME" sz="28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0585" y="3235213"/>
            <a:ext cx="6462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 </a:t>
            </a:r>
            <a:endParaRPr lang="sr-Latn-M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264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hr-HR" sz="3600" dirty="0">
                <a:solidFill>
                  <a:schemeClr val="bg1"/>
                </a:solidFill>
              </a:rPr>
              <a:t>FCA &amp; HAR</a:t>
            </a:r>
            <a:endParaRPr lang="sr-Latn-ME" sz="3600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93" y="1644870"/>
            <a:ext cx="8900014" cy="465433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hr-HR" sz="2400" dirty="0">
                <a:solidFill>
                  <a:schemeClr val="bg1"/>
                </a:solidFill>
              </a:rPr>
              <a:t>FCA – </a:t>
            </a:r>
            <a:r>
              <a:rPr lang="hr-HR" sz="2400" dirty="0" err="1">
                <a:solidFill>
                  <a:schemeClr val="bg1"/>
                </a:solidFill>
              </a:rPr>
              <a:t>Forward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Capacity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Allocation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Guideline</a:t>
            </a:r>
            <a:endParaRPr lang="hr-HR" sz="2400" dirty="0">
              <a:solidFill>
                <a:schemeClr val="bg1"/>
              </a:solidFill>
            </a:endParaRP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sz="2400" dirty="0">
                <a:solidFill>
                  <a:schemeClr val="bg1"/>
                </a:solidFill>
              </a:rPr>
              <a:t>Uredba (EU) 2016/1719 (Septembar 2016)</a:t>
            </a: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sz="2400" dirty="0">
                <a:solidFill>
                  <a:schemeClr val="bg1"/>
                </a:solidFill>
              </a:rPr>
              <a:t>Smjernice za dugoročnu dodjelu kapaciteta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400" dirty="0">
                <a:solidFill>
                  <a:schemeClr val="bg1"/>
                </a:solidFill>
              </a:rPr>
              <a:t>HAR – </a:t>
            </a:r>
            <a:r>
              <a:rPr lang="sr-Latn-ME" sz="2400" dirty="0" err="1">
                <a:solidFill>
                  <a:schemeClr val="bg1"/>
                </a:solidFill>
              </a:rPr>
              <a:t>Harmonised</a:t>
            </a:r>
            <a:r>
              <a:rPr lang="sr-Latn-ME" sz="2400" dirty="0">
                <a:solidFill>
                  <a:schemeClr val="bg1"/>
                </a:solidFill>
              </a:rPr>
              <a:t> </a:t>
            </a:r>
            <a:r>
              <a:rPr lang="sr-Latn-ME" sz="2400" dirty="0" err="1">
                <a:solidFill>
                  <a:schemeClr val="bg1"/>
                </a:solidFill>
              </a:rPr>
              <a:t>Allocation</a:t>
            </a:r>
            <a:r>
              <a:rPr lang="sr-Latn-ME" sz="2400" dirty="0">
                <a:solidFill>
                  <a:schemeClr val="bg1"/>
                </a:solidFill>
              </a:rPr>
              <a:t> </a:t>
            </a:r>
            <a:r>
              <a:rPr lang="sr-Latn-ME" sz="2400" dirty="0" err="1">
                <a:solidFill>
                  <a:schemeClr val="bg1"/>
                </a:solidFill>
              </a:rPr>
              <a:t>Rules</a:t>
            </a:r>
            <a:endParaRPr lang="sr-Latn-ME" sz="2400" dirty="0">
              <a:solidFill>
                <a:schemeClr val="bg1"/>
              </a:solidFill>
            </a:endParaRP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sz="2400" dirty="0">
                <a:solidFill>
                  <a:schemeClr val="bg1"/>
                </a:solidFill>
              </a:rPr>
              <a:t>Pravila za dugoročnu </a:t>
            </a:r>
            <a:r>
              <a:rPr lang="sr-Latn-ME" sz="2400" dirty="0" err="1">
                <a:solidFill>
                  <a:schemeClr val="bg1"/>
                </a:solidFill>
              </a:rPr>
              <a:t>usuglašenu</a:t>
            </a:r>
            <a:r>
              <a:rPr lang="sr-Latn-ME" sz="2400" dirty="0">
                <a:solidFill>
                  <a:schemeClr val="bg1"/>
                </a:solidFill>
              </a:rPr>
              <a:t> dodjelu kapaciteta</a:t>
            </a: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sz="2400" dirty="0">
                <a:solidFill>
                  <a:schemeClr val="bg1"/>
                </a:solidFill>
              </a:rPr>
              <a:t>Predložena od EU TSO-ova</a:t>
            </a: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sz="2400" dirty="0">
                <a:solidFill>
                  <a:schemeClr val="bg1"/>
                </a:solidFill>
              </a:rPr>
              <a:t>Odobrena od strane ACER-a</a:t>
            </a: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hr-HR" sz="2400" dirty="0">
                <a:solidFill>
                  <a:schemeClr val="bg1"/>
                </a:solidFill>
              </a:rPr>
              <a:t>Primjena – Novembar 2017</a:t>
            </a:r>
            <a:endParaRPr lang="en-US" sz="2400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r-Latn-ME" sz="28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0585" y="3235213"/>
            <a:ext cx="6462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 </a:t>
            </a:r>
            <a:endParaRPr lang="sr-Latn-M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13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sr-Latn-ME" sz="3600" dirty="0">
                <a:solidFill>
                  <a:schemeClr val="bg1"/>
                </a:solidFill>
              </a:rPr>
              <a:t>Primjena HAR-a u SEE regionu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93" y="1639614"/>
            <a:ext cx="8900014" cy="45457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2800" dirty="0">
                <a:solidFill>
                  <a:schemeClr val="bg1"/>
                </a:solidFill>
              </a:rPr>
              <a:t>Rana implementacija EU HAR u SEE CAO </a:t>
            </a: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dirty="0">
                <a:solidFill>
                  <a:schemeClr val="bg1"/>
                </a:solidFill>
              </a:rPr>
              <a:t>prije usvajanja adaptiranog FCA u </a:t>
            </a:r>
            <a:r>
              <a:rPr lang="sr-Latn-ME" dirty="0" err="1">
                <a:solidFill>
                  <a:schemeClr val="bg1"/>
                </a:solidFill>
              </a:rPr>
              <a:t>EnC</a:t>
            </a:r>
            <a:endParaRPr lang="sr-Latn-ME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2800" dirty="0">
                <a:solidFill>
                  <a:schemeClr val="bg1"/>
                </a:solidFill>
              </a:rPr>
              <a:t>Ad hoc Task Force SEE HAR grupa</a:t>
            </a: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2800" u="sng" dirty="0">
                <a:solidFill>
                  <a:schemeClr val="bg1"/>
                </a:solidFill>
              </a:rPr>
              <a:t>SEE CAO HAR paket dokumenata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Specifični dodatak za SEE CAO granice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Pravila za dnevnu eksplicitnu dodjelu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</a:pPr>
            <a:endParaRPr lang="sr-Latn-ME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r-Latn-ME" sz="28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0585" y="3235213"/>
            <a:ext cx="6462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 </a:t>
            </a:r>
            <a:endParaRPr lang="sr-Latn-M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282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sr-Latn-ME" sz="3600" dirty="0">
                <a:solidFill>
                  <a:schemeClr val="bg1"/>
                </a:solidFill>
              </a:rPr>
              <a:t>Adaptacija aukcijskog alata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93" y="1718442"/>
            <a:ext cx="8900014" cy="404703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2800" dirty="0" err="1">
                <a:solidFill>
                  <a:schemeClr val="bg1"/>
                </a:solidFill>
              </a:rPr>
              <a:t>Damas</a:t>
            </a:r>
            <a:r>
              <a:rPr lang="sr-Latn-ME" sz="2800" dirty="0">
                <a:solidFill>
                  <a:schemeClr val="bg1"/>
                </a:solidFill>
              </a:rPr>
              <a:t> </a:t>
            </a:r>
            <a:r>
              <a:rPr lang="sr-Latn-ME" sz="2800" dirty="0" err="1">
                <a:solidFill>
                  <a:schemeClr val="bg1"/>
                </a:solidFill>
              </a:rPr>
              <a:t>Auction</a:t>
            </a:r>
            <a:r>
              <a:rPr lang="sr-Latn-ME" sz="2800" dirty="0">
                <a:solidFill>
                  <a:schemeClr val="bg1"/>
                </a:solidFill>
              </a:rPr>
              <a:t> </a:t>
            </a:r>
            <a:r>
              <a:rPr lang="sr-Latn-ME" sz="2800" dirty="0" err="1">
                <a:solidFill>
                  <a:schemeClr val="bg1"/>
                </a:solidFill>
              </a:rPr>
              <a:t>Tool</a:t>
            </a:r>
            <a:endParaRPr lang="sr-Latn-ME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2800" dirty="0">
                <a:solidFill>
                  <a:schemeClr val="bg1"/>
                </a:solidFill>
              </a:rPr>
              <a:t>Adaptacija aukcijskog alata vršena je po fazama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Faza 1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Faza 2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Faza 3 </a:t>
            </a: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2800" dirty="0">
                <a:solidFill>
                  <a:schemeClr val="bg1"/>
                </a:solidFill>
              </a:rPr>
              <a:t>Paralelno sa radom Ad </a:t>
            </a:r>
            <a:r>
              <a:rPr lang="sr-Latn-ME" sz="2800" dirty="0" err="1">
                <a:solidFill>
                  <a:schemeClr val="bg1"/>
                </a:solidFill>
              </a:rPr>
              <a:t>hoc</a:t>
            </a:r>
            <a:r>
              <a:rPr lang="sr-Latn-ME" sz="2800" dirty="0">
                <a:solidFill>
                  <a:schemeClr val="bg1"/>
                </a:solidFill>
              </a:rPr>
              <a:t> TF SEE HAR </a:t>
            </a:r>
          </a:p>
          <a:p>
            <a:pPr marL="457200" lvl="1" indent="0">
              <a:lnSpc>
                <a:spcPct val="150000"/>
              </a:lnSpc>
              <a:buClr>
                <a:schemeClr val="bg1"/>
              </a:buClr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r-Latn-ME" sz="28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0585" y="3235213"/>
            <a:ext cx="6462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 </a:t>
            </a:r>
            <a:endParaRPr lang="sr-Latn-M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553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sr-Latn-ME" sz="3600" dirty="0">
                <a:solidFill>
                  <a:schemeClr val="bg1"/>
                </a:solidFill>
              </a:rPr>
              <a:t>Adaptacija aukcijskog alata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93" y="1534510"/>
            <a:ext cx="8900014" cy="450368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2800" dirty="0">
                <a:solidFill>
                  <a:schemeClr val="bg1"/>
                </a:solidFill>
              </a:rPr>
              <a:t>Faza 1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dirty="0">
                <a:solidFill>
                  <a:schemeClr val="bg1"/>
                </a:solidFill>
              </a:rPr>
              <a:t>Promjena </a:t>
            </a:r>
            <a:r>
              <a:rPr lang="sr-Latn-ME" dirty="0" err="1">
                <a:solidFill>
                  <a:schemeClr val="bg1"/>
                </a:solidFill>
              </a:rPr>
              <a:t>aukcijskog</a:t>
            </a:r>
            <a:r>
              <a:rPr lang="sr-Latn-ME" dirty="0">
                <a:solidFill>
                  <a:schemeClr val="bg1"/>
                </a:solidFill>
              </a:rPr>
              <a:t> algoritma dodjele za marginalne ponude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dirty="0">
                <a:solidFill>
                  <a:schemeClr val="bg1"/>
                </a:solidFill>
              </a:rPr>
              <a:t>Dodat je tip kapaciteta kod dugoročnih aukcija</a:t>
            </a: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dirty="0">
                <a:solidFill>
                  <a:schemeClr val="bg1"/>
                </a:solidFill>
              </a:rPr>
              <a:t>Fizička (PTR)  ili finansijska (FTR) prava prenosa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dirty="0">
                <a:solidFill>
                  <a:schemeClr val="bg1"/>
                </a:solidFill>
              </a:rPr>
              <a:t>Proširene forme: </a:t>
            </a: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dirty="0" err="1">
                <a:solidFill>
                  <a:schemeClr val="bg1"/>
                </a:solidFill>
              </a:rPr>
              <a:t>aukcijski</a:t>
            </a:r>
            <a:r>
              <a:rPr lang="sr-Latn-ME" dirty="0">
                <a:solidFill>
                  <a:schemeClr val="bg1"/>
                </a:solidFill>
              </a:rPr>
              <a:t> detalji, </a:t>
            </a: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dirty="0">
                <a:solidFill>
                  <a:schemeClr val="bg1"/>
                </a:solidFill>
              </a:rPr>
              <a:t>statistike </a:t>
            </a:r>
            <a:r>
              <a:rPr lang="sr-Latn-ME" dirty="0" err="1">
                <a:solidFill>
                  <a:schemeClr val="bg1"/>
                </a:solidFill>
              </a:rPr>
              <a:t>aukcijskih</a:t>
            </a:r>
            <a:r>
              <a:rPr lang="sr-Latn-ME" dirty="0">
                <a:solidFill>
                  <a:schemeClr val="bg1"/>
                </a:solidFill>
              </a:rPr>
              <a:t> rezultata, </a:t>
            </a: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dirty="0">
                <a:solidFill>
                  <a:schemeClr val="bg1"/>
                </a:solidFill>
              </a:rPr>
              <a:t>transfer  </a:t>
            </a:r>
          </a:p>
          <a:p>
            <a:pPr lvl="2">
              <a:lnSpc>
                <a:spcPct val="150000"/>
              </a:lnSpc>
              <a:buClr>
                <a:schemeClr val="bg1"/>
              </a:buClr>
            </a:pPr>
            <a:r>
              <a:rPr lang="sr-Latn-ME" dirty="0">
                <a:solidFill>
                  <a:schemeClr val="bg1"/>
                </a:solidFill>
              </a:rPr>
              <a:t>preprodaja kapaciteta</a:t>
            </a: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r-Latn-ME" sz="28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0585" y="3235213"/>
            <a:ext cx="6462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 </a:t>
            </a:r>
            <a:endParaRPr lang="sr-Latn-M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69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/>
          <a:p>
            <a:r>
              <a:rPr lang="sr-Latn-ME" sz="3600" dirty="0">
                <a:solidFill>
                  <a:schemeClr val="bg1"/>
                </a:solidFill>
              </a:rPr>
              <a:t>Adaptacija aukcijskog alata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93" y="1925884"/>
            <a:ext cx="8900014" cy="408077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2800" dirty="0">
                <a:solidFill>
                  <a:schemeClr val="bg1"/>
                </a:solidFill>
              </a:rPr>
              <a:t>Faza 2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Provjera standardnih (</a:t>
            </a:r>
            <a:r>
              <a:rPr lang="sr-Latn-ME" sz="2800" dirty="0" err="1">
                <a:solidFill>
                  <a:schemeClr val="bg1"/>
                </a:solidFill>
              </a:rPr>
              <a:t>default</a:t>
            </a:r>
            <a:r>
              <a:rPr lang="sr-Latn-ME" sz="2800" dirty="0">
                <a:solidFill>
                  <a:schemeClr val="bg1"/>
                </a:solidFill>
              </a:rPr>
              <a:t>) ponuda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Omogućeno brisanje </a:t>
            </a:r>
            <a:r>
              <a:rPr lang="sr-Latn-ME" sz="2800" dirty="0" err="1">
                <a:solidFill>
                  <a:schemeClr val="bg1"/>
                </a:solidFill>
              </a:rPr>
              <a:t>unešenih</a:t>
            </a:r>
            <a:r>
              <a:rPr lang="sr-Latn-ME" sz="2800" dirty="0">
                <a:solidFill>
                  <a:schemeClr val="bg1"/>
                </a:solidFill>
              </a:rPr>
              <a:t> ponuda</a:t>
            </a:r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Novi status ponude „€“ kada je ponuda naknadno odbijena zbog nedovoljnog kreditnog limita</a:t>
            </a:r>
            <a:r>
              <a:rPr lang="sr-Latn-ME" sz="2800" dirty="0"/>
              <a:t>.</a:t>
            </a:r>
            <a:endParaRPr lang="hr-HR" sz="2800" dirty="0"/>
          </a:p>
          <a:p>
            <a:pPr lvl="1">
              <a:lnSpc>
                <a:spcPct val="150000"/>
              </a:lnSpc>
              <a:buClr>
                <a:schemeClr val="bg1"/>
              </a:buClr>
            </a:pPr>
            <a:r>
              <a:rPr lang="sr-Latn-ME" sz="2800" dirty="0">
                <a:solidFill>
                  <a:schemeClr val="bg1"/>
                </a:solidFill>
              </a:rPr>
              <a:t>Kreditni limit se ne uvećava za fakturisane kompenzacije (resale, UIOSI, </a:t>
            </a:r>
            <a:r>
              <a:rPr lang="sr-Latn-ME" sz="2800" dirty="0" err="1">
                <a:solidFill>
                  <a:schemeClr val="bg1"/>
                </a:solidFill>
              </a:rPr>
              <a:t>curtailment</a:t>
            </a:r>
            <a:r>
              <a:rPr lang="sr-Latn-ME" sz="2800" dirty="0">
                <a:solidFill>
                  <a:schemeClr val="bg1"/>
                </a:solidFill>
              </a:rPr>
              <a:t>)</a:t>
            </a:r>
          </a:p>
          <a:p>
            <a:pPr marL="457200" lvl="1" indent="0">
              <a:lnSpc>
                <a:spcPct val="150000"/>
              </a:lnSpc>
              <a:buClr>
                <a:schemeClr val="bg1"/>
              </a:buClr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r-Latn-ME" sz="28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92325" y="6299200"/>
            <a:ext cx="4959350" cy="55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ME" sz="1200" dirty="0">
                <a:solidFill>
                  <a:schemeClr val="bg1"/>
                </a:solidFill>
              </a:rPr>
              <a:t>VI Savjetovanje CG KO CIGRE</a:t>
            </a:r>
          </a:p>
          <a:p>
            <a:pPr algn="ctr"/>
            <a:r>
              <a:rPr lang="sr-Latn-ME" sz="1200" dirty="0">
                <a:solidFill>
                  <a:schemeClr val="bg1"/>
                </a:solidFill>
              </a:rPr>
              <a:t>Hotel Mediteran, Bečići, 14. – 17.05.2019.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0585" y="3235213"/>
            <a:ext cx="6462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 </a:t>
            </a:r>
            <a:endParaRPr lang="sr-Latn-ME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7407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Words>955</Words>
  <Application>Microsoft Office PowerPoint</Application>
  <PresentationFormat>On-screen Show (4:3)</PresentationFormat>
  <Paragraphs>143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Thème Office</vt:lpstr>
      <vt:lpstr>ADAPTACIJA AUKCIJSKOG ALATA ZA PRIMJENU USAGLAŠENIH PRAVILA DODJELE U KANCELARIJI ZA KOORDINISANE AUKCIJE U JUGOISTOČNOJ EVROPI</vt:lpstr>
      <vt:lpstr>SADRŽAJ</vt:lpstr>
      <vt:lpstr>SEE CAO</vt:lpstr>
      <vt:lpstr>Aukcijska pravila</vt:lpstr>
      <vt:lpstr>FCA &amp; HAR</vt:lpstr>
      <vt:lpstr>Primjena HAR-a u SEE regionu</vt:lpstr>
      <vt:lpstr>Adaptacija aukcijskog alata</vt:lpstr>
      <vt:lpstr>Adaptacija aukcijskog alata</vt:lpstr>
      <vt:lpstr>Adaptacija aukcijskog alata</vt:lpstr>
      <vt:lpstr>Adaptacija aukcijskog alata</vt:lpstr>
      <vt:lpstr>Zaključak</vt:lpstr>
      <vt:lpstr>Pitanja recezenta (1/3)</vt:lpstr>
      <vt:lpstr>Pitanja recezenta (2/3)</vt:lpstr>
      <vt:lpstr>Pitanja recezenta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Dijana Martincic</cp:lastModifiedBy>
  <cp:revision>37</cp:revision>
  <dcterms:created xsi:type="dcterms:W3CDTF">2018-08-21T10:05:07Z</dcterms:created>
  <dcterms:modified xsi:type="dcterms:W3CDTF">2019-05-16T12:35:26Z</dcterms:modified>
</cp:coreProperties>
</file>