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4" r:id="rId3"/>
    <p:sldMasterId id="2147483710" r:id="rId4"/>
    <p:sldMasterId id="2147483726" r:id="rId5"/>
    <p:sldMasterId id="2147483742" r:id="rId6"/>
    <p:sldMasterId id="2147483758" r:id="rId7"/>
    <p:sldMasterId id="2147483774" r:id="rId8"/>
    <p:sldMasterId id="2147483790" r:id="rId9"/>
    <p:sldMasterId id="2147483806" r:id="rId10"/>
    <p:sldMasterId id="2147483822" r:id="rId11"/>
    <p:sldMasterId id="2147483838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1365735"/>
      </p:ext>
    </p:extLst>
  </p:cSld>
  <p:clrMapOvr>
    <a:masterClrMapping/>
  </p:clrMapOvr>
  <p:transition spd="slow" advTm="1867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4957"/>
      </p:ext>
    </p:extLst>
  </p:cSld>
  <p:clrMapOvr>
    <a:masterClrMapping/>
  </p:clrMapOvr>
  <p:transition spd="slow" advTm="1867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0520"/>
      </p:ext>
    </p:extLst>
  </p:cSld>
  <p:clrMapOvr>
    <a:masterClrMapping/>
  </p:clrMapOvr>
  <p:transition spd="slow" advTm="1867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84579"/>
      </p:ext>
    </p:extLst>
  </p:cSld>
  <p:clrMapOvr>
    <a:masterClrMapping/>
  </p:clrMapOvr>
  <p:transition spd="slow" advTm="1867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9941423"/>
      </p:ext>
    </p:extLst>
  </p:cSld>
  <p:clrMapOvr>
    <a:masterClrMapping/>
  </p:clrMapOvr>
  <p:transition spd="slow" advTm="1867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2836"/>
      </p:ext>
    </p:extLst>
  </p:cSld>
  <p:clrMapOvr>
    <a:masterClrMapping/>
  </p:clrMapOvr>
  <p:transition spd="slow" advTm="1867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028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515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037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98928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987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557"/>
      </p:ext>
    </p:extLst>
  </p:cSld>
  <p:clrMapOvr>
    <a:masterClrMapping/>
  </p:clrMapOvr>
  <p:transition spd="slow" advTm="1867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4466"/>
      </p:ext>
    </p:extLst>
  </p:cSld>
  <p:clrMapOvr>
    <a:masterClrMapping/>
  </p:clrMapOvr>
  <p:transition spd="slow" advTm="1867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2726"/>
      </p:ext>
    </p:extLst>
  </p:cSld>
  <p:clrMapOvr>
    <a:masterClrMapping/>
  </p:clrMapOvr>
  <p:transition spd="slow" advTm="1867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3036"/>
      </p:ext>
    </p:extLst>
  </p:cSld>
  <p:clrMapOvr>
    <a:masterClrMapping/>
  </p:clrMapOvr>
  <p:transition spd="slow" advTm="1867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6792296"/>
      </p:ext>
    </p:extLst>
  </p:cSld>
  <p:clrMapOvr>
    <a:masterClrMapping/>
  </p:clrMapOvr>
  <p:transition spd="slow" advTm="1867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6620"/>
      </p:ext>
    </p:extLst>
  </p:cSld>
  <p:clrMapOvr>
    <a:masterClrMapping/>
  </p:clrMapOvr>
  <p:transition spd="slow" advTm="1867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6347"/>
      </p:ext>
    </p:extLst>
  </p:cSld>
  <p:clrMapOvr>
    <a:masterClrMapping/>
  </p:clrMapOvr>
  <p:transition spd="slow" advTm="1867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49182"/>
      </p:ext>
    </p:extLst>
  </p:cSld>
  <p:clrMapOvr>
    <a:masterClrMapping/>
  </p:clrMapOvr>
  <p:transition spd="slow" advTm="1867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2292516"/>
      </p:ext>
    </p:extLst>
  </p:cSld>
  <p:clrMapOvr>
    <a:masterClrMapping/>
  </p:clrMapOvr>
  <p:transition spd="slow" advTm="1867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0930"/>
      </p:ext>
    </p:extLst>
  </p:cSld>
  <p:clrMapOvr>
    <a:masterClrMapping/>
  </p:clrMapOvr>
  <p:transition spd="slow" advTm="1867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5402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030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009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870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622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8800"/>
      </p:ext>
    </p:extLst>
  </p:cSld>
  <p:clrMapOvr>
    <a:masterClrMapping/>
  </p:clrMapOvr>
  <p:transition spd="slow" advTm="1867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6803"/>
      </p:ext>
    </p:extLst>
  </p:cSld>
  <p:clrMapOvr>
    <a:masterClrMapping/>
  </p:clrMapOvr>
  <p:transition spd="slow" advTm="1867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9780"/>
      </p:ext>
    </p:extLst>
  </p:cSld>
  <p:clrMapOvr>
    <a:masterClrMapping/>
  </p:clrMapOvr>
  <p:transition spd="slow" advTm="1867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9483"/>
      </p:ext>
    </p:extLst>
  </p:cSld>
  <p:clrMapOvr>
    <a:masterClrMapping/>
  </p:clrMapOvr>
  <p:transition spd="slow" advTm="1867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2898434"/>
      </p:ext>
    </p:extLst>
  </p:cSld>
  <p:clrMapOvr>
    <a:masterClrMapping/>
  </p:clrMapOvr>
  <p:transition spd="slow" advTm="1867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7424"/>
      </p:ext>
    </p:extLst>
  </p:cSld>
  <p:clrMapOvr>
    <a:masterClrMapping/>
  </p:clrMapOvr>
  <p:transition spd="slow" advTm="1867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2351"/>
      </p:ext>
    </p:extLst>
  </p:cSld>
  <p:clrMapOvr>
    <a:masterClrMapping/>
  </p:clrMapOvr>
  <p:transition spd="slow" advTm="1867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205467"/>
      </p:ext>
    </p:extLst>
  </p:cSld>
  <p:clrMapOvr>
    <a:masterClrMapping/>
  </p:clrMapOvr>
  <p:transition spd="slow" advTm="1867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2487188"/>
      </p:ext>
    </p:extLst>
  </p:cSld>
  <p:clrMapOvr>
    <a:masterClrMapping/>
  </p:clrMapOvr>
  <p:transition spd="slow" advTm="1867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4806"/>
      </p:ext>
    </p:extLst>
  </p:cSld>
  <p:clrMapOvr>
    <a:masterClrMapping/>
  </p:clrMapOvr>
  <p:transition spd="slow" advTm="1867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580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434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461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937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345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4920"/>
      </p:ext>
    </p:extLst>
  </p:cSld>
  <p:clrMapOvr>
    <a:masterClrMapping/>
  </p:clrMapOvr>
  <p:transition spd="slow" advTm="1867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6544"/>
      </p:ext>
    </p:extLst>
  </p:cSld>
  <p:clrMapOvr>
    <a:masterClrMapping/>
  </p:clrMapOvr>
  <p:transition spd="slow" advTm="1867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0710"/>
      </p:ext>
    </p:extLst>
  </p:cSld>
  <p:clrMapOvr>
    <a:masterClrMapping/>
  </p:clrMapOvr>
  <p:transition spd="slow" advTm="1867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2674"/>
      </p:ext>
    </p:extLst>
  </p:cSld>
  <p:clrMapOvr>
    <a:masterClrMapping/>
  </p:clrMapOvr>
  <p:transition spd="slow" advTm="1867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818806"/>
      </p:ext>
    </p:extLst>
  </p:cSld>
  <p:clrMapOvr>
    <a:masterClrMapping/>
  </p:clrMapOvr>
  <p:transition spd="slow" advTm="1867">
    <p:randomBa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1191"/>
      </p:ext>
    </p:extLst>
  </p:cSld>
  <p:clrMapOvr>
    <a:masterClrMapping/>
  </p:clrMapOvr>
  <p:transition spd="slow" advTm="1867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47908"/>
      </p:ext>
    </p:extLst>
  </p:cSld>
  <p:clrMapOvr>
    <a:masterClrMapping/>
  </p:clrMapOvr>
  <p:transition spd="slow" advTm="1867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329658"/>
      </p:ext>
    </p:extLst>
  </p:cSld>
  <p:clrMapOvr>
    <a:masterClrMapping/>
  </p:clrMapOvr>
  <p:transition spd="slow" advTm="1867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0840593"/>
      </p:ext>
    </p:extLst>
  </p:cSld>
  <p:clrMapOvr>
    <a:masterClrMapping/>
  </p:clrMapOvr>
  <p:transition spd="slow" advTm="1867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5479"/>
      </p:ext>
    </p:extLst>
  </p:cSld>
  <p:clrMapOvr>
    <a:masterClrMapping/>
  </p:clrMapOvr>
  <p:transition spd="slow" advTm="1867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160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224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746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813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432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9048"/>
      </p:ext>
    </p:extLst>
  </p:cSld>
  <p:clrMapOvr>
    <a:masterClrMapping/>
  </p:clrMapOvr>
  <p:transition spd="slow" advTm="1867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00228"/>
      </p:ext>
    </p:extLst>
  </p:cSld>
  <p:clrMapOvr>
    <a:masterClrMapping/>
  </p:clrMapOvr>
  <p:transition spd="slow" advTm="1867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8458"/>
      </p:ext>
    </p:extLst>
  </p:cSld>
  <p:clrMapOvr>
    <a:masterClrMapping/>
  </p:clrMapOvr>
  <p:transition spd="slow" advTm="1867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9092"/>
      </p:ext>
    </p:extLst>
  </p:cSld>
  <p:clrMapOvr>
    <a:masterClrMapping/>
  </p:clrMapOvr>
  <p:transition spd="slow" advTm="1867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685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5074604"/>
      </p:ext>
    </p:extLst>
  </p:cSld>
  <p:clrMapOvr>
    <a:masterClrMapping/>
  </p:clrMapOvr>
  <p:transition spd="slow" advTm="1867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6313"/>
      </p:ext>
    </p:extLst>
  </p:cSld>
  <p:clrMapOvr>
    <a:masterClrMapping/>
  </p:clrMapOvr>
  <p:transition spd="slow" advTm="1867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4292"/>
      </p:ext>
    </p:extLst>
  </p:cSld>
  <p:clrMapOvr>
    <a:masterClrMapping/>
  </p:clrMapOvr>
  <p:transition spd="slow" advTm="1867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55455"/>
      </p:ext>
    </p:extLst>
  </p:cSld>
  <p:clrMapOvr>
    <a:masterClrMapping/>
  </p:clrMapOvr>
  <p:transition spd="slow" advTm="1867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5882348"/>
      </p:ext>
    </p:extLst>
  </p:cSld>
  <p:clrMapOvr>
    <a:masterClrMapping/>
  </p:clrMapOvr>
  <p:transition spd="slow" advTm="1867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10"/>
      </p:ext>
    </p:extLst>
  </p:cSld>
  <p:clrMapOvr>
    <a:masterClrMapping/>
  </p:clrMapOvr>
  <p:transition spd="slow" advTm="1867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991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496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298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3630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0955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408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4798"/>
      </p:ext>
    </p:extLst>
  </p:cSld>
  <p:clrMapOvr>
    <a:masterClrMapping/>
  </p:clrMapOvr>
  <p:transition spd="slow" advTm="1867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4369"/>
      </p:ext>
    </p:extLst>
  </p:cSld>
  <p:clrMapOvr>
    <a:masterClrMapping/>
  </p:clrMapOvr>
  <p:transition spd="slow" advTm="1867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1669"/>
      </p:ext>
    </p:extLst>
  </p:cSld>
  <p:clrMapOvr>
    <a:masterClrMapping/>
  </p:clrMapOvr>
  <p:transition spd="slow" advTm="1867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6299"/>
      </p:ext>
    </p:extLst>
  </p:cSld>
  <p:clrMapOvr>
    <a:masterClrMapping/>
  </p:clrMapOvr>
  <p:transition spd="slow" advTm="1867">
    <p:randomBa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18777"/>
      </p:ext>
    </p:extLst>
  </p:cSld>
  <p:clrMapOvr>
    <a:masterClrMapping/>
  </p:clrMapOvr>
  <p:transition spd="slow" advTm="1867">
    <p:randomBa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2107"/>
      </p:ext>
    </p:extLst>
  </p:cSld>
  <p:clrMapOvr>
    <a:masterClrMapping/>
  </p:clrMapOvr>
  <p:transition spd="slow" advTm="1867">
    <p:randomBa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4625"/>
      </p:ext>
    </p:extLst>
  </p:cSld>
  <p:clrMapOvr>
    <a:masterClrMapping/>
  </p:clrMapOvr>
  <p:transition spd="slow" advTm="1867">
    <p:randomBar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982066"/>
      </p:ext>
    </p:extLst>
  </p:cSld>
  <p:clrMapOvr>
    <a:masterClrMapping/>
  </p:clrMapOvr>
  <p:transition spd="slow" advTm="1867">
    <p:randomBar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9962511"/>
      </p:ext>
    </p:extLst>
  </p:cSld>
  <p:clrMapOvr>
    <a:masterClrMapping/>
  </p:clrMapOvr>
  <p:transition spd="slow" advTm="1867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981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6858"/>
      </p:ext>
    </p:extLst>
  </p:cSld>
  <p:clrMapOvr>
    <a:masterClrMapping/>
  </p:clrMapOvr>
  <p:transition spd="slow" advTm="1867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210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5275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4701"/>
      </p:ext>
    </p:extLst>
  </p:cSld>
  <p:clrMapOvr>
    <a:masterClrMapping/>
  </p:clrMapOvr>
  <p:transition spd="slow" advTm="1867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9582"/>
      </p:ext>
    </p:extLst>
  </p:cSld>
  <p:clrMapOvr>
    <a:masterClrMapping/>
  </p:clrMapOvr>
  <p:transition spd="slow" advTm="1867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7291"/>
      </p:ext>
    </p:extLst>
  </p:cSld>
  <p:clrMapOvr>
    <a:masterClrMapping/>
  </p:clrMapOvr>
  <p:transition spd="slow" advTm="1867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8344"/>
      </p:ext>
    </p:extLst>
  </p:cSld>
  <p:clrMapOvr>
    <a:masterClrMapping/>
  </p:clrMapOvr>
  <p:transition spd="slow" advTm="1867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7737497"/>
      </p:ext>
    </p:extLst>
  </p:cSld>
  <p:clrMapOvr>
    <a:masterClrMapping/>
  </p:clrMapOvr>
  <p:transition spd="slow" advTm="1867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7000"/>
      </p:ext>
    </p:extLst>
  </p:cSld>
  <p:clrMapOvr>
    <a:masterClrMapping/>
  </p:clrMapOvr>
  <p:transition spd="slow" advTm="1867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4775"/>
      </p:ext>
    </p:extLst>
  </p:cSld>
  <p:clrMapOvr>
    <a:masterClrMapping/>
  </p:clrMapOvr>
  <p:transition spd="slow" advTm="1867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54929"/>
      </p:ext>
    </p:extLst>
  </p:cSld>
  <p:clrMapOvr>
    <a:masterClrMapping/>
  </p:clrMapOvr>
  <p:transition spd="slow" advTm="1867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0110120"/>
      </p:ext>
    </p:extLst>
  </p:cSld>
  <p:clrMapOvr>
    <a:masterClrMapping/>
  </p:clrMapOvr>
  <p:transition spd="slow" advTm="1867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864"/>
      </p:ext>
    </p:extLst>
  </p:cSld>
  <p:clrMapOvr>
    <a:masterClrMapping/>
  </p:clrMapOvr>
  <p:transition spd="slow" advTm="1867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934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1846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638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237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127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184"/>
      </p:ext>
    </p:extLst>
  </p:cSld>
  <p:clrMapOvr>
    <a:masterClrMapping/>
  </p:clrMapOvr>
  <p:transition spd="slow" advTm="1867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8315"/>
      </p:ext>
    </p:extLst>
  </p:cSld>
  <p:clrMapOvr>
    <a:masterClrMapping/>
  </p:clrMapOvr>
  <p:transition spd="slow" advTm="1867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048"/>
      </p:ext>
    </p:extLst>
  </p:cSld>
  <p:clrMapOvr>
    <a:masterClrMapping/>
  </p:clrMapOvr>
  <p:transition spd="slow" advTm="1867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70965"/>
      </p:ext>
    </p:extLst>
  </p:cSld>
  <p:clrMapOvr>
    <a:masterClrMapping/>
  </p:clrMapOvr>
  <p:transition spd="slow" advTm="1867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4782954"/>
      </p:ext>
    </p:extLst>
  </p:cSld>
  <p:clrMapOvr>
    <a:masterClrMapping/>
  </p:clrMapOvr>
  <p:transition spd="slow" advTm="1867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5231"/>
      </p:ext>
    </p:extLst>
  </p:cSld>
  <p:clrMapOvr>
    <a:masterClrMapping/>
  </p:clrMapOvr>
  <p:transition spd="slow" advTm="1867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2857"/>
      </p:ext>
    </p:extLst>
  </p:cSld>
  <p:clrMapOvr>
    <a:masterClrMapping/>
  </p:clrMapOvr>
  <p:transition spd="slow" advTm="1867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41676"/>
      </p:ext>
    </p:extLst>
  </p:cSld>
  <p:clrMapOvr>
    <a:masterClrMapping/>
  </p:clrMapOvr>
  <p:transition spd="slow" advTm="1867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637075"/>
      </p:ext>
    </p:extLst>
  </p:cSld>
  <p:clrMapOvr>
    <a:masterClrMapping/>
  </p:clrMapOvr>
  <p:transition spd="slow" advTm="1867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8256"/>
      </p:ext>
    </p:extLst>
  </p:cSld>
  <p:clrMapOvr>
    <a:masterClrMapping/>
  </p:clrMapOvr>
  <p:transition spd="slow" advTm="1867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445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492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2988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783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2306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4426"/>
      </p:ext>
    </p:extLst>
  </p:cSld>
  <p:clrMapOvr>
    <a:masterClrMapping/>
  </p:clrMapOvr>
  <p:transition spd="slow" advTm="1867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4759"/>
      </p:ext>
    </p:extLst>
  </p:cSld>
  <p:clrMapOvr>
    <a:masterClrMapping/>
  </p:clrMapOvr>
  <p:transition spd="slow" advTm="1867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2721"/>
      </p:ext>
    </p:extLst>
  </p:cSld>
  <p:clrMapOvr>
    <a:masterClrMapping/>
  </p:clrMapOvr>
  <p:transition spd="slow" advTm="1867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45321"/>
      </p:ext>
    </p:extLst>
  </p:cSld>
  <p:clrMapOvr>
    <a:masterClrMapping/>
  </p:clrMapOvr>
  <p:transition spd="slow" advTm="1867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8644280"/>
      </p:ext>
    </p:extLst>
  </p:cSld>
  <p:clrMapOvr>
    <a:masterClrMapping/>
  </p:clrMapOvr>
  <p:transition spd="slow" advTm="1867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6419"/>
      </p:ext>
    </p:extLst>
  </p:cSld>
  <p:clrMapOvr>
    <a:masterClrMapping/>
  </p:clrMapOvr>
  <p:transition spd="slow" advTm="1867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8521"/>
      </p:ext>
    </p:extLst>
  </p:cSld>
  <p:clrMapOvr>
    <a:masterClrMapping/>
  </p:clrMapOvr>
  <p:transition spd="slow" advTm="1867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25031"/>
      </p:ext>
    </p:extLst>
  </p:cSld>
  <p:clrMapOvr>
    <a:masterClrMapping/>
  </p:clrMapOvr>
  <p:transition spd="slow" advTm="1867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8193068"/>
      </p:ext>
    </p:extLst>
  </p:cSld>
  <p:clrMapOvr>
    <a:masterClrMapping/>
  </p:clrMapOvr>
  <p:transition spd="slow" advTm="1867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1113"/>
      </p:ext>
    </p:extLst>
  </p:cSld>
  <p:clrMapOvr>
    <a:masterClrMapping/>
  </p:clrMapOvr>
  <p:transition spd="slow" advTm="1867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74206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876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1367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218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6470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1948"/>
      </p:ext>
    </p:extLst>
  </p:cSld>
  <p:clrMapOvr>
    <a:masterClrMapping/>
  </p:clrMapOvr>
  <p:transition spd="slow" advTm="1867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6673"/>
      </p:ext>
    </p:extLst>
  </p:cSld>
  <p:clrMapOvr>
    <a:masterClrMapping/>
  </p:clrMapOvr>
  <p:transition spd="slow" advTm="1867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0318"/>
      </p:ext>
    </p:extLst>
  </p:cSld>
  <p:clrMapOvr>
    <a:masterClrMapping/>
  </p:clrMapOvr>
  <p:transition spd="slow" advTm="1867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1373"/>
      </p:ext>
    </p:extLst>
  </p:cSld>
  <p:clrMapOvr>
    <a:masterClrMapping/>
  </p:clrMapOvr>
  <p:transition spd="slow" advTm="1867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131239"/>
      </p:ext>
    </p:extLst>
  </p:cSld>
  <p:clrMapOvr>
    <a:masterClrMapping/>
  </p:clrMapOvr>
  <p:transition spd="slow" advTm="1867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7617"/>
      </p:ext>
    </p:extLst>
  </p:cSld>
  <p:clrMapOvr>
    <a:masterClrMapping/>
  </p:clrMapOvr>
  <p:transition spd="slow" advTm="1867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7261"/>
      </p:ext>
    </p:extLst>
  </p:cSld>
  <p:clrMapOvr>
    <a:masterClrMapping/>
  </p:clrMapOvr>
  <p:transition spd="slow" advTm="1867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72762"/>
      </p:ext>
    </p:extLst>
  </p:cSld>
  <p:clrMapOvr>
    <a:masterClrMapping/>
  </p:clrMapOvr>
  <p:transition spd="slow" advTm="1867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255242"/>
      </p:ext>
    </p:extLst>
  </p:cSld>
  <p:clrMapOvr>
    <a:masterClrMapping/>
  </p:clrMapOvr>
  <p:transition spd="slow" advTm="1867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9378"/>
      </p:ext>
    </p:extLst>
  </p:cSld>
  <p:clrMapOvr>
    <a:masterClrMapping/>
  </p:clrMapOvr>
  <p:transition spd="slow" advTm="1867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4570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65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927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552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2316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121"/>
      </p:ext>
    </p:extLst>
  </p:cSld>
  <p:clrMapOvr>
    <a:masterClrMapping/>
  </p:clrMapOvr>
  <p:transition spd="slow" advTm="1867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8489"/>
      </p:ext>
    </p:extLst>
  </p:cSld>
  <p:clrMapOvr>
    <a:masterClrMapping/>
  </p:clrMapOvr>
  <p:transition spd="slow" advTm="1867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3580"/>
      </p:ext>
    </p:extLst>
  </p:cSld>
  <p:clrMapOvr>
    <a:masterClrMapping/>
  </p:clrMapOvr>
  <p:transition spd="slow" advTm="1867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92373"/>
      </p:ext>
    </p:extLst>
  </p:cSld>
  <p:clrMapOvr>
    <a:masterClrMapping/>
  </p:clrMapOvr>
  <p:transition spd="slow" advTm="1867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6036465"/>
      </p:ext>
    </p:extLst>
  </p:cSld>
  <p:clrMapOvr>
    <a:masterClrMapping/>
  </p:clrMapOvr>
  <p:transition spd="slow" advTm="1867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5180"/>
      </p:ext>
    </p:extLst>
  </p:cSld>
  <p:clrMapOvr>
    <a:masterClrMapping/>
  </p:clrMapOvr>
  <p:transition spd="slow" advTm="1867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4437"/>
      </p:ext>
    </p:extLst>
  </p:cSld>
  <p:clrMapOvr>
    <a:masterClrMapping/>
  </p:clrMapOvr>
  <p:transition spd="slow" advTm="1867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465900"/>
      </p:ext>
    </p:extLst>
  </p:cSld>
  <p:clrMapOvr>
    <a:masterClrMapping/>
  </p:clrMapOvr>
  <p:transition spd="slow" advTm="1867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4880330"/>
      </p:ext>
    </p:extLst>
  </p:cSld>
  <p:clrMapOvr>
    <a:masterClrMapping/>
  </p:clrMapOvr>
  <p:transition spd="slow" advTm="1867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2627"/>
      </p:ext>
    </p:extLst>
  </p:cSld>
  <p:clrMapOvr>
    <a:masterClrMapping/>
  </p:clrMapOvr>
  <p:transition spd="slow" advTm="1867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688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68545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6004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632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067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96693"/>
      </p:ext>
    </p:extLst>
  </p:cSld>
  <p:clrMapOvr>
    <a:masterClrMapping/>
  </p:clrMapOvr>
  <p:transition spd="slow" advTm="1867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9170"/>
      </p:ext>
    </p:extLst>
  </p:cSld>
  <p:clrMapOvr>
    <a:masterClrMapping/>
  </p:clrMapOvr>
  <p:transition spd="slow" advTm="1867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1201"/>
      </p:ext>
    </p:extLst>
  </p:cSld>
  <p:clrMapOvr>
    <a:masterClrMapping/>
  </p:clrMapOvr>
  <p:transition spd="slow" advTm="1867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5560"/>
      </p:ext>
    </p:extLst>
  </p:cSld>
  <p:clrMapOvr>
    <a:masterClrMapping/>
  </p:clrMapOvr>
  <p:transition spd="slow" advTm="1867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6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5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8/05/2019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</p:sldLayoutIdLst>
  <p:transition spd="slow" advTm="1867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95647"/>
            <a:ext cx="6858000" cy="1999407"/>
          </a:xfrm>
        </p:spPr>
        <p:txBody>
          <a:bodyPr>
            <a:noAutofit/>
          </a:bodyPr>
          <a:lstStyle/>
          <a:p>
            <a:r>
              <a:rPr lang="pt-BR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</a:rPr>
              <a:t>TEHNIČKI, TRŽIŠNI I REGULATORNI ASPEKTI UVOĐENJA DISTRIBUIRANE PROIZVODNJE</a:t>
            </a:r>
            <a:endParaRPr lang="en-NZ" sz="32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40084"/>
            <a:ext cx="6858000" cy="2232560"/>
          </a:xfrm>
        </p:spPr>
        <p:txBody>
          <a:bodyPr>
            <a:normAutofit/>
          </a:bodyPr>
          <a:lstStyle/>
          <a:p>
            <a:r>
              <a:rPr lang="en-NZ" b="1">
                <a:latin typeface="Times New Roman" panose="02020603050405020304" pitchFamily="18" charset="0"/>
                <a:cs typeface="Times New Roman" panose="02020603050405020304" pitchFamily="18" charset="0"/>
              </a:rPr>
              <a:t>CG KO CIGRE 2019</a:t>
            </a:r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0" y="6216383"/>
            <a:ext cx="2956956" cy="641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i="1">
                <a:latin typeface="Times New Roman" panose="02020603050405020304" pitchFamily="18" charset="0"/>
                <a:cs typeface="Times New Roman" panose="02020603050405020304" pitchFamily="18" charset="0"/>
              </a:rPr>
              <a:t>Slaven Ivanović, </a:t>
            </a:r>
            <a:r>
              <a:rPr lang="en-NZ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COTEE</a:t>
            </a:r>
            <a:endParaRPr lang="en-N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NZ" i="1">
                <a:latin typeface="Times New Roman" panose="02020603050405020304" pitchFamily="18" charset="0"/>
                <a:cs typeface="Times New Roman" panose="02020603050405020304" pitchFamily="18" charset="0"/>
              </a:rPr>
              <a:t>Ana Žarković, </a:t>
            </a:r>
            <a:r>
              <a:rPr lang="en-NZ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COTEE</a:t>
            </a:r>
            <a:endParaRPr lang="en-N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699246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Algerian" panose="04020705040A02060702" pitchFamily="82" charset="0"/>
              </a:rPr>
              <a:t>Zaklju</a:t>
            </a:r>
            <a:r>
              <a:rPr lang="de-AT" dirty="0">
                <a:latin typeface="Algerian" panose="04020705040A02060702" pitchFamily="82" charset="0"/>
              </a:rPr>
              <a:t>č</a:t>
            </a:r>
            <a:r>
              <a:rPr lang="de-AT" sz="2800" dirty="0">
                <a:latin typeface="Algerian" panose="04020705040A02060702" pitchFamily="82" charset="0"/>
              </a:rPr>
              <a:t>ak</a:t>
            </a:r>
            <a:endParaRPr lang="de-AT" sz="29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9685"/>
            <a:ext cx="9144000" cy="530897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Tehnološki razvoj i ciljevi EU u pogledu penetracije OIE decentralizuju elektroenergetsku infrastrukturu i usluge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Iako je liberalizacija i internacionalizacija evropskog tržišta električne energije rezultirala harmonizacijom cijena prenosa i regulacije, ne postoji inicijativa za razmatranje regulacije distributivnih mreža, kako bi se osiguralo efikasno učešće OIE i DG na unutrašnjem tržištu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Neophodno je obezbijediti analitičku pozadinu i organizacionu osnovu za regulatorni okvir koji zadovoljava ovu potrebu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U cilju razumijevanja strukture trenutnog evropskog elektroenergetskog sektora i njegovog institucionalnog okruženja, potrebno je analizirati tehničku, ekonomsku i institucionalnu dinamiku evropskih elektroenergetskih sistema i tržišta električne energije; shodno tome, potrebno je napraviti analizu koja se odnosi na neophodne regulatorne mjere u kratkoročnom i srednjoročnom periodu, koje će ujedno doprinijeti i realizaciji izvjesnih scenarija za dugoročne ciljeve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Glavni cilj predstavlja razvoj regulatornih smjernica za prelazak na tržište električne energije i razvoj mrežne strukture, koje bi kreirale jednake uslove za centralizovanu i decentralizovanu proizvodnju, kao i razvoj mreže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bi smjernice bile u potpunosti operativne, potrebno je okupiti sve zainteresovane strane i predstavnike relevantnih institucija sa krajnjim ciljem poboljšanja implementacije DG; EU pruža podršku u pripremi regulatornog okvira, a samim tim i u implementaciji EU direktiva o liberalizaciji tržišta i direktiva o obnovljivoj energiji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>Neophodne su studije (koje bi se odnosile na: pregled trenutne politike i regulative u oblasti električne energije u EU, pregled tehničkih opcija i ograničenja za integraciju DG u elektroenergetske mreže, dugoročnu dinamiku sistema snabdijevanja električnom energijom, analizu dugoročne tehničke i ekonomske dinamike koja je u osnovi promjena arhitekture evropske elektroenergetske infrastrukture i tržišta), nakon kojih je potrebno sprovesti opsežne interakcije sa regulatorom, kreatorima nacionalne politike, kompanijama za snabdijevanje i distribuciju i drugim relevantnim akterima u cilju razvoja regulatornog okvira (kriterijuma, propisa i mjera za regulaciju distributivne mreže, unapređenje i uklanjanje barijera prilikom integracije OIE i DG, itd.)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151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699246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Algerian" panose="04020705040A02060702" pitchFamily="82" charset="0"/>
              </a:rPr>
              <a:t>Zaklju</a:t>
            </a:r>
            <a:r>
              <a:rPr lang="de-AT" dirty="0">
                <a:latin typeface="Algerian" panose="04020705040A02060702" pitchFamily="82" charset="0"/>
              </a:rPr>
              <a:t>č</a:t>
            </a:r>
            <a:r>
              <a:rPr lang="de-AT" sz="2800" dirty="0">
                <a:latin typeface="Algerian" panose="04020705040A02060702" pitchFamily="82" charset="0"/>
              </a:rPr>
              <a:t>ak</a:t>
            </a:r>
            <a:endParaRPr lang="de-AT" sz="29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9684"/>
            <a:ext cx="9144000" cy="545910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Nediskriminatorni pristup mreži za sve proizvođače, ključni je preduslov za jednake uslove za centralizovanu i distribuiranu proizvodnju; otvoreni pristup veleprodajnim tržištima električne energije za DG već je odobren Direktivama o električnoj energiji, OIE i CHP, pri čemu je opseg pristupa tržištu neophodno proširiti i na pomoćne usluge, koje mogu biti pružene putem tržišnih metoda iz centralizovanih i distribuiranih postrojenja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Pomenute usluge se trenutno dobijaju iz centralizovane proizvodnje od strane TSO-a i prenose se DSO-u, dok distribuirani proizvođači ne mogu pružati pomoćne usluge DSO-u; u tom pogledu posebno treba razmotriti usluge koje se odnose na balansiranje i kvalitet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endParaRPr lang="sr-Latn-ME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se da tržišta za pomoćne usluge budu otvorena i za distrubuirane proizvođače i da se operatorima dodijeli veća fleksibilnost u pronalaženju pomenutih usluga, kako bi ispunili servisne obaveze prema svojim potrošačima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cilju uklanjanja barijera prilikom integracije DG-a u elektroenergetsku mrežu, DSO mora podržati „aktivno upravljanje mrežom“, koje podrazumijeva ulaganje u inovacije u cilju poboljšanja upravljanja mrežom, posebno u oblasti ICT-a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Imajući u vidu neophodne inovacije u upravljanju mrežom, potrebno je DSO-u obezbijediti povraćaj novca uloženog u inovacije, dok EU politike treba da teže unapređenju razmjene znanja u oblasti podsticanja DSO-a i inovacija u distributivnim mrežama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narednim godinama poseban naglasak će biti na usklađivanju ponude energije sa potrebama potrošača, kvalitetu usluge, redukciji troškova, uslugama usmjerenim na portfolio i fleksibilni ugovorni menadžment</a:t>
            </a:r>
          </a:p>
        </p:txBody>
      </p:sp>
    </p:spTree>
    <p:extLst>
      <p:ext uri="{BB962C8B-B14F-4D97-AF65-F5344CB8AC3E}">
        <p14:creationId xmlns:p14="http://schemas.microsoft.com/office/powerpoint/2010/main" val="270055630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4300"/>
            <a:ext cx="9144000" cy="406485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sr-Latn-ME" sz="60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HVALA NA PAŽNJI!</a:t>
            </a:r>
          </a:p>
          <a:p>
            <a:pPr marL="457200" indent="-457200" algn="just">
              <a:buFont typeface="+mj-lt"/>
              <a:buAutoNum type="arabicPeriod"/>
            </a:pPr>
            <a:endParaRPr lang="de-AT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20490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33"/>
            <a:ext cx="9144000" cy="814507"/>
          </a:xfrm>
        </p:spPr>
        <p:txBody>
          <a:bodyPr>
            <a:normAutofit fontScale="90000"/>
          </a:bodyPr>
          <a:lstStyle/>
          <a:p>
            <a:r>
              <a:rPr lang="de-AT" sz="3200" dirty="0" smtClean="0">
                <a:latin typeface="Algerian" panose="04020705040A02060702" pitchFamily="82" charset="0"/>
              </a:rPr>
              <a:t/>
            </a:r>
            <a:br>
              <a:rPr lang="de-AT" sz="3200" dirty="0" smtClean="0">
                <a:latin typeface="Algerian" panose="04020705040A02060702" pitchFamily="82" charset="0"/>
              </a:rPr>
            </a:br>
            <a:r>
              <a:rPr lang="de-AT" sz="3100" dirty="0" smtClean="0">
                <a:latin typeface="Algerian" panose="04020705040A02060702" pitchFamily="82" charset="0"/>
              </a:rPr>
              <a:t>Pitanja za diskusiju</a:t>
            </a:r>
            <a:endParaRPr lang="de-AT" sz="3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44491"/>
            <a:ext cx="9144000" cy="406485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A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</a:t>
            </a:r>
            <a:r>
              <a:rPr lang="de-AT">
                <a:latin typeface="Times New Roman" panose="02020603050405020304" pitchFamily="18" charset="0"/>
                <a:cs typeface="Times New Roman" panose="02020603050405020304" pitchFamily="18" charset="0"/>
              </a:rPr>
              <a:t>mišljenju autora, koliko je EES Crne Gore spreman za ekspanziju distribuirane proizvodnje? </a:t>
            </a:r>
            <a:endParaRPr lang="sr-Latn-M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A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</a:t>
            </a:r>
            <a:r>
              <a:rPr lang="de-AT">
                <a:latin typeface="Times New Roman" panose="02020603050405020304" pitchFamily="18" charset="0"/>
                <a:cs typeface="Times New Roman" panose="02020603050405020304" pitchFamily="18" charset="0"/>
              </a:rPr>
              <a:t>bi mogla biti alternativa trenutno važećoj FIT tarifi u Crnoj Gori, koja predstavlja osnovni mehanizam podsticanja distribuirane proizvodnje u zemlji</a:t>
            </a:r>
            <a:r>
              <a:rPr lang="de-A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5264708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922082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Algerian" panose="04020705040A02060702" pitchFamily="82" charset="0"/>
              </a:rPr>
              <a:t>UVOD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55343"/>
            <a:ext cx="9144000" cy="621796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Cilj distribuirane proizvodnje - pružanje potrošačima i dobavljačima električne energije sigurne, dostupne, pouzdane, fleksibilne i vremenski pristupačne energetske usluge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Osnovna karakteristika distribuirane proizvodnje - približavanje i povezivanje proizvodnje električne energije bliže 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potrošnji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roizvodnja </a:t>
            </a: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električne energije više nije centralizovana, već prostorno raspoređena po cijeloj mreži, i sami potrošači (kupci) se uključuju u proizvodnju električne energije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Distribuirani izvori, bez obzira na porast opterećenja, smanjuju ulaganja u 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mrežu</a:t>
            </a:r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Stimulisanje i dislociranje distribuirane proizvodnje i tehnologije koja olakšava učešće 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potražnje</a:t>
            </a:r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Poseban naglasak će biti na kvalitetu usluge i redukciji troškova, dok će vodeću ulogu u ispunjenju očekivanja potrošača imati: cjelokupna povezanost sistema, energija zavisna od potrošnje (engl. energy 'on demand'), usluge usmjerene na portfolio i fleksibilni ugovorni menadžment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7775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479"/>
            <a:ext cx="9144000" cy="1058088"/>
          </a:xfrm>
        </p:spPr>
        <p:txBody>
          <a:bodyPr>
            <a:normAutofit fontScale="90000"/>
          </a:bodyPr>
          <a:lstStyle/>
          <a:p>
            <a:r>
              <a:rPr lang="de-AT" sz="2800">
                <a:latin typeface="Algerian" panose="04020705040A02060702" pitchFamily="82" charset="0"/>
              </a:rPr>
              <a:t>Budućnost distribuirane proizvodnje - regulatorne, komercijalne i tehnološke prepreke implementacije DG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10184"/>
            <a:ext cx="9074844" cy="5213445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Iskustva razvijenih zemalja i budući globalni razvoj distribuirane proizvodnje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Crna Gora i problematika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distribuirane </a:t>
            </a:r>
            <a:r>
              <a:rPr lang="it-I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 definisanja regulatornog okvira za obavljanje distribuirane proizvodnje</a:t>
            </a:r>
          </a:p>
          <a:p>
            <a:pPr algn="just"/>
            <a:endParaRPr lang="it-IT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Budućnost distribuirane proizvodnje - regulatorne, komercijalne i tehnološke prepreke implementacije DG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osnovne grupe problema čije rješavanje vodi ka konačnom cilju, odnosno potpunoj integraciji DG u EES i tržište električne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endParaRPr lang="de-A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Uvođenje PPA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mehanizama</a:t>
            </a:r>
            <a:endParaRPr lang="en-GB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Tržišna orijentacija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DER-a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6352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60503"/>
          </a:xfrm>
        </p:spPr>
        <p:txBody>
          <a:bodyPr>
            <a:normAutofit/>
          </a:bodyPr>
          <a:lstStyle/>
          <a:p>
            <a:r>
              <a:rPr lang="de-AT" sz="2800">
                <a:latin typeface="Algerian" panose="04020705040A02060702" pitchFamily="82" charset="0"/>
              </a:rPr>
              <a:t>Pristup tržištu</a:t>
            </a:r>
            <a:endParaRPr lang="de-AT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4525"/>
            <a:ext cx="9144000" cy="589720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Distribuiranoj proizvodnji je potrebno olakšati pristup tržištu; suštinski problem je uključenje DER-a u tržište električne energije, tj. veleprodajno tržište energije i tržište pomoćnih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 bi se omogućio inteligentniji način upravljanja mrežom i obezbijedile mrežne usluge, neophodne su sledeće regulatorne promjene po pitanju pristupa tržištu:</a:t>
            </a:r>
          </a:p>
          <a:p>
            <a:pPr algn="just"/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dozvoliti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DSO-ima fleksibilnost u pogledu procesa nabavke pomoćnih 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usluga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iz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izvora, koji nisu propisani na centralizovanom tržištu kojim 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upravlja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TSO,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od operatora DG-a na njihovoj teritoriji,</a:t>
            </a:r>
          </a:p>
          <a:p>
            <a:pPr algn="just"/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olakšati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direktno učešće DG-a na tržištima pomoćnih usluga na centralnom 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nivou,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što su balansna tržišta,</a:t>
            </a:r>
          </a:p>
          <a:p>
            <a:pPr algn="just"/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3)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nominovanje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subjekta za upravljanje i vođenje DER tržišta, kao i 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koordinaciju sa</a:t>
            </a:r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ostalim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tržištima električne energije.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U okviru postojećih programa finansijske podrške, javljaju se </a:t>
            </a:r>
            <a:endParaRPr lang="de-AT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intermitentni </a:t>
            </a: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izvori električne energije koji često imaju prioritetan </a:t>
            </a:r>
            <a:endParaRPr lang="de-AT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pristup </a:t>
            </a: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sistemu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109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2927"/>
          </a:xfrm>
        </p:spPr>
        <p:txBody>
          <a:bodyPr>
            <a:normAutofit fontScale="90000"/>
          </a:bodyPr>
          <a:lstStyle/>
          <a:p>
            <a:r>
              <a:rPr lang="de-AT" sz="2800">
                <a:latin typeface="Algerian" panose="04020705040A02060702" pitchFamily="82" charset="0"/>
              </a:rPr>
              <a:t>Lokacijski signali</a:t>
            </a:r>
            <a:br>
              <a:rPr lang="de-AT" sz="2800">
                <a:latin typeface="Algerian" panose="04020705040A02060702" pitchFamily="82" charset="0"/>
              </a:rPr>
            </a:br>
            <a:r>
              <a:rPr lang="de-AT" sz="2800">
                <a:latin typeface="Algerian" panose="04020705040A02060702" pitchFamily="82" charset="0"/>
              </a:rPr>
              <a:t>Raspodjela troškova i koristi 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2638"/>
            <a:ext cx="9144000" cy="587536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Prihodi i troškovi DG-a zavise od vremena i mjesta povezivanja i proizvodnje; da bi se maksimizirale koristi i minimizirali troškovi, operatorima distribuirane proizvodnje treba kratkoročno obezbijediti geografski diferencirane podsticaje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Podsticajne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Lokacijski signali se mogu dobiti samo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ukoliko </a:t>
            </a: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 u nekoj tački mreže mogu mjeriti troškovi i prihodi  distribuirane proizvodnje i pripisati jednom mjestu priključenja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ME" sz="20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aspodjele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troškova i profita kroz različite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podsticaje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mogl</a:t>
            </a:r>
            <a:r>
              <a:rPr lang="sr-Latn-M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bi se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odvijati između DSO-a 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operatora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DG-a</a:t>
            </a:r>
            <a:r>
              <a:rPr lang="sr-Latn-M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takav način da operator DG-a ima dovoljno podsticaja da investira i upravlja svojim postrojenjem na najefikasniji način i da DSO ima podsticaj da integriše DG u svoje planiranje mreže i operacije;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znači da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koristi ili troškovi u potpunosti ne pripisuju ni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operatoru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portfelja distribuirane proizvodnje ni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DSO-u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77461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06823"/>
          </a:xfrm>
        </p:spPr>
        <p:txBody>
          <a:bodyPr>
            <a:normAutofit/>
          </a:bodyPr>
          <a:lstStyle/>
          <a:p>
            <a:r>
              <a:rPr lang="de-AT" sz="2800">
                <a:latin typeface="Algerian" panose="04020705040A02060702" pitchFamily="82" charset="0"/>
              </a:rPr>
              <a:t>Tehnički izazovi 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7481"/>
            <a:ext cx="9144000" cy="552051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Pitanje tehničke integracije distribuirane proizvodnje u sistem </a:t>
            </a:r>
            <a:endParaRPr lang="de-AT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Tehnološke transformacije, definisanje novih usluga i skladištenje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Inovacije u tehnologiji energetskog </a:t>
            </a: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sektora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Funkcija </a:t>
            </a:r>
            <a:r>
              <a:rPr lang="de-A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servisera – operatora portfeljskih usluga i usluga balansiranja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76043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7559"/>
          </a:xfrm>
        </p:spPr>
        <p:txBody>
          <a:bodyPr>
            <a:normAutofit fontScale="90000"/>
          </a:bodyPr>
          <a:lstStyle/>
          <a:p>
            <a:r>
              <a:rPr lang="de-AT" sz="2800">
                <a:latin typeface="Algerian" panose="04020705040A02060702" pitchFamily="82" charset="0"/>
              </a:rPr>
              <a:t>Uslovi ekonomskog podsticaja razvoja DG - razvoj PPA sporazuma na osnovu distribuirane proizvodnje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09934"/>
            <a:ext cx="9144000" cy="584806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PPA, sporazumi o kupovini električne energije sa distributivnim preduzećima (ili preduzećima koja su za to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ovlašćena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) kao glavni izvor finansiranja na mnogim </a:t>
            </a:r>
            <a:r>
              <a:rPr lang="en-GB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tržištima</a:t>
            </a:r>
          </a:p>
          <a:p>
            <a:pPr algn="just"/>
            <a:endParaRPr lang="de-A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PPA sa pravom strukturom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cijena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može da pruži zaštitu od tržišnih nestabilnosti cijena električne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endParaRPr lang="en-GB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de-AT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korak </a:t>
            </a:r>
            <a:r>
              <a:rPr lang="de-AT" sz="1800">
                <a:latin typeface="Times New Roman" panose="02020603050405020304" pitchFamily="18" charset="0"/>
                <a:cs typeface="Times New Roman" panose="02020603050405020304" pitchFamily="18" charset="0"/>
              </a:rPr>
              <a:t>u cilju ostvarenja tržišnog pristupa proizvodnji iz obnovljivih </a:t>
            </a:r>
            <a:r>
              <a:rPr lang="de-AT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izvora - odvajanje </a:t>
            </a:r>
            <a:r>
              <a:rPr lang="de-AT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proizvodnje iz obnovljivih izvora energije od subvencija uz uslov da investitori ublaže izloženost cijena energije </a:t>
            </a:r>
            <a:r>
              <a:rPr lang="de-AT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tržištu</a:t>
            </a:r>
          </a:p>
          <a:p>
            <a:pPr algn="just"/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relaz</a:t>
            </a:r>
            <a:r>
              <a:rPr lang="en-GB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na mreže koje dobijaju karakteristike servisa, postaju platforme koje omogućavaju različitim učesnicima na tržištu da međusobno komuniciraju, sarađuju i razvijaju međusobne poslovne odnose, pri čemu su u prilici da koriste i nove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tehnologije</a:t>
            </a:r>
            <a:endParaRPr lang="en-GB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>
                <a:latin typeface="Times New Roman" panose="02020603050405020304" pitchFamily="18" charset="0"/>
                <a:cs typeface="Times New Roman" panose="02020603050405020304" pitchFamily="18" charset="0"/>
              </a:rPr>
              <a:t>Jedno od ključnih pitanja za PPA </a:t>
            </a:r>
            <a:r>
              <a:rPr lang="en-GB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pl-PL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strana u sporazumu preuzima rizik uravnoteženja</a:t>
            </a:r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1379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534"/>
            <a:ext cx="9144000" cy="829876"/>
          </a:xfrm>
        </p:spPr>
        <p:txBody>
          <a:bodyPr>
            <a:noAutofit/>
          </a:bodyPr>
          <a:lstStyle/>
          <a:p>
            <a:r>
              <a:rPr lang="de-AT" sz="2800">
                <a:latin typeface="Algerian" panose="04020705040A02060702" pitchFamily="82" charset="0"/>
              </a:rPr>
              <a:t>POLITIKA EU U ODNOSU NA DISTRIBUIRANU PROIZVODNJU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4525"/>
            <a:ext cx="9144000" cy="579347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Politika EU u odnosu na distribuiranu proizvodnju uglavnom je definisana Direktivom o električnoj energiji (2003/54/EC), Direktivom o obnovljivim izvorima (2001/77/EC) i Direktivom o CHP (2004/8/EC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de-AT" sz="17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Direktivom 2009/28/EZ Evropskog parlamenta i Vijeća o promovisanju upotrebe energije iz obnovljivih izvora i izmjeni i kasnijem stavljanju van snage direktiva 2001/77/EZ i 2003/30/EZ, počeo je proces sistemske integracije distribuirane 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proizvodnje</a:t>
            </a:r>
          </a:p>
          <a:p>
            <a:pPr algn="just"/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Nagli porast proizvodnje iz OIE jasno je ukazao na potrebu da se kompletan pristup ovoj problematici mora pomjerati u smjeru njene integracije u EES, prevashodno u distributivnu 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mrežu</a:t>
            </a:r>
            <a:endParaRPr lang="de-AT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Politika podsticanja proizvodnje iz OIE u smislu njenog subvencionisanja dostigla je potreban projektovani nivo, ispunila svoj smisao i uglavnom se završava u svim zemljama članicama 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EU; navedeno </a:t>
            </a: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neće imati negativan uticaj na politiku promovisanja proizvodnje iz OIE, njen dalji nastavak se vidi u stvaranju uslova za što lakše uključivanje u 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endParaRPr lang="de-AT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Direktiva </a:t>
            </a:r>
            <a:r>
              <a:rPr lang="pt-BR" sz="1700">
                <a:latin typeface="Times New Roman" panose="02020603050405020304" pitchFamily="18" charset="0"/>
                <a:cs typeface="Times New Roman" panose="02020603050405020304" pitchFamily="18" charset="0"/>
              </a:rPr>
              <a:t>(EU) 2018/2001 Evropskog parlamenta i Vijeća o </a:t>
            </a:r>
            <a:r>
              <a:rPr lang="pt-BR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promovisanju </a:t>
            </a:r>
          </a:p>
          <a:p>
            <a:pPr algn="just"/>
            <a:r>
              <a:rPr lang="pt-BR" sz="1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upotrebe </a:t>
            </a:r>
            <a:r>
              <a:rPr lang="pt-BR" sz="1700">
                <a:latin typeface="Times New Roman" panose="02020603050405020304" pitchFamily="18" charset="0"/>
                <a:cs typeface="Times New Roman" panose="02020603050405020304" pitchFamily="18" charset="0"/>
              </a:rPr>
              <a:t>energije iz obnovljivih </a:t>
            </a:r>
            <a:r>
              <a:rPr lang="pt-BR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izvora (dopuna </a:t>
            </a:r>
            <a:r>
              <a:rPr lang="pt-BR" sz="1700">
                <a:latin typeface="Times New Roman" panose="02020603050405020304" pitchFamily="18" charset="0"/>
                <a:cs typeface="Times New Roman" panose="02020603050405020304" pitchFamily="18" charset="0"/>
              </a:rPr>
              <a:t>Direktive 2009/28/EZ</a:t>
            </a:r>
            <a:r>
              <a:rPr lang="pt-BR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2355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2830"/>
            <a:ext cx="9144000" cy="829876"/>
          </a:xfrm>
        </p:spPr>
        <p:txBody>
          <a:bodyPr>
            <a:noAutofit/>
          </a:bodyPr>
          <a:lstStyle/>
          <a:p>
            <a:r>
              <a:rPr lang="de-AT" sz="2800">
                <a:latin typeface="Algerian" panose="04020705040A02060702" pitchFamily="82" charset="0"/>
              </a:rPr>
              <a:t>Pristup </a:t>
            </a:r>
            <a:r>
              <a:rPr lang="de-AT" sz="2800" smtClean="0">
                <a:latin typeface="Algerian" panose="04020705040A02060702" pitchFamily="82" charset="0"/>
              </a:rPr>
              <a:t>mre</a:t>
            </a:r>
            <a:r>
              <a:rPr lang="sr-Latn-ME" sz="2800">
                <a:latin typeface="Algerian" panose="04020705040A02060702" pitchFamily="82" charset="0"/>
              </a:rPr>
              <a:t>Ž</a:t>
            </a:r>
            <a:r>
              <a:rPr lang="de-AT" sz="2800" smtClean="0">
                <a:latin typeface="Algerian" panose="04020705040A02060702" pitchFamily="82" charset="0"/>
              </a:rPr>
              <a:t>i</a:t>
            </a:r>
            <a:endParaRPr lang="de-AT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68991"/>
            <a:ext cx="9144000" cy="588901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ilj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korigovane direktive o obnovljivim izvorima energije 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integracija proizvodnje iz OIE u EES i na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tržište</a:t>
            </a:r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Pristup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mreži za DG ima jasnu evropsku dimenziju, jer direktno utiče na pristup DG-a energetskim tržištima, a samim tim i na nivo konkurencije na unutrašnjem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tržištu</a:t>
            </a:r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ntegrisana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elektroenergetsku infrastrukturu i tržišta na kontrolisan način, distribuirana proizvodnja može doprinijeti sigurnosti snabdijevanja povećanjem rezervnih kapaciteta, stoga je prvi korak pružanja pristupa mreži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presudan</a:t>
            </a:r>
            <a:endParaRPr lang="vi-VN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7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ekonomskom smislu pristup mreži definisan je naknadama za </a:t>
            </a:r>
            <a:r>
              <a:rPr lang="pl-PL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priključak</a:t>
            </a:r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AT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cilju stimulisanja optimalne lokacije DG postrojenja u mreži, mogu se pružiti lokalni </a:t>
            </a:r>
            <a:r>
              <a:rPr lang="de-AT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podsticaji</a:t>
            </a:r>
          </a:p>
          <a:p>
            <a:pPr algn="just"/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7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enefiti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povezani sa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nisu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u potpunosti prenijeti na operatora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DG,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naknade može zadržati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DSO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avedeno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pruža podsticaj da se DG uključi u planiranje i upravljanje </a:t>
            </a:r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mrežom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na kreativan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dok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pogodnosti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prenijeti </a:t>
            </a:r>
            <a:r>
              <a:rPr lang="vi-VN" sz="1700">
                <a:latin typeface="Times New Roman" panose="02020603050405020304" pitchFamily="18" charset="0"/>
                <a:cs typeface="Times New Roman" panose="02020603050405020304" pitchFamily="18" charset="0"/>
              </a:rPr>
              <a:t>na kupce </a:t>
            </a:r>
            <a:endParaRPr lang="en-GB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električne energije</a:t>
            </a:r>
            <a:endParaRPr lang="vi-VN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A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28707"/>
      </p:ext>
    </p:extLst>
  </p:cSld>
  <p:clrMapOvr>
    <a:masterClrMapping/>
  </p:clrMapOvr>
  <p:transition spd="slow" advTm="1867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10.xml><?xml version="1.0" encoding="utf-8"?>
<a:theme xmlns:a="http://schemas.openxmlformats.org/drawingml/2006/main" name="9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11.xml><?xml version="1.0" encoding="utf-8"?>
<a:theme xmlns:a="http://schemas.openxmlformats.org/drawingml/2006/main" name="10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12.xml><?xml version="1.0" encoding="utf-8"?>
<a:theme xmlns:a="http://schemas.openxmlformats.org/drawingml/2006/main" name="11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3.xml><?xml version="1.0" encoding="utf-8"?>
<a:theme xmlns:a="http://schemas.openxmlformats.org/drawingml/2006/main" name="2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4.xml><?xml version="1.0" encoding="utf-8"?>
<a:theme xmlns:a="http://schemas.openxmlformats.org/drawingml/2006/main" name="3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5.xml><?xml version="1.0" encoding="utf-8"?>
<a:theme xmlns:a="http://schemas.openxmlformats.org/drawingml/2006/main" name="4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6.xml><?xml version="1.0" encoding="utf-8"?>
<a:theme xmlns:a="http://schemas.openxmlformats.org/drawingml/2006/main" name="5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7.xml><?xml version="1.0" encoding="utf-8"?>
<a:theme xmlns:a="http://schemas.openxmlformats.org/drawingml/2006/main" name="6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8.xml><?xml version="1.0" encoding="utf-8"?>
<a:theme xmlns:a="http://schemas.openxmlformats.org/drawingml/2006/main" name="7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9.xml><?xml version="1.0" encoding="utf-8"?>
<a:theme xmlns:a="http://schemas.openxmlformats.org/drawingml/2006/main" name="8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1505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TEHNIČKI, TRŽIŠNI I REGULATORNI ASPEKTI UVOĐENJA DISTRIBUIRANE PROIZVODNJE</vt:lpstr>
      <vt:lpstr>UVOD</vt:lpstr>
      <vt:lpstr>Budućnost distribuirane proizvodnje - regulatorne, komercijalne i tehnološke prepreke implementacije DG</vt:lpstr>
      <vt:lpstr>Pristup tržištu</vt:lpstr>
      <vt:lpstr>Lokacijski signali Raspodjela troškova i koristi </vt:lpstr>
      <vt:lpstr>Tehnički izazovi </vt:lpstr>
      <vt:lpstr>Uslovi ekonomskog podsticaja razvoja DG - razvoj PPA sporazuma na osnovu distribuirane proizvodnje</vt:lpstr>
      <vt:lpstr>POLITIKA EU U ODNOSU NA DISTRIBUIRANU PROIZVODNJU</vt:lpstr>
      <vt:lpstr>Pristup mreŽi</vt:lpstr>
      <vt:lpstr>Zaključak</vt:lpstr>
      <vt:lpstr>Zaključak</vt:lpstr>
      <vt:lpstr>PowerPoint Presentation</vt:lpstr>
      <vt:lpstr> Pitanja za diskusiju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Ana Žarković</dc:creator>
  <cp:lastModifiedBy>ANA-DESKTOP-NDE0KAE</cp:lastModifiedBy>
  <cp:revision>24</cp:revision>
  <dcterms:created xsi:type="dcterms:W3CDTF">2018-08-21T10:05:07Z</dcterms:created>
  <dcterms:modified xsi:type="dcterms:W3CDTF">2019-05-08T21:57:00Z</dcterms:modified>
</cp:coreProperties>
</file>