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87" autoAdjust="0"/>
    <p:restoredTop sz="94660" autoAdjust="0"/>
  </p:normalViewPr>
  <p:slideViewPr>
    <p:cSldViewPr snapToGrid="0">
      <p:cViewPr>
        <p:scale>
          <a:sx n="110" d="100"/>
          <a:sy n="110" d="100"/>
        </p:scale>
        <p:origin x="-1644" y="-2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2976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="" xmlns:a16="http://schemas.microsoft.com/office/drawing/2014/main" id="{1AF0158E-0BEA-4BFF-AA61-7914394B3C6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14F11DA1-6698-4392-B84F-664E2A344A6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192300-EA15-4B15-A783-6E65AD991BC8}" type="datetimeFigureOut">
              <a:rPr lang="en-NZ" smtClean="0"/>
              <a:t>8/05/2019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AB15D29F-AD7A-40A3-90D1-5C7D45458A0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A27F1443-A053-47AC-962C-46D85BEC89F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E16929-A883-446E-B000-A06150AF9A4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1472818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614211-E28D-4196-8F23-467118673D5D}" type="datetimeFigureOut">
              <a:rPr lang="en-NZ" smtClean="0"/>
              <a:t>8/05/2019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14C6E0-D6AA-4C96-836C-B12EBD6499B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1385552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79DC7B2-556D-46CD-83ED-99A884FB97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942833"/>
            <a:ext cx="6858000" cy="852221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505F1AF1-96C1-4AD2-BC34-4BA79B45D7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861729"/>
            <a:ext cx="6858000" cy="53869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NZ"/>
          </a:p>
        </p:txBody>
      </p:sp>
      <p:pic>
        <p:nvPicPr>
          <p:cNvPr id="10" name="Picture 9">
            <a:extLst>
              <a:ext uri="{FF2B5EF4-FFF2-40B4-BE49-F238E27FC236}">
                <a16:creationId xmlns="" xmlns:a16="http://schemas.microsoft.com/office/drawing/2014/main" id="{5A6AB894-3DB9-43E6-854A-5B9B32AAA2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6756" y="5440619"/>
            <a:ext cx="1931569" cy="1286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3677128"/>
      </p:ext>
    </p:extLst>
  </p:cSld>
  <p:clrMapOvr>
    <a:masterClrMapping/>
  </p:clrMapOvr>
  <p:transition spd="slow" advTm="1867">
    <p:randomBar dir="vert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and plain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B9DA755-ADDA-4D38-B98F-77D27BE234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888" y="311151"/>
            <a:ext cx="7886700" cy="673100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73527923"/>
      </p:ext>
    </p:extLst>
  </p:cSld>
  <p:clrMapOvr>
    <a:masterClrMapping/>
  </p:clrMapOvr>
  <p:transition spd="slow" advTm="1867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F4FE3D5B-2D16-4C5E-B51C-927C485EC3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3745" y="404910"/>
            <a:ext cx="1375873" cy="655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1847878"/>
      </p:ext>
    </p:extLst>
  </p:cSld>
  <p:clrMapOvr>
    <a:masterClrMapping/>
  </p:clrMapOvr>
  <p:transition spd="slow" advTm="1867">
    <p:randomBar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2_blank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F4FE3D5B-2D16-4C5E-B51C-927C485EC3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3637" y="91586"/>
            <a:ext cx="1422535" cy="677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6806867"/>
      </p:ext>
    </p:extLst>
  </p:cSld>
  <p:clrMapOvr>
    <a:masterClrMapping/>
  </p:clrMapOvr>
  <p:transition spd="slow" advTm="1867">
    <p:randomBar dir="vert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6682252"/>
      </p:ext>
    </p:extLst>
  </p:cSld>
  <p:clrMapOvr>
    <a:masterClrMapping/>
  </p:clrMapOvr>
  <p:transition spd="slow" advTm="1867">
    <p:randomBar dir="vert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562BDAB-8C03-49FE-9EAA-8162E4BB9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00B3EFB5-8611-4301-81A0-65A7898C09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52695327-1C22-4CDC-A9AC-3BB81D16ED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01756843"/>
      </p:ext>
    </p:extLst>
  </p:cSld>
  <p:clrMapOvr>
    <a:masterClrMapping/>
  </p:clrMapOvr>
  <p:transition spd="slow" advTm="1867">
    <p:randomBar dir="vert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caption small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562BDAB-8C03-49FE-9EAA-8162E4BB9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00B3EFB5-8611-4301-81A0-65A7898C09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52695327-1C22-4CDC-A9AC-3BB81D16ED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460DE470-EB93-4C4F-AD5E-539B9F35367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7144" y="431562"/>
            <a:ext cx="1113250" cy="530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4710047"/>
      </p:ext>
    </p:extLst>
  </p:cSld>
  <p:clrMapOvr>
    <a:masterClrMapping/>
  </p:clrMapOvr>
  <p:transition spd="slow" advTm="1867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4_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79DC7B2-556D-46CD-83ED-99A884FB97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942833"/>
            <a:ext cx="6858000" cy="852221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505F1AF1-96C1-4AD2-BC34-4BA79B45D7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861729"/>
            <a:ext cx="6858000" cy="53869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NZ"/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5A6AB894-3DB9-43E6-854A-5B9B32AAA2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6756" y="5440619"/>
            <a:ext cx="1931569" cy="1286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7083350"/>
      </p:ext>
    </p:extLst>
  </p:cSld>
  <p:clrMapOvr>
    <a:masterClrMapping/>
  </p:clrMapOvr>
  <p:transition spd="slow" advTm="1867">
    <p:randomBar dir="vert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79DC7B2-556D-46CD-83ED-99A884FB97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942833"/>
            <a:ext cx="6858000" cy="852221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505F1AF1-96C1-4AD2-BC34-4BA79B45D7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861729"/>
            <a:ext cx="6858000" cy="53869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NZ"/>
          </a:p>
        </p:txBody>
      </p:sp>
      <p:pic>
        <p:nvPicPr>
          <p:cNvPr id="13" name="Picture 12">
            <a:extLst>
              <a:ext uri="{FF2B5EF4-FFF2-40B4-BE49-F238E27FC236}">
                <a16:creationId xmlns="" xmlns:a16="http://schemas.microsoft.com/office/drawing/2014/main" id="{5A6AB894-3DB9-43E6-854A-5B9B32AAA2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6756" y="5440619"/>
            <a:ext cx="1931569" cy="1286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1528698"/>
      </p:ext>
    </p:extLst>
  </p:cSld>
  <p:clrMapOvr>
    <a:masterClrMapping/>
  </p:clrMapOvr>
  <p:transition spd="slow" advTm="1867">
    <p:randomBar dir="vert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79DC7B2-556D-46CD-83ED-99A884FB97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942833"/>
            <a:ext cx="6858000" cy="852221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505F1AF1-96C1-4AD2-BC34-4BA79B45D7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890303"/>
            <a:ext cx="6858000" cy="53869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NZ"/>
          </a:p>
        </p:txBody>
      </p:sp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5A6AB894-3DB9-43E6-854A-5B9B32AAA2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6756" y="5440619"/>
            <a:ext cx="1931569" cy="1286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7513363"/>
      </p:ext>
    </p:extLst>
  </p:cSld>
  <p:clrMapOvr>
    <a:masterClrMapping/>
  </p:clrMapOvr>
  <p:transition spd="slow" advTm="1867">
    <p:randomBar dir="vert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Content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3661C35-F502-4AFC-BCE0-17E75CA47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30048"/>
            <a:ext cx="7886700" cy="745828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A630835-02B5-4CC1-BD49-B80EFA9C4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94926"/>
            <a:ext cx="7886700" cy="4351338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SzPct val="100000"/>
              <a:buFont typeface="+mj-lt"/>
              <a:buAutoNum type="arabicPeriod"/>
              <a:defRPr sz="2000">
                <a:solidFill>
                  <a:schemeClr val="tx2"/>
                </a:solidFill>
              </a:defRPr>
            </a:lvl1pPr>
            <a:lvl2pPr marL="6858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</a:defRPr>
            </a:lvl2pPr>
            <a:lvl3pPr marL="1143000" indent="-228600">
              <a:buClr>
                <a:schemeClr val="accent1"/>
              </a:buClr>
              <a:buFont typeface="Courier New" panose="02070309020205020404" pitchFamily="49" charset="0"/>
              <a:buChar char="o"/>
              <a:defRPr sz="2000">
                <a:solidFill>
                  <a:schemeClr val="tx2"/>
                </a:solidFill>
              </a:defRPr>
            </a:lvl3pPr>
            <a:lvl4pPr>
              <a:buClr>
                <a:schemeClr val="accent1"/>
              </a:buClr>
              <a:defRPr sz="2200"/>
            </a:lvl4pPr>
            <a:lvl5pPr>
              <a:buClr>
                <a:schemeClr val="accent1"/>
              </a:buClr>
              <a:defRPr sz="22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BE6CB0CC-D317-482F-846B-3814D19307F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8844" y="6034114"/>
            <a:ext cx="1375873" cy="655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2819508"/>
      </p:ext>
    </p:extLst>
  </p:cSld>
  <p:clrMapOvr>
    <a:masterClrMapping/>
  </p:clrMapOvr>
  <p:transition spd="slow" advTm="1867">
    <p:randomBar dir="vert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Heading and bullets v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3661C35-F502-4AFC-BCE0-17E75CA47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30048"/>
            <a:ext cx="7886700" cy="745828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A630835-02B5-4CC1-BD49-B80EFA9C4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94926"/>
            <a:ext cx="7886700" cy="4351338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buSzPct val="105000"/>
              <a:defRPr sz="2000">
                <a:solidFill>
                  <a:schemeClr val="tx2"/>
                </a:solidFill>
              </a:defRPr>
            </a:lvl1pPr>
            <a:lvl2pPr marL="685800" indent="-228600">
              <a:buClr>
                <a:schemeClr val="accent1"/>
              </a:buClr>
              <a:buFont typeface="Arial" panose="020B0604020202020204" pitchFamily="34" charset="0"/>
              <a:buChar char="−"/>
              <a:defRPr sz="2000">
                <a:solidFill>
                  <a:schemeClr val="tx2"/>
                </a:solidFill>
              </a:defRPr>
            </a:lvl2pPr>
            <a:lvl3pPr marL="1143000" indent="-228600">
              <a:buClr>
                <a:schemeClr val="accent1"/>
              </a:buClr>
              <a:buFont typeface="Courier New" panose="02070309020205020404" pitchFamily="49" charset="0"/>
              <a:buChar char="o"/>
              <a:defRPr sz="2000">
                <a:solidFill>
                  <a:schemeClr val="tx2"/>
                </a:solidFill>
              </a:defRPr>
            </a:lvl3pPr>
            <a:lvl4pPr>
              <a:buClr>
                <a:schemeClr val="accent1"/>
              </a:buClr>
              <a:defRPr sz="2200"/>
            </a:lvl4pPr>
            <a:lvl5pPr>
              <a:buClr>
                <a:schemeClr val="accent1"/>
              </a:buClr>
              <a:defRPr sz="22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08F897B4-FAF4-4141-B970-C51951F855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5378" y="456426"/>
            <a:ext cx="1375873" cy="655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1640052"/>
      </p:ext>
    </p:extLst>
  </p:cSld>
  <p:clrMapOvr>
    <a:masterClrMapping/>
  </p:clrMapOvr>
  <p:transition spd="slow" advTm="1867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Heading and bullets 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3661C35-F502-4AFC-BCE0-17E75CA47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30048"/>
            <a:ext cx="7886700" cy="745828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A630835-02B5-4CC1-BD49-B80EFA9C4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75876"/>
            <a:ext cx="7886700" cy="4351338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buSzPct val="105000"/>
              <a:defRPr sz="2000">
                <a:solidFill>
                  <a:schemeClr val="tx2"/>
                </a:solidFill>
              </a:defRPr>
            </a:lvl1pPr>
            <a:lvl2pPr marL="685800" indent="-228600">
              <a:buClr>
                <a:schemeClr val="accent1"/>
              </a:buClr>
              <a:buFont typeface="Arial" panose="020B0604020202020204" pitchFamily="34" charset="0"/>
              <a:buChar char="−"/>
              <a:defRPr sz="2000">
                <a:solidFill>
                  <a:schemeClr val="tx2"/>
                </a:solidFill>
              </a:defRPr>
            </a:lvl2pPr>
            <a:lvl3pPr marL="1143000" indent="-228600">
              <a:buClr>
                <a:schemeClr val="accent1"/>
              </a:buClr>
              <a:buFont typeface="Courier New" panose="02070309020205020404" pitchFamily="49" charset="0"/>
              <a:buChar char="o"/>
              <a:defRPr sz="2000">
                <a:solidFill>
                  <a:schemeClr val="tx2"/>
                </a:solidFill>
              </a:defRPr>
            </a:lvl3pPr>
            <a:lvl4pPr>
              <a:buClr>
                <a:schemeClr val="accent1"/>
              </a:buClr>
              <a:defRPr sz="2200"/>
            </a:lvl4pPr>
            <a:lvl5pPr>
              <a:buClr>
                <a:schemeClr val="accent1"/>
              </a:buClr>
              <a:defRPr sz="22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B1AAE9B7-F6A0-44A7-887A-A1EC309E96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5378" y="456426"/>
            <a:ext cx="1375873" cy="655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3757118"/>
      </p:ext>
    </p:extLst>
  </p:cSld>
  <p:clrMapOvr>
    <a:masterClrMapping/>
  </p:clrMapOvr>
  <p:transition spd="slow" advTm="1867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Heading and bullets v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3661C35-F502-4AFC-BCE0-17E75CA47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30048"/>
            <a:ext cx="7886700" cy="745828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A630835-02B5-4CC1-BD49-B80EFA9C4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94926"/>
            <a:ext cx="7886700" cy="4351338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buSzPct val="105000"/>
              <a:defRPr sz="2000">
                <a:solidFill>
                  <a:schemeClr val="tx2"/>
                </a:solidFill>
              </a:defRPr>
            </a:lvl1pPr>
            <a:lvl2pPr marL="685800" indent="-228600">
              <a:buClr>
                <a:schemeClr val="accent1"/>
              </a:buClr>
              <a:buFont typeface="Arial" panose="020B0604020202020204" pitchFamily="34" charset="0"/>
              <a:buChar char="−"/>
              <a:defRPr sz="2000">
                <a:solidFill>
                  <a:schemeClr val="tx2"/>
                </a:solidFill>
              </a:defRPr>
            </a:lvl2pPr>
            <a:lvl3pPr marL="1143000" indent="-228600">
              <a:buClr>
                <a:schemeClr val="accent1"/>
              </a:buClr>
              <a:buFont typeface="Courier New" panose="02070309020205020404" pitchFamily="49" charset="0"/>
              <a:buChar char="o"/>
              <a:defRPr sz="2000">
                <a:solidFill>
                  <a:schemeClr val="tx2"/>
                </a:solidFill>
              </a:defRPr>
            </a:lvl3pPr>
            <a:lvl4pPr>
              <a:buClr>
                <a:schemeClr val="accent1"/>
              </a:buClr>
              <a:defRPr sz="2200"/>
            </a:lvl4pPr>
            <a:lvl5pPr>
              <a:buClr>
                <a:schemeClr val="accent1"/>
              </a:buClr>
              <a:defRPr sz="22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80ED18F1-8DAE-4FD0-BA60-1243D3FA635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5378" y="456426"/>
            <a:ext cx="1375873" cy="655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465160"/>
      </p:ext>
    </p:extLst>
  </p:cSld>
  <p:clrMapOvr>
    <a:masterClrMapping/>
  </p:clrMapOvr>
  <p:transition spd="slow" advTm="1867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and plain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B9DA755-ADDA-4D38-B98F-77D27BE234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888" y="311151"/>
            <a:ext cx="7886700" cy="673100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46C51CDF-0A8A-4B88-85D4-60A9032CDC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1651" y="311151"/>
            <a:ext cx="1375873" cy="655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7570163"/>
      </p:ext>
    </p:extLst>
  </p:cSld>
  <p:clrMapOvr>
    <a:masterClrMapping/>
  </p:clrMapOvr>
  <p:transition spd="slow" advTm="1867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D1FA7C9D-D83C-4484-9533-0B150B1E6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26A860A2-5715-4DC5-A2F4-36393F0437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47EB925-7612-46E3-B325-E0F2E64E21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C26115-93DD-439D-AB73-B403A1B14893}" type="datetimeFigureOut">
              <a:rPr lang="en-NZ" smtClean="0"/>
              <a:t>8/05/2019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B0B83F4A-34D0-4D19-B9A4-0D24C5D73C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CC97524-6E08-4C30-9778-5BEC932F63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FF958E-C44B-42BD-9173-1DD03F7322B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38621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49" r:id="rId3"/>
    <p:sldLayoutId id="2147483675" r:id="rId4"/>
    <p:sldLayoutId id="2147483662" r:id="rId5"/>
    <p:sldLayoutId id="2147483674" r:id="rId6"/>
    <p:sldLayoutId id="2147483660" r:id="rId7"/>
    <p:sldLayoutId id="2147483661" r:id="rId8"/>
    <p:sldLayoutId id="2147483654" r:id="rId9"/>
    <p:sldLayoutId id="2147483663" r:id="rId10"/>
    <p:sldLayoutId id="2147483664" r:id="rId11"/>
    <p:sldLayoutId id="2147483673" r:id="rId12"/>
    <p:sldLayoutId id="2147483655" r:id="rId13"/>
    <p:sldLayoutId id="2147483657" r:id="rId14"/>
    <p:sldLayoutId id="2147483670" r:id="rId15"/>
  </p:sldLayoutIdLst>
  <p:transition spd="slow" advTm="1867">
    <p:randomBar dir="vert"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7A6C27A-72D8-457B-A723-F18600481D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76087" y="1942833"/>
            <a:ext cx="7584142" cy="1599506"/>
          </a:xfrm>
        </p:spPr>
        <p:txBody>
          <a:bodyPr>
            <a:normAutofit fontScale="90000"/>
          </a:bodyPr>
          <a:lstStyle/>
          <a:p>
            <a:r>
              <a:rPr lang="en-NZ" dirty="0" err="1" smtClean="0">
                <a:latin typeface="Algerian" panose="04020705040A02060702" pitchFamily="82" charset="0"/>
              </a:rPr>
              <a:t>Analiza</a:t>
            </a:r>
            <a:r>
              <a:rPr lang="en-NZ" dirty="0" smtClean="0">
                <a:latin typeface="Algerian" panose="04020705040A02060702" pitchFamily="82" charset="0"/>
              </a:rPr>
              <a:t> </a:t>
            </a:r>
            <a:r>
              <a:rPr lang="en-NZ" dirty="0" err="1" smtClean="0">
                <a:latin typeface="Algerian" panose="04020705040A02060702" pitchFamily="82" charset="0"/>
              </a:rPr>
              <a:t>uticaja</a:t>
            </a:r>
            <a:r>
              <a:rPr lang="en-NZ" dirty="0" smtClean="0">
                <a:latin typeface="Algerian" panose="04020705040A02060702" pitchFamily="82" charset="0"/>
              </a:rPr>
              <a:t> </a:t>
            </a:r>
            <a:r>
              <a:rPr lang="en-NZ" dirty="0" err="1" smtClean="0">
                <a:latin typeface="Algerian" panose="04020705040A02060702" pitchFamily="82" charset="0"/>
              </a:rPr>
              <a:t>implementacije</a:t>
            </a:r>
            <a:r>
              <a:rPr lang="en-NZ" dirty="0" smtClean="0">
                <a:latin typeface="Algerian" panose="04020705040A02060702" pitchFamily="82" charset="0"/>
              </a:rPr>
              <a:t> </a:t>
            </a:r>
            <a:r>
              <a:rPr lang="en-NZ" dirty="0" err="1" smtClean="0">
                <a:latin typeface="Algerian" panose="04020705040A02060702" pitchFamily="82" charset="0"/>
              </a:rPr>
              <a:t>takse</a:t>
            </a:r>
            <a:r>
              <a:rPr lang="en-NZ" dirty="0" smtClean="0">
                <a:latin typeface="Algerian" panose="04020705040A02060702" pitchFamily="82" charset="0"/>
              </a:rPr>
              <a:t> </a:t>
            </a:r>
            <a:r>
              <a:rPr lang="en-NZ" dirty="0" err="1" smtClean="0">
                <a:latin typeface="Algerian" panose="04020705040A02060702" pitchFamily="82" charset="0"/>
              </a:rPr>
              <a:t>za</a:t>
            </a:r>
            <a:r>
              <a:rPr lang="en-NZ" dirty="0" smtClean="0">
                <a:latin typeface="Algerian" panose="04020705040A02060702" pitchFamily="82" charset="0"/>
              </a:rPr>
              <a:t> </a:t>
            </a:r>
            <a:r>
              <a:rPr lang="en-NZ" dirty="0" err="1" smtClean="0">
                <a:latin typeface="Algerian" panose="04020705040A02060702" pitchFamily="82" charset="0"/>
              </a:rPr>
              <a:t>emisije</a:t>
            </a:r>
            <a:r>
              <a:rPr lang="en-NZ" dirty="0" smtClean="0">
                <a:latin typeface="Algerian" panose="04020705040A02060702" pitchFamily="82" charset="0"/>
              </a:rPr>
              <a:t> CO</a:t>
            </a:r>
            <a:r>
              <a:rPr lang="en-NZ" sz="1800" dirty="0" smtClean="0">
                <a:latin typeface="Algerian" panose="04020705040A02060702" pitchFamily="82" charset="0"/>
              </a:rPr>
              <a:t>2</a:t>
            </a:r>
            <a:r>
              <a:rPr lang="en-NZ" dirty="0" smtClean="0">
                <a:latin typeface="Algerian" panose="04020705040A02060702" pitchFamily="82" charset="0"/>
              </a:rPr>
              <a:t> u </a:t>
            </a:r>
            <a:r>
              <a:rPr lang="en-NZ" dirty="0" err="1" smtClean="0">
                <a:latin typeface="Algerian" panose="04020705040A02060702" pitchFamily="82" charset="0"/>
              </a:rPr>
              <a:t>Crnoj</a:t>
            </a:r>
            <a:r>
              <a:rPr lang="en-NZ" dirty="0" smtClean="0">
                <a:latin typeface="Algerian" panose="04020705040A02060702" pitchFamily="82" charset="0"/>
              </a:rPr>
              <a:t> Gori</a:t>
            </a:r>
            <a:r>
              <a:rPr lang="en-NZ" dirty="0" smtClean="0"/>
              <a:t/>
            </a:r>
            <a:br>
              <a:rPr lang="en-NZ" dirty="0" smtClean="0"/>
            </a:br>
            <a:r>
              <a:rPr lang="en-NZ" dirty="0" smtClean="0"/>
              <a:t/>
            </a:r>
            <a:br>
              <a:rPr lang="en-NZ" dirty="0" smtClean="0"/>
            </a:br>
            <a:r>
              <a:rPr lang="en-NZ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CG KO CIGRE 2019</a:t>
            </a:r>
            <a:endParaRPr lang="en-NZ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EC0EF756-2813-4C92-852F-C68BE5F816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6216383"/>
            <a:ext cx="8001000" cy="641617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en-N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Milica </a:t>
            </a:r>
            <a:r>
              <a:rPr lang="en-N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Glomazić</a:t>
            </a:r>
            <a:r>
              <a:rPr lang="en-N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COTEE</a:t>
            </a:r>
          </a:p>
          <a:p>
            <a:pPr algn="l"/>
            <a:r>
              <a:rPr lang="en-N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Branko </a:t>
            </a:r>
            <a:r>
              <a:rPr lang="en-N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Glomazić</a:t>
            </a:r>
            <a:r>
              <a:rPr lang="en-N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EPCG</a:t>
            </a:r>
            <a:endParaRPr lang="en-NZ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0277155"/>
      </p:ext>
    </p:extLst>
  </p:cSld>
  <p:clrMapOvr>
    <a:masterClrMapping/>
  </p:clrMapOvr>
  <p:transition spd="slow" advTm="1867"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76733"/>
            <a:ext cx="9144000" cy="814507"/>
          </a:xfrm>
        </p:spPr>
        <p:txBody>
          <a:bodyPr>
            <a:normAutofit fontScale="90000"/>
          </a:bodyPr>
          <a:lstStyle/>
          <a:p>
            <a:r>
              <a:rPr lang="de-AT" sz="3200" dirty="0" smtClean="0">
                <a:latin typeface="Algerian" panose="04020705040A02060702" pitchFamily="82" charset="0"/>
              </a:rPr>
              <a:t/>
            </a:r>
            <a:br>
              <a:rPr lang="de-AT" sz="3200" dirty="0" smtClean="0">
                <a:latin typeface="Algerian" panose="04020705040A02060702" pitchFamily="82" charset="0"/>
              </a:rPr>
            </a:br>
            <a:r>
              <a:rPr lang="de-AT" sz="3100" dirty="0" smtClean="0">
                <a:latin typeface="Algerian" panose="04020705040A02060702" pitchFamily="82" charset="0"/>
              </a:rPr>
              <a:t>Pitanja za diskusiju</a:t>
            </a:r>
            <a:endParaRPr lang="de-AT" sz="3200" dirty="0">
              <a:latin typeface="Algerian" panose="04020705040A020607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544491"/>
            <a:ext cx="9144000" cy="4064853"/>
          </a:xfrm>
        </p:spPr>
        <p:txBody>
          <a:bodyPr>
            <a:normAutofit/>
          </a:bodyPr>
          <a:lstStyle/>
          <a:p>
            <a:pPr algn="just"/>
            <a:r>
              <a:rPr lang="de-A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Da li autori imaju informaciju kada će država Crna Gora postati članica EU ETS? </a:t>
            </a:r>
          </a:p>
          <a:p>
            <a:pPr algn="just"/>
            <a:endParaRPr lang="de-A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de-A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Kakvu politiku povodom implementacije takse za emisiju CO</a:t>
            </a:r>
            <a:r>
              <a:rPr lang="de-AT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de-A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treba da zauzme država Crna Gora?</a:t>
            </a:r>
          </a:p>
          <a:p>
            <a:pPr algn="just"/>
            <a:endParaRPr lang="de-A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de-A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 Da li su autori razmatrali različite scenarije: </a:t>
            </a:r>
            <a:r>
              <a:rPr lang="de-A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članstvo </a:t>
            </a:r>
            <a:r>
              <a:rPr lang="de-A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Crne Gore u EU </a:t>
            </a:r>
            <a:r>
              <a:rPr lang="de-A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ETS-u </a:t>
            </a:r>
            <a:r>
              <a:rPr lang="de-A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tokom ove </a:t>
            </a:r>
            <a:r>
              <a:rPr lang="de-A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godine, </a:t>
            </a:r>
            <a:r>
              <a:rPr lang="de-A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što bi rezultiralo </a:t>
            </a:r>
            <a:r>
              <a:rPr lang="de-A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dobijanjem </a:t>
            </a:r>
            <a:r>
              <a:rPr lang="de-A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većeg broja dozvola za emisiju CO</a:t>
            </a:r>
            <a:r>
              <a:rPr lang="de-AT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de-A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koje bi se mogle </a:t>
            </a:r>
            <a:r>
              <a:rPr lang="de-A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preprodavati </a:t>
            </a:r>
            <a:r>
              <a:rPr lang="de-A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ili </a:t>
            </a:r>
            <a:r>
              <a:rPr lang="de-A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koristiti </a:t>
            </a:r>
            <a:r>
              <a:rPr lang="de-A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 emitere CO</a:t>
            </a:r>
            <a:r>
              <a:rPr lang="de-AT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de-A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 Crnoj </a:t>
            </a:r>
            <a:r>
              <a:rPr lang="de-A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Gori, </a:t>
            </a:r>
            <a:r>
              <a:rPr lang="de-A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ili </a:t>
            </a:r>
            <a:r>
              <a:rPr lang="de-A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odlaganje primjene </a:t>
            </a:r>
            <a:r>
              <a:rPr lang="de-A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daljnjeg (najkasnije moguće) i tada </a:t>
            </a:r>
            <a:r>
              <a:rPr lang="de-A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dobiti </a:t>
            </a:r>
            <a:r>
              <a:rPr lang="de-A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značajno manji broj dozvola za emisiju CO</a:t>
            </a:r>
            <a:r>
              <a:rPr lang="de-AT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de-A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226136236"/>
      </p:ext>
    </p:extLst>
  </p:cSld>
  <p:clrMapOvr>
    <a:masterClrMapping/>
  </p:clrMapOvr>
  <p:transition spd="slow" advTm="1867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"/>
            <a:ext cx="9144000" cy="922082"/>
          </a:xfrm>
        </p:spPr>
        <p:txBody>
          <a:bodyPr>
            <a:normAutofit/>
          </a:bodyPr>
          <a:lstStyle/>
          <a:p>
            <a:r>
              <a:rPr lang="de-AT" sz="2800" dirty="0">
                <a:latin typeface="Algerian" panose="04020705040A02060702" pitchFamily="82" charset="0"/>
              </a:rPr>
              <a:t>UVOD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529123"/>
            <a:ext cx="9144000" cy="4564316"/>
          </a:xfrm>
        </p:spPr>
        <p:txBody>
          <a:bodyPr>
            <a:norm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sr-Latn-M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ehanizam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zajedničke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implementacije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(JI),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mehanizam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čistog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razvoja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(CDM)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mehanizam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trgovine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emisijama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(ETS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hr-H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Direktiv</a:t>
            </a:r>
            <a:r>
              <a:rPr lang="de-A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hr-H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2003/87/EC Evropskog parlamenta </a:t>
            </a:r>
            <a:r>
              <a:rPr lang="de-A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uspostavljanju sistema za trgovinu emisijama gasovima sa efektom staklene bašte.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endParaRPr lang="de-A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Prenosivost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prava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zagađenje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porast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zagađenja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jednog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izvora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mora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biti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praćen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ekvivalentnim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smanjenjem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drugog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1734431"/>
      </p:ext>
    </p:extLst>
  </p:cSld>
  <p:clrMapOvr>
    <a:masterClrMapping/>
  </p:clrMapOvr>
  <p:transition spd="slow" advTm="1867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948905"/>
          </a:xfrm>
        </p:spPr>
        <p:txBody>
          <a:bodyPr>
            <a:normAutofit/>
          </a:bodyPr>
          <a:lstStyle/>
          <a:p>
            <a:r>
              <a:rPr lang="de-AT" sz="2800" dirty="0">
                <a:latin typeface="Algerian" panose="04020705040A02060702" pitchFamily="82" charset="0"/>
              </a:rPr>
              <a:t>EU ETS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244813"/>
            <a:ext cx="9074844" cy="4595053"/>
          </a:xfrm>
        </p:spPr>
        <p:txBody>
          <a:bodyPr>
            <a:normAutofit lnSpcReduction="10000"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hr-H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European Union</a:t>
            </a:r>
            <a:r>
              <a:rPr lang="de-A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Emission Trading </a:t>
            </a:r>
            <a:r>
              <a:rPr lang="de-A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System.</a:t>
            </a:r>
            <a:endParaRPr lang="de-AT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de-A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de-A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„Ograniči i trguj“ umjesto „naredi i kontroliši“.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de-A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de-A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 ETS-om je obuhvaćeno 28 zemalja: članice Evropske unije i Island, Lihtenštajn i Norveška.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de-A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de-A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</a:t>
            </a:r>
            <a:r>
              <a:rPr lang="de-AT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de-A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N</a:t>
            </a:r>
            <a:r>
              <a:rPr lang="de-AT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de-A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O, PFCx.</a:t>
            </a:r>
            <a:endParaRPr lang="de-AT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de-A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de-A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Sistemom je obuhvaćeno 45% ukupnih emisija štetnih gasova na nivou Unije.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de-A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de-A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Početkom naredne godine postrojenja dostavljaju verifikovani izvještaj o emisiji gasova za prethodnu godinu, a do kraja aprila i dozvole za „pokrivanje“ istih. </a:t>
            </a:r>
          </a:p>
        </p:txBody>
      </p:sp>
    </p:spTree>
    <p:extLst>
      <p:ext uri="{BB962C8B-B14F-4D97-AF65-F5344CB8AC3E}">
        <p14:creationId xmlns:p14="http://schemas.microsoft.com/office/powerpoint/2010/main" val="4023016726"/>
      </p:ext>
    </p:extLst>
  </p:cSld>
  <p:clrMapOvr>
    <a:masterClrMapping/>
  </p:clrMapOvr>
  <p:transition spd="slow" advTm="1867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960503"/>
          </a:xfrm>
        </p:spPr>
        <p:txBody>
          <a:bodyPr>
            <a:normAutofit/>
          </a:bodyPr>
          <a:lstStyle/>
          <a:p>
            <a:r>
              <a:rPr lang="de-AT" sz="2800" dirty="0">
                <a:latin typeface="Algerian" panose="04020705040A02060702" pitchFamily="82" charset="0"/>
              </a:rPr>
              <a:t>FAZE RAZVOJA EU ETS-A</a:t>
            </a:r>
            <a:endParaRPr lang="de-AT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337021"/>
            <a:ext cx="9144000" cy="5624713"/>
          </a:xfrm>
        </p:spPr>
        <p:txBody>
          <a:bodyPr>
            <a:norm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de-A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Prva faza </a:t>
            </a:r>
            <a:r>
              <a:rPr lang="de-AT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(„learning by doing“) </a:t>
            </a:r>
            <a:r>
              <a:rPr lang="de-A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 trajala od 2005. do 2007. godine.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de-AT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de-A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Nacionalni plan raspodjele emisionih kvota (NAP).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de-A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de-A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Precijenjen broj dozvola, zabrana njihovog prenosa u drugu fazu.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de-A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de-A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Visina penala 40 €/tCO</a:t>
            </a:r>
            <a:r>
              <a:rPr lang="de-AT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2e</a:t>
            </a:r>
            <a:r>
              <a:rPr lang="de-A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de-A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de-A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Druga faza je trajala od 2008. do 2012. godine.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de-A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de-A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Smanjen limit emisija i broj besplatnih dozvola.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de-A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de-A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Uključene su emisije iz prozvodnje azotnih kiselina i interne avijacije.</a:t>
            </a:r>
            <a:endParaRPr lang="de-A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7421518"/>
      </p:ext>
    </p:extLst>
  </p:cSld>
  <p:clrMapOvr>
    <a:masterClrMapping/>
  </p:clrMapOvr>
  <p:transition spd="slow" advTm="1867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852927"/>
          </a:xfrm>
        </p:spPr>
        <p:txBody>
          <a:bodyPr>
            <a:normAutofit/>
          </a:bodyPr>
          <a:lstStyle/>
          <a:p>
            <a:r>
              <a:rPr lang="de-AT" sz="2800" dirty="0">
                <a:latin typeface="Algerian" panose="04020705040A02060702" pitchFamily="82" charset="0"/>
              </a:rPr>
              <a:t>FAZE RAZVOJA EU ETS-A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191024"/>
            <a:ext cx="9144000" cy="5666975"/>
          </a:xfrm>
        </p:spPr>
        <p:txBody>
          <a:bodyPr>
            <a:norm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de-A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Ukinut je </a:t>
            </a:r>
            <a:r>
              <a:rPr lang="de-A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NAP i uveden jedinstveni registar na nivou Unije.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de-A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de-A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Omogućeno je prenošenje dozvola u narednu fazu, a visina </a:t>
            </a:r>
            <a:r>
              <a:rPr lang="de-A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penala </a:t>
            </a:r>
            <a:r>
              <a:rPr lang="de-A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 porasla na 100 </a:t>
            </a:r>
            <a:r>
              <a:rPr lang="de-A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€/tCO</a:t>
            </a:r>
            <a:r>
              <a:rPr lang="de-AT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2e</a:t>
            </a:r>
            <a:r>
              <a:rPr lang="de-A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de-A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de-A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Treća faza će trajati do 2020. godine.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de-AT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de-A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Aukcije kao primarni model obezbjeđenja dozvola.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de-A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de-A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Utemeljeni su program finansiranja projekata </a:t>
            </a:r>
            <a:r>
              <a:rPr lang="de-A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(NER300), </a:t>
            </a:r>
            <a:r>
              <a:rPr lang="de-A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rezerve stabilnosti (MSR) i lista sektora koji su u opasnosti od „curenja ugljenika“ (</a:t>
            </a:r>
            <a:r>
              <a:rPr lang="de-AT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carbon leakage</a:t>
            </a:r>
            <a:r>
              <a:rPr lang="de-A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de-A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de-A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 novembru 2017. potpisan je protokol o spajanju EU ETS-a sa Švajcarskom berzom za emisije štetnih gasova; početak zajedničkog rada bi trebao da bude prvi januar 2020. godine.</a:t>
            </a:r>
          </a:p>
        </p:txBody>
      </p:sp>
    </p:spTree>
    <p:extLst>
      <p:ext uri="{BB962C8B-B14F-4D97-AF65-F5344CB8AC3E}">
        <p14:creationId xmlns:p14="http://schemas.microsoft.com/office/powerpoint/2010/main" val="985191003"/>
      </p:ext>
    </p:extLst>
  </p:cSld>
  <p:clrMapOvr>
    <a:masterClrMapping/>
  </p:clrMapOvr>
  <p:transition spd="slow" advTm="1867"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806823"/>
          </a:xfrm>
        </p:spPr>
        <p:txBody>
          <a:bodyPr>
            <a:normAutofit/>
          </a:bodyPr>
          <a:lstStyle/>
          <a:p>
            <a:r>
              <a:rPr lang="de-AT" sz="2800" dirty="0">
                <a:latin typeface="Algerian" panose="04020705040A02060702" pitchFamily="82" charset="0"/>
              </a:rPr>
              <a:t>NOVINE KOJE DONOSI ČETVRTA FAZA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183341"/>
            <a:ext cx="9144000" cy="5674658"/>
          </a:xfrm>
        </p:spPr>
        <p:txBody>
          <a:bodyPr>
            <a:norm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de-A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Četvrta faza će trajati od 2021. do 2030. godine</a:t>
            </a:r>
            <a:r>
              <a:rPr lang="de-A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de-A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de-A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Faktor linearnog smanjenja 2,2% godišnje.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de-A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de-A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de-A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osebna ograničenja za sektor avijacije – CORSIA.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de-A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de-A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Smanjenje emisija za teretna vozila.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de-A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de-A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54 referentne vrijednosti za dobijanje besplatnih dozvola.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de-A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de-A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NER300 će biti transformisan na dva nova fonda: fond za inovacije i fond za modernizaciju.</a:t>
            </a:r>
          </a:p>
          <a:p>
            <a:pPr algn="just"/>
            <a:endParaRPr lang="de-AT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de-A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de-A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7251463"/>
      </p:ext>
    </p:extLst>
  </p:cSld>
  <p:clrMapOvr>
    <a:masterClrMapping/>
  </p:clrMapOvr>
  <p:transition spd="slow" advTm="1867"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837559"/>
          </a:xfrm>
        </p:spPr>
        <p:txBody>
          <a:bodyPr>
            <a:normAutofit/>
          </a:bodyPr>
          <a:lstStyle/>
          <a:p>
            <a:r>
              <a:rPr lang="de-AT" sz="2800" dirty="0">
                <a:latin typeface="Algerian" panose="04020705040A02060702" pitchFamily="82" charset="0"/>
              </a:rPr>
              <a:t>POSLEDICE UVOĐENJA EU ETS-A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083449"/>
            <a:ext cx="9144000" cy="5774550"/>
          </a:xfrm>
        </p:spPr>
        <p:txBody>
          <a:bodyPr>
            <a:norm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de-A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Doprinos EU ETS-a je veći nego bilo kog drugog mehanizma za zaštitu životne sredine.</a:t>
            </a:r>
            <a:endParaRPr lang="de-A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de-AT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de-A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Zarada od aukcija za sektor avijacije i minimum 50% zarade od ostalih aukcija moraju biti uloženi u borbu protiv klimatskih </a:t>
            </a:r>
            <a:r>
              <a:rPr lang="de-A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promjena.</a:t>
            </a:r>
            <a:endParaRPr lang="de-AT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de-A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de-A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Indicije da je faktor </a:t>
            </a:r>
            <a:r>
              <a:rPr lang="de-A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linearnog smanjenja </a:t>
            </a:r>
            <a:r>
              <a:rPr lang="de-A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nedovoljan da obezbjedi dekarbonizaciju do 2050.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de-A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de-A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Izmještanje proizvodnje u zemlje neobuhvaćene EU ETS-om.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de-A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de-A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Takse na nivou države.</a:t>
            </a:r>
            <a:endParaRPr lang="de-A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de-A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de-A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Višak dozvola kao jedan od najvećih problema.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de-A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1715193"/>
      </p:ext>
    </p:extLst>
  </p:cSld>
  <p:clrMapOvr>
    <a:masterClrMapping/>
  </p:clrMapOvr>
  <p:transition spd="slow" advTm="1867"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829875"/>
          </a:xfrm>
        </p:spPr>
        <p:txBody>
          <a:bodyPr>
            <a:noAutofit/>
          </a:bodyPr>
          <a:lstStyle/>
          <a:p>
            <a:r>
              <a:rPr lang="de-AT" sz="2800" dirty="0">
                <a:latin typeface="Algerian" panose="04020705040A02060702" pitchFamily="82" charset="0"/>
              </a:rPr>
              <a:t>MJESTO CRNE GORE U ČETVRTOJ FAZI EU ETS-A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130060"/>
            <a:ext cx="9144000" cy="5727940"/>
          </a:xfrm>
        </p:spPr>
        <p:txBody>
          <a:bodyPr/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de-A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Crna Gora nije dio EU ETS-a, ali je ratifikovala Kjoto </a:t>
            </a:r>
            <a:r>
              <a:rPr lang="de-A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protokol </a:t>
            </a:r>
            <a:r>
              <a:rPr lang="de-A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de-A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Pariski </a:t>
            </a:r>
            <a:r>
              <a:rPr lang="de-A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sporazum, te samim tim preuzela određene obaveze.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de-AT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de-A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Najveći problem – TE „Pljevlja“.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de-A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de-A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Nova šema za regulisanje termoelektrana – BREF.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de-A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de-A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BAT – best available techniques.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de-A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de-A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Većina termoelektrana u EU danas koristi Tranzicioni nacionalni plan - TNP.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de-A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de-A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Osam zemalja EU svojim elektroprivredama je obezbjedilo besplatne dozvole uz obavezu ulaganja u visini vrijednosti dozvola, što predstavlja moguće rješenje i za TE „Pljevlja“.</a:t>
            </a:r>
            <a:endParaRPr lang="de-A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4688122"/>
      </p:ext>
    </p:extLst>
  </p:cSld>
  <p:clrMapOvr>
    <a:masterClrMapping/>
  </p:clrMapOvr>
  <p:transition spd="slow" advTm="1867"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"/>
            <a:ext cx="9144000" cy="699246"/>
          </a:xfrm>
        </p:spPr>
        <p:txBody>
          <a:bodyPr>
            <a:normAutofit/>
          </a:bodyPr>
          <a:lstStyle/>
          <a:p>
            <a:r>
              <a:rPr lang="de-AT" sz="2800" dirty="0">
                <a:latin typeface="Algerian" panose="04020705040A02060702" pitchFamily="82" charset="0"/>
              </a:rPr>
              <a:t>Zaklju</a:t>
            </a:r>
            <a:r>
              <a:rPr lang="de-AT" dirty="0">
                <a:latin typeface="Algerian" panose="04020705040A02060702" pitchFamily="82" charset="0"/>
              </a:rPr>
              <a:t>č</a:t>
            </a:r>
            <a:r>
              <a:rPr lang="de-AT" sz="2800" dirty="0">
                <a:latin typeface="Algerian" panose="04020705040A02060702" pitchFamily="82" charset="0"/>
              </a:rPr>
              <a:t>ak</a:t>
            </a:r>
            <a:endParaRPr lang="de-AT" sz="2900" dirty="0">
              <a:latin typeface="Algerian" panose="04020705040A020607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708029"/>
            <a:ext cx="9144000" cy="3916393"/>
          </a:xfrm>
        </p:spPr>
        <p:txBody>
          <a:bodyPr>
            <a:norm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de-A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Uključivanje u EU ETS i ostalih evropskih </a:t>
            </a:r>
            <a:r>
              <a:rPr lang="de-A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zemalja, kao i sektora koji su trenutno van sistema.</a:t>
            </a:r>
            <a:endParaRPr lang="de-A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de-A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de-A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Dalje ulaganje u dekarbonizaciju.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de-A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de-A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Crna Gora između pristupa razvojnim fondovima i problema TE „Pljevlja“.</a:t>
            </a:r>
            <a:endParaRPr lang="de-A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2991641"/>
      </p:ext>
    </p:extLst>
  </p:cSld>
  <p:clrMapOvr>
    <a:masterClrMapping/>
  </p:clrMapOvr>
  <p:transition spd="slow" advTm="1867">
    <p:randomBa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CIGREglobalEd1">
      <a:dk1>
        <a:sysClr val="windowText" lastClr="000000"/>
      </a:dk1>
      <a:lt1>
        <a:sysClr val="window" lastClr="FFFFFF"/>
      </a:lt1>
      <a:dk2>
        <a:srgbClr val="7F7F7F"/>
      </a:dk2>
      <a:lt2>
        <a:srgbClr val="DEDDD7"/>
      </a:lt2>
      <a:accent1>
        <a:srgbClr val="007E4F"/>
      </a:accent1>
      <a:accent2>
        <a:srgbClr val="41AD49"/>
      </a:accent2>
      <a:accent3>
        <a:srgbClr val="F2672D"/>
      </a:accent3>
      <a:accent4>
        <a:srgbClr val="523E6C"/>
      </a:accent4>
      <a:accent5>
        <a:srgbClr val="0FB3BD"/>
      </a:accent5>
      <a:accent6>
        <a:srgbClr val="DC1A5C"/>
      </a:accent6>
      <a:hlink>
        <a:srgbClr val="11668F"/>
      </a:hlink>
      <a:folHlink>
        <a:srgbClr val="11668F"/>
      </a:folHlink>
    </a:clrScheme>
    <a:fontScheme name="Custom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IGREglobal4_3_Ed1Aug18v2.1.potx" id="{B3074300-03B5-411B-B571-1A479F7BA1FD}" vid="{0199AF4D-BD84-46D3-8414-A7A921CD42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628</Words>
  <Application>Microsoft Office PowerPoint</Application>
  <PresentationFormat>On-screen Show (4:3)</PresentationFormat>
  <Paragraphs>96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Thème Office</vt:lpstr>
      <vt:lpstr>Analiza uticaja implementacije takse za emisije CO2 u Crnoj Gori  CG KO CIGRE 2019</vt:lpstr>
      <vt:lpstr>UVOD</vt:lpstr>
      <vt:lpstr>EU ETS</vt:lpstr>
      <vt:lpstr>FAZE RAZVOJA EU ETS-A</vt:lpstr>
      <vt:lpstr>FAZE RAZVOJA EU ETS-A</vt:lpstr>
      <vt:lpstr>NOVINE KOJE DONOSI ČETVRTA FAZA</vt:lpstr>
      <vt:lpstr>POSLEDICE UVOĐENJA EU ETS-A</vt:lpstr>
      <vt:lpstr>MJESTO CRNE GORE U ČETVRTOJ FAZI EU ETS-A</vt:lpstr>
      <vt:lpstr>Zaključak</vt:lpstr>
      <vt:lpstr> Pitanja za diskusiju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Hakima ABDELLAOUI</dc:creator>
  <cp:lastModifiedBy>Milica Glomazic</cp:lastModifiedBy>
  <cp:revision>67</cp:revision>
  <dcterms:created xsi:type="dcterms:W3CDTF">2018-08-21T10:05:07Z</dcterms:created>
  <dcterms:modified xsi:type="dcterms:W3CDTF">2019-05-08T10:49:20Z</dcterms:modified>
</cp:coreProperties>
</file>