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  <p:transition spd="slow" advTm="1867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  <p:transition spd="slow" advTm="1867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  <p:transition spd="slow" advTm="1867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  <p:transition spd="slow" advTm="1867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  <p:transition spd="slow" advTm="1867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  <p:transition spd="slow" advTm="1867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  <p:transition spd="slow" advTm="1867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  <p:transition spd="slow" advTm="1867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  <p:transition spd="slow" advTm="1867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  <p:transition spd="slow" advTm="1867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ransition spd="slow" advTm="1867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087" y="1942833"/>
            <a:ext cx="7584142" cy="1599506"/>
          </a:xfrm>
        </p:spPr>
        <p:txBody>
          <a:bodyPr>
            <a:normAutofit fontScale="90000"/>
          </a:bodyPr>
          <a:lstStyle/>
          <a:p>
            <a:r>
              <a:rPr lang="en-NZ" dirty="0" err="1" smtClean="0">
                <a:latin typeface="Algerian" panose="04020705040A02060702" pitchFamily="82" charset="0"/>
              </a:rPr>
              <a:t>Analiza</a:t>
            </a:r>
            <a:r>
              <a:rPr lang="en-NZ" dirty="0" smtClean="0">
                <a:latin typeface="Algerian" panose="04020705040A02060702" pitchFamily="82" charset="0"/>
              </a:rPr>
              <a:t> </a:t>
            </a:r>
            <a:r>
              <a:rPr lang="en-NZ" dirty="0" err="1" smtClean="0">
                <a:latin typeface="Algerian" panose="04020705040A02060702" pitchFamily="82" charset="0"/>
              </a:rPr>
              <a:t>uticaja</a:t>
            </a:r>
            <a:r>
              <a:rPr lang="en-NZ" dirty="0" smtClean="0">
                <a:latin typeface="Algerian" panose="04020705040A02060702" pitchFamily="82" charset="0"/>
              </a:rPr>
              <a:t> </a:t>
            </a:r>
            <a:r>
              <a:rPr lang="en-NZ" dirty="0" err="1" smtClean="0">
                <a:latin typeface="Algerian" panose="04020705040A02060702" pitchFamily="82" charset="0"/>
              </a:rPr>
              <a:t>implementacije</a:t>
            </a:r>
            <a:r>
              <a:rPr lang="en-NZ" dirty="0" smtClean="0">
                <a:latin typeface="Algerian" panose="04020705040A02060702" pitchFamily="82" charset="0"/>
              </a:rPr>
              <a:t> </a:t>
            </a:r>
            <a:r>
              <a:rPr lang="en-NZ" dirty="0" err="1" smtClean="0">
                <a:latin typeface="Algerian" panose="04020705040A02060702" pitchFamily="82" charset="0"/>
              </a:rPr>
              <a:t>takse</a:t>
            </a:r>
            <a:r>
              <a:rPr lang="en-NZ" dirty="0" smtClean="0">
                <a:latin typeface="Algerian" panose="04020705040A02060702" pitchFamily="82" charset="0"/>
              </a:rPr>
              <a:t> </a:t>
            </a:r>
            <a:r>
              <a:rPr lang="en-NZ" dirty="0" err="1" smtClean="0">
                <a:latin typeface="Algerian" panose="04020705040A02060702" pitchFamily="82" charset="0"/>
              </a:rPr>
              <a:t>za</a:t>
            </a:r>
            <a:r>
              <a:rPr lang="en-NZ" dirty="0" smtClean="0">
                <a:latin typeface="Algerian" panose="04020705040A02060702" pitchFamily="82" charset="0"/>
              </a:rPr>
              <a:t> </a:t>
            </a:r>
            <a:r>
              <a:rPr lang="en-NZ" dirty="0" err="1" smtClean="0">
                <a:latin typeface="Algerian" panose="04020705040A02060702" pitchFamily="82" charset="0"/>
              </a:rPr>
              <a:t>emisije</a:t>
            </a:r>
            <a:r>
              <a:rPr lang="en-NZ" dirty="0" smtClean="0">
                <a:latin typeface="Algerian" panose="04020705040A02060702" pitchFamily="82" charset="0"/>
              </a:rPr>
              <a:t> CO</a:t>
            </a:r>
            <a:r>
              <a:rPr lang="en-NZ" sz="1800" dirty="0" smtClean="0">
                <a:latin typeface="Algerian" panose="04020705040A02060702" pitchFamily="82" charset="0"/>
              </a:rPr>
              <a:t>2</a:t>
            </a:r>
            <a:r>
              <a:rPr lang="en-NZ" dirty="0" smtClean="0">
                <a:latin typeface="Algerian" panose="04020705040A02060702" pitchFamily="82" charset="0"/>
              </a:rPr>
              <a:t> u </a:t>
            </a:r>
            <a:r>
              <a:rPr lang="en-NZ" dirty="0" err="1" smtClean="0">
                <a:latin typeface="Algerian" panose="04020705040A02060702" pitchFamily="82" charset="0"/>
              </a:rPr>
              <a:t>Crnoj</a:t>
            </a:r>
            <a:r>
              <a:rPr lang="en-NZ" dirty="0" smtClean="0">
                <a:latin typeface="Algerian" panose="04020705040A02060702" pitchFamily="82" charset="0"/>
              </a:rPr>
              <a:t> Gori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 KO CIGRE 2019</a:t>
            </a:r>
            <a:endParaRPr lang="en-N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16383"/>
            <a:ext cx="8001000" cy="64161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Milica </a:t>
            </a:r>
            <a:r>
              <a:rPr lang="en-N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Glomazić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COTEE</a:t>
            </a:r>
          </a:p>
          <a:p>
            <a:pPr algn="l"/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Branko </a:t>
            </a:r>
            <a:r>
              <a:rPr lang="en-N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Glomazić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EPCG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6733"/>
            <a:ext cx="9144000" cy="814507"/>
          </a:xfrm>
        </p:spPr>
        <p:txBody>
          <a:bodyPr>
            <a:normAutofit fontScale="90000"/>
          </a:bodyPr>
          <a:lstStyle/>
          <a:p>
            <a:r>
              <a:rPr lang="de-AT" sz="3200" dirty="0" smtClean="0">
                <a:latin typeface="Algerian" panose="04020705040A02060702" pitchFamily="82" charset="0"/>
              </a:rPr>
              <a:t/>
            </a:r>
            <a:br>
              <a:rPr lang="de-AT" sz="3200" dirty="0" smtClean="0">
                <a:latin typeface="Algerian" panose="04020705040A02060702" pitchFamily="82" charset="0"/>
              </a:rPr>
            </a:br>
            <a:r>
              <a:rPr lang="de-AT" sz="3100" dirty="0" smtClean="0">
                <a:latin typeface="Algerian" panose="04020705040A02060702" pitchFamily="82" charset="0"/>
              </a:rPr>
              <a:t>Pitanja za diskusiju</a:t>
            </a:r>
            <a:endParaRPr lang="de-AT" sz="32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44491"/>
            <a:ext cx="9144000" cy="4064853"/>
          </a:xfrm>
        </p:spPr>
        <p:txBody>
          <a:bodyPr>
            <a:normAutofit/>
          </a:bodyPr>
          <a:lstStyle/>
          <a:p>
            <a:pPr algn="just"/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Da li autori imaju informaciju kada će država Crna Gora postati članica EU ETS? </a:t>
            </a:r>
          </a:p>
          <a:p>
            <a:pPr algn="just"/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Kakvu politiku povodom implementacije takse za emisiju CO</a:t>
            </a:r>
            <a:r>
              <a:rPr lang="de-A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treba da zauzme država Crna Gora?</a:t>
            </a:r>
          </a:p>
          <a:p>
            <a:pPr algn="just"/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 Da li su autori razmatrali različite scenarije: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članstvo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Crne Gore u EU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ETS-u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tokom ove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godine,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bi rezultiralo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dobijanjem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većeg broja dozvola za emisiju CO</a:t>
            </a:r>
            <a:r>
              <a:rPr lang="de-A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bi se mogle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preprodavati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koristiti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emitere CO</a:t>
            </a:r>
            <a:r>
              <a:rPr lang="de-A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Crnoj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Gori,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odlaganje primjene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daljnjeg (najkasnije moguće) i tada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dobiti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značajno manji broj dozvola za emisiju CO</a:t>
            </a:r>
            <a:r>
              <a:rPr lang="de-A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6136236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922082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UVOD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9123"/>
            <a:ext cx="9144000" cy="456431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Latn-M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ehanizam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zajedničke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(JI),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mehanizam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čistog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(CDM)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mehanizam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trgovine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emisijama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2003/87/EC Evropskog parlamenta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uspostavljanju sistema za trgovinu emisijama gasovima sa efektom staklene bašte.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Prenosivost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zagađenje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zagađenja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izvora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praćen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ekvivalentnim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4431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48905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EU 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44813"/>
            <a:ext cx="9074844" cy="4595053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Emission Trading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„Ograniči i trguj“ umjesto „naredi i kontroliši“.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ETS-om je obuhvaćeno 28 zemalja: članice Evropske unije i Island, Lihtenštajn i Norveška.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de-A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de-A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PFCx.</a:t>
            </a:r>
            <a:endParaRPr lang="de-A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Sistemom je obuhvaćeno 45% ukupnih emisija štetnih gasova na nivou Unije.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Početkom naredne godine postrojenja dostavljaju verifikovani izvještaj o emisiji gasova za prethodnu godinu, a do kraja aprila i dozvole za „pokrivanje“ istih. </a:t>
            </a:r>
          </a:p>
        </p:txBody>
      </p:sp>
    </p:spTree>
    <p:extLst>
      <p:ext uri="{BB962C8B-B14F-4D97-AF65-F5344CB8AC3E}">
        <p14:creationId xmlns:p14="http://schemas.microsoft.com/office/powerpoint/2010/main" val="4023016726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60503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FAZE RAZVOJA EU ETS-A</a:t>
            </a:r>
            <a:endParaRPr lang="de-A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37021"/>
            <a:ext cx="9144000" cy="562471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Prva faza </a:t>
            </a:r>
            <a:r>
              <a:rPr lang="de-A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(„learning by doing“)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trajala od 2005. do 2007. godine.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Nacionalni plan raspodjele emisionih kvota (NAP).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Precijenjen broj dozvola, zabrana njihovog prenosa u drugu fazu.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Visina penala 40 €/tCO</a:t>
            </a:r>
            <a:r>
              <a:rPr lang="de-A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Druga faza je trajala od 2008. do 2012. godine.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 limit emisija i broj besplatnih dozvola.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Uključene su emisije iz prozvodnje azotnih kiselina i interne avijacije.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21518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2927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FAZE RAZVOJA EU ETS-A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1024"/>
            <a:ext cx="9144000" cy="566697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Ukinut je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 i uveden jedinstveni registar na nivou Unije.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Omogućeno je prenošenje dozvola u narednu fazu, a visina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penala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porasla na 100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€/tCO</a:t>
            </a:r>
            <a:r>
              <a:rPr lang="de-A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Treća faza će trajati do 2020. godine.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Aukcije kao primarni model obezbjeđenja dozvola.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Utemeljeni su program finansiranja projekata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(NER300),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rezerve stabilnosti (MSR) i lista sektora koji su u opasnosti od „curenja ugljenika“ (</a:t>
            </a:r>
            <a:r>
              <a:rPr lang="de-A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 leakage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novembru 2017. potpisan je protokol o spajanju EU ETS-a sa Švajcarskom berzom za emisije štetnih gasova; početak zajedničkog rada bi trebao da bude prvi januar 2020. godine.</a:t>
            </a:r>
          </a:p>
        </p:txBody>
      </p:sp>
    </p:spTree>
    <p:extLst>
      <p:ext uri="{BB962C8B-B14F-4D97-AF65-F5344CB8AC3E}">
        <p14:creationId xmlns:p14="http://schemas.microsoft.com/office/powerpoint/2010/main" val="985191003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06823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NOVINE KOJE DONOSI ČETVRTA FAZA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83341"/>
            <a:ext cx="9144000" cy="567465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Četvrta faza će trajati od 2021. do 2030. godine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 linearnog smanjenja 2,2% godišnje.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osebna ograničenja za sektor avijacije – CORSIA.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emisija za teretna vozila.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referentne vrijednosti za dobijanje besplatnih dozvola.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NER300 će biti transformisan na dva nova fonda: fond za inovacije i fond za modernizaciju.</a:t>
            </a:r>
          </a:p>
          <a:p>
            <a:pPr algn="just"/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51463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7559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POSLEDICE UVOĐENJA EU ETS-A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3449"/>
            <a:ext cx="9144000" cy="577455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Doprinos EU ETS-a je veći nego bilo kog drugog mehanizma za zaštitu životne sredine.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Zarada od aukcija za sektor avijacije i minimum 50% zarade od ostalih aukcija moraju biti uloženi u borbu protiv klimatskih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promjena.</a:t>
            </a:r>
            <a:endParaRPr lang="de-A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Indicije da je faktor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linearnog smanjenja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da obezbjedi dekarbonizaciju do 2050.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Izmještanje proizvodnje u zemlje neobuhvaćene EU ETS-om.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 na nivou države.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Višak dozvola kao jedan od najvećih problema.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15193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29875"/>
          </a:xfrm>
        </p:spPr>
        <p:txBody>
          <a:bodyPr>
            <a:no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MJESTO CRNE GORE U ČETVRTOJ FAZI EU ETS-A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30060"/>
            <a:ext cx="9144000" cy="572794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Crna Gora nije dio EU ETS-a, ali je ratifikovala Kjoto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Pariski </a:t>
            </a: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sporazum, te samim tim preuzela određene obaveze.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Najveći problem – TE „Pljevlja“.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 šema za regulisanje termoelektrana – BREF.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 – best available techniques.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Većina termoelektrana u EU danas koristi Tranzicioni nacionalni plan - TNP.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Osam zemalja EU svojim elektroprivredama je obezbjedilo besplatne dozvole uz obavezu ulaganja u visini vrijednosti dozvola, što predstavlja moguće rješenje i za TE „Pljevlja“.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88122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699246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Zaklju</a:t>
            </a:r>
            <a:r>
              <a:rPr lang="de-AT" dirty="0">
                <a:latin typeface="Algerian" panose="04020705040A02060702" pitchFamily="82" charset="0"/>
              </a:rPr>
              <a:t>č</a:t>
            </a:r>
            <a:r>
              <a:rPr lang="de-AT" sz="2800" dirty="0">
                <a:latin typeface="Algerian" panose="04020705040A02060702" pitchFamily="82" charset="0"/>
              </a:rPr>
              <a:t>ak</a:t>
            </a:r>
            <a:endParaRPr lang="de-AT" sz="29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8029"/>
            <a:ext cx="9144000" cy="391639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Uključivanje u EU ETS i ostalih evropskih </a:t>
            </a: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zemalja, kao i sektora koji su trenutno van sistema.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Dalje ulaganje u dekarbonizaciju.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Crna Gora između pristupa razvojnim fondovima i problema TE „Pljevlja“.</a:t>
            </a:r>
            <a:endParaRPr lang="de-A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91641"/>
      </p:ext>
    </p:extLst>
  </p:cSld>
  <p:clrMapOvr>
    <a:masterClrMapping/>
  </p:clrMapOvr>
  <p:transition spd="slow" advTm="1867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Analiza uticaja implementacije takse za emisije CO2 u Crnoj Gori  CG KO CIGRE 2019</vt:lpstr>
      <vt:lpstr>UVOD</vt:lpstr>
      <vt:lpstr>EU ETS</vt:lpstr>
      <vt:lpstr>FAZE RAZVOJA EU ETS-A</vt:lpstr>
      <vt:lpstr>FAZE RAZVOJA EU ETS-A</vt:lpstr>
      <vt:lpstr>NOVINE KOJE DONOSI ČETVRTA FAZA</vt:lpstr>
      <vt:lpstr>POSLEDICE UVOĐENJA EU ETS-A</vt:lpstr>
      <vt:lpstr>MJESTO CRNE GORE U ČETVRTOJ FAZI EU ETS-A</vt:lpstr>
      <vt:lpstr>Zaključak</vt:lpstr>
      <vt:lpstr> Pitanja za diskusiju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Milica Glomazic</cp:lastModifiedBy>
  <cp:revision>67</cp:revision>
  <dcterms:created xsi:type="dcterms:W3CDTF">2018-08-21T10:05:07Z</dcterms:created>
  <dcterms:modified xsi:type="dcterms:W3CDTF">2019-05-08T10:49:20Z</dcterms:modified>
</cp:coreProperties>
</file>