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>
        <p:scale>
          <a:sx n="124" d="100"/>
          <a:sy n="124" d="100"/>
        </p:scale>
        <p:origin x="-12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13/05/2019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13/05/2019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13/05/2019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27632" y="2179949"/>
            <a:ext cx="6858000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kern="0" dirty="0" smtClean="0"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UVOĐENJE DRAŽBI JAMSTAVA PODRIJETLA ELEKTRIČNE ENERGIJE</a:t>
            </a:r>
            <a:endParaRPr lang="hr-HR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241587" y="5008976"/>
            <a:ext cx="4595052" cy="432048"/>
          </a:xfrm>
          <a:prstGeom prst="rect">
            <a:avLst/>
          </a:prstGeom>
        </p:spPr>
        <p:txBody>
          <a:bodyPr anchor="b">
            <a:noAutofit/>
          </a:bodyPr>
          <a:lstStyle>
            <a:lvl1pPr marL="803275" indent="-803275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126841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+mn-lt"/>
              </a:defRPr>
            </a:lvl2pPr>
            <a:lvl3pPr marL="1676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4D4D"/>
                </a:solidFill>
                <a:latin typeface="+mn-lt"/>
              </a:defRPr>
            </a:lvl3pPr>
            <a:lvl4pPr marL="20843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+mn-lt"/>
              </a:defRPr>
            </a:lvl4pPr>
            <a:lvl5pPr marL="24923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5pPr>
            <a:lvl6pPr marL="29495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6pPr>
            <a:lvl7pPr marL="34067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7pPr>
            <a:lvl8pPr marL="38639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8pPr>
            <a:lvl9pPr marL="43211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Ida Čandrlić, univ.spec.oec.</a:t>
            </a:r>
          </a:p>
          <a:p>
            <a:pPr marL="0" lvl="0" indent="0" algn="r" eaLnBrk="1" hangingPunct="1">
              <a:buNone/>
              <a:defRPr/>
            </a:pPr>
            <a:r>
              <a:rPr lang="hr-HR" altLang="sr-Latn-RS" sz="1100" b="1" kern="0" dirty="0" smtClean="0">
                <a:solidFill>
                  <a:schemeClr val="bg1"/>
                </a:solidFill>
              </a:rPr>
              <a:t>      </a:t>
            </a:r>
            <a:r>
              <a:rPr lang="hr-HR" altLang="sr-Latn-RS" sz="1100" b="1" kern="0" dirty="0" err="1" smtClean="0">
                <a:solidFill>
                  <a:schemeClr val="bg1"/>
                </a:solidFill>
              </a:rPr>
              <a:t>Mr.sc</a:t>
            </a:r>
            <a:r>
              <a:rPr lang="hr-HR" altLang="sr-Latn-RS" sz="1100" b="1" kern="0" dirty="0" smtClean="0">
                <a:solidFill>
                  <a:schemeClr val="bg1"/>
                </a:solidFill>
              </a:rPr>
              <a:t>. Dubravka </a:t>
            </a:r>
            <a:r>
              <a:rPr kumimoji="0" lang="hr-HR" altLang="sr-Latn-R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Brkić</a:t>
            </a:r>
            <a:r>
              <a:rPr kumimoji="0" lang="hr-HR" altLang="sr-Latn-R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, </a:t>
            </a:r>
            <a:r>
              <a:rPr kumimoji="0" lang="hr-HR" altLang="sr-Latn-R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dipl.ing.el.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Boris Dokmanović, </a:t>
            </a:r>
            <a:r>
              <a:rPr kumimoji="0" lang="hr-HR" altLang="sr-Latn-RS" sz="11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dipl</a:t>
            </a:r>
            <a:r>
              <a:rPr lang="hr-HR" altLang="sr-Latn-RS" sz="1100" b="1" kern="0" dirty="0" smtClean="0">
                <a:solidFill>
                  <a:schemeClr val="bg1"/>
                </a:solidFill>
                <a:latin typeface="Arial"/>
              </a:rPr>
              <a:t>.</a:t>
            </a:r>
            <a:r>
              <a:rPr lang="hr-HR" altLang="sr-Latn-RS" sz="1100" b="1" kern="0" dirty="0" err="1" smtClean="0">
                <a:solidFill>
                  <a:schemeClr val="bg1"/>
                </a:solidFill>
                <a:latin typeface="Arial"/>
              </a:rPr>
              <a:t>ing.el</a:t>
            </a:r>
            <a:r>
              <a:rPr lang="hr-HR" altLang="sr-Latn-RS" sz="1200" b="1" kern="0" dirty="0" smtClean="0">
                <a:solidFill>
                  <a:schemeClr val="bg1"/>
                </a:solidFill>
                <a:latin typeface="Arial"/>
              </a:rPr>
              <a:t>.</a:t>
            </a:r>
            <a:r>
              <a:rPr kumimoji="0" lang="hr-HR" altLang="sr-Latn-R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9463" y="5510324"/>
            <a:ext cx="5716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kern="0" dirty="0">
                <a:solidFill>
                  <a:schemeClr val="bg1"/>
                </a:solidFill>
                <a:latin typeface="Arial"/>
              </a:rPr>
              <a:t>HRVATSKI OPERATOR TRŽIŠTA ENERGIJE d.o.o. </a:t>
            </a:r>
          </a:p>
          <a:p>
            <a:r>
              <a:rPr lang="hr-HR" sz="1200" b="1" kern="0" dirty="0">
                <a:solidFill>
                  <a:schemeClr val="bg1"/>
                </a:solidFill>
                <a:latin typeface="Arial"/>
              </a:rPr>
              <a:t>HRVATSKA BURZA ELEKTRIČNE ENERGIJE d.o.o.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2378" y="3805269"/>
            <a:ext cx="104387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r-HR" dirty="0"/>
              <a:t>R C5-06</a:t>
            </a:r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4672" y="634947"/>
            <a:ext cx="859867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MODEL DRAŽBI JAMSTVA PODRIJETLA (2)</a:t>
            </a: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954" y="1683010"/>
            <a:ext cx="7848872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Sudionici dražbe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će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CROPEX-u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uplaćivati </a:t>
            </a:r>
            <a:r>
              <a:rPr kumimoji="0" lang="hr-H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osiguranj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plaćanja (novčani depoziti) - jamstvo u slučaju uspješne realizacije transakcije na dražbi</a:t>
            </a:r>
          </a:p>
          <a:p>
            <a:pPr marL="2857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Za vrijeme trajanja dražbe sudionici CROPEX-u dostavljaju ponude za kupnju (količina JP, vrsta JP, maksimalna cijena)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2384" y="4160486"/>
            <a:ext cx="8640960" cy="2393993"/>
          </a:xfrm>
          <a:prstGeom prst="roundRect">
            <a:avLst/>
          </a:prstGeom>
          <a:solidFill>
            <a:srgbClr val="DAEDE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Prednosti korištenja CROPEX usluga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Glavni EU tržišni sudionici su već registrirani na CROPEX-u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Fleksibilnost i brzina u razvoju i prilagodbi trgovačkih platformi 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Unaprijed uspostavljen sustav za obračun i namiru (instrumenti osiguranja plaćanja, bankovni računi, fakturiranje i sl.)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Nema dodatnih troškova za HROTE (naplata direktno od sudionika dražbi – naknada po kupljenom jamstvu)</a:t>
            </a:r>
          </a:p>
        </p:txBody>
      </p:sp>
    </p:spTree>
    <p:extLst>
      <p:ext uri="{BB962C8B-B14F-4D97-AF65-F5344CB8AC3E}">
        <p14:creationId xmlns:p14="http://schemas.microsoft.com/office/powerpoint/2010/main" val="369986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816" y="980728"/>
            <a:ext cx="859867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MODEL DRAŽBI JAMSTVA PODRIJETLA (3)</a:t>
            </a: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365816" y="2276872"/>
            <a:ext cx="877818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Po završetku dražbe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CROPEX objavljuje rezultate dražbe s količinom i vrstom prodanih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JP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te cijenom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CROPEX izdaje sudionicima račune za realiziranu kupovinu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JP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Po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prikupljenim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novčanim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sredstvima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od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strane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hr-H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sudioni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ka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dražbe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CROPEX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prenosi na račun HROTE-a, koji ih potom prenosi na račun fonda sustava poticanja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r-HR" sz="2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349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2" y="980728"/>
            <a:ext cx="89644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r-HR" sz="3000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POTENCIJALNI PRIHOD </a:t>
            </a:r>
            <a:r>
              <a:rPr lang="en-US" sz="3000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SUSTAVA </a:t>
            </a:r>
            <a:r>
              <a:rPr lang="hr-HR" sz="3000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OD DRAŽBI JP</a:t>
            </a:r>
            <a:endParaRPr lang="hr-HR" altLang="sr-Latn-RS" sz="3000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611560" y="4653135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Pretpostavljena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p</a:t>
            </a:r>
            <a:r>
              <a:rPr kumimoji="0" lang="hr-H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rosječna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cijena JP =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0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0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EUR</a:t>
            </a:r>
            <a:endParaRPr kumimoji="0" lang="hr-HR" sz="2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59" y="5447980"/>
            <a:ext cx="3637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bg1"/>
                </a:solidFill>
              </a:rPr>
              <a:t>Prva dražba JP organizirati će se u lipnju 2019.</a:t>
            </a:r>
            <a:endParaRPr lang="hr-HR" dirty="0">
              <a:solidFill>
                <a:schemeClr val="bg1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62" y="2243739"/>
            <a:ext cx="8183496" cy="20132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0447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518" y="521287"/>
            <a:ext cx="5657370" cy="852221"/>
          </a:xfrm>
        </p:spPr>
        <p:txBody>
          <a:bodyPr>
            <a:normAutofit/>
          </a:bodyPr>
          <a:lstStyle/>
          <a:p>
            <a:r>
              <a:rPr lang="hr-HR" b="1" kern="0" dirty="0"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n-ea"/>
                <a:cs typeface="+mn-cs"/>
              </a:rPr>
              <a:t>Pitanja</a:t>
            </a:r>
            <a:r>
              <a:rPr lang="hr-HR" sz="4400" dirty="0" smtClean="0"/>
              <a:t> </a:t>
            </a:r>
            <a:r>
              <a:rPr lang="hr-HR" b="1" kern="0" dirty="0"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n-ea"/>
                <a:cs typeface="+mn-cs"/>
              </a:rPr>
              <a:t>za</a:t>
            </a:r>
            <a:r>
              <a:rPr lang="hr-HR" sz="4400" dirty="0" smtClean="0"/>
              <a:t> </a:t>
            </a:r>
            <a:r>
              <a:rPr lang="hr-HR" b="1" kern="0" dirty="0">
                <a:effectLst>
                  <a:reflection blurRad="6350" stA="55000" endA="300" endPos="45500" dir="5400000" sy="-100000" algn="bl" rotWithShape="0"/>
                </a:effectLst>
                <a:latin typeface="Trebuchet MS"/>
                <a:ea typeface="+mn-ea"/>
                <a:cs typeface="+mn-cs"/>
              </a:rPr>
              <a:t>diskusiju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4058" y="1885857"/>
            <a:ext cx="6858000" cy="538697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vi-VN" kern="0" dirty="0"/>
              <a:t>Da li je, pored primjera Italije, analizirano iskustvo još neke od država članica EU i da li su se zemlje suočavale sa preprekama u sprovođenju koncepta? </a:t>
            </a:r>
            <a:endParaRPr lang="hr-HR" kern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 kern="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vi-VN" kern="0" dirty="0"/>
              <a:t>Da li su nadležne institucije u Republici Hrvatskoj sprovodile javnu raspravu prije uvođenja novog koncepta i kakve su bile reakcije stručne javnosti i učesnika na tržištu</a:t>
            </a:r>
            <a:r>
              <a:rPr lang="vi-VN" sz="1600" dirty="0"/>
              <a:t>?</a:t>
            </a:r>
            <a:endParaRPr lang="hr-HR" sz="1600" dirty="0"/>
          </a:p>
        </p:txBody>
      </p:sp>
      <p:sp>
        <p:nvSpPr>
          <p:cNvPr id="5" name="Rectangle 4"/>
          <p:cNvSpPr/>
          <p:nvPr/>
        </p:nvSpPr>
        <p:spPr>
          <a:xfrm>
            <a:off x="699246" y="5646648"/>
            <a:ext cx="5663557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hr-HR" sz="3200" b="1" kern="0" dirty="0" smtClean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HVALA NA POZORNOSTI!</a:t>
            </a:r>
            <a:endParaRPr lang="hr-HR" sz="1600" kern="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08376" y="5491076"/>
            <a:ext cx="2509858" cy="10804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Clr>
                <a:srgbClr val="6DAD1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r-HR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HRVATSKI OPERATOR TRŽIŠTA ENERGIJE d.o.o.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Clr>
                <a:srgbClr val="6DAD1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Ulica grada Vukovara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2</a:t>
            </a:r>
            <a:r>
              <a:rPr kumimoji="0" lang="hr-HR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84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Clr>
                <a:srgbClr val="6DAD1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10000 Zagreb</a:t>
            </a:r>
          </a:p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Clr>
                <a:srgbClr val="6DAD1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Hrvatska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41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8002" y="733753"/>
            <a:ext cx="8256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3200" b="1" kern="0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REGISTAR </a:t>
            </a:r>
            <a:r>
              <a:rPr lang="hr-HR" sz="3200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JAMSTVA PODRIJETLA</a:t>
            </a:r>
          </a:p>
        </p:txBody>
      </p:sp>
      <p:sp>
        <p:nvSpPr>
          <p:cNvPr id="5" name="Rectangle 4"/>
          <p:cNvSpPr/>
          <p:nvPr/>
        </p:nvSpPr>
        <p:spPr>
          <a:xfrm>
            <a:off x="768002" y="1518134"/>
            <a:ext cx="64807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HROTE vodi Registar jamstava podrijetla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- dio AIB povezanog sustava europskih registara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(20 zemalja)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hr-HR" sz="2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Registar broji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10</a:t>
            </a: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članova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: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3</a:t>
            </a: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proizvođača (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13</a:t>
            </a: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elektrana)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7</a:t>
            </a: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opskrbljivača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izdavanje, prijenos unutar registra, izvoz,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 </a:t>
            </a: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uvoz i poništavanje jamstava podrijetla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094" y="2374366"/>
            <a:ext cx="4087906" cy="31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816" y="980728"/>
            <a:ext cx="859867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TRENUTNO STANJE</a:t>
            </a: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12231"/>
              </p:ext>
            </p:extLst>
          </p:nvPr>
        </p:nvGraphicFramePr>
        <p:xfrm>
          <a:off x="1763688" y="2708920"/>
          <a:ext cx="5472608" cy="2520279"/>
        </p:xfrm>
        <a:graphic>
          <a:graphicData uri="http://schemas.openxmlformats.org/drawingml/2006/table">
            <a:tbl>
              <a:tblPr/>
              <a:tblGrid>
                <a:gridCol w="1191742"/>
                <a:gridCol w="1270788"/>
                <a:gridCol w="1498387"/>
                <a:gridCol w="1511691"/>
              </a:tblGrid>
              <a:tr h="622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Transakcija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godina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2018. godina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1Q 2019. godine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22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Izdavanje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1,74 </a:t>
                      </a:r>
                      <a:r>
                        <a:rPr lang="hr-H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2,62 </a:t>
                      </a:r>
                      <a:r>
                        <a:rPr lang="hr-H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 </a:t>
                      </a:r>
                      <a:r>
                        <a:rPr lang="hr-HR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</a:tr>
              <a:tr h="3267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2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Ukinuto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0,96 TWh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1,16 </a:t>
                      </a:r>
                      <a:r>
                        <a:rPr lang="hr-H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1,61 </a:t>
                      </a:r>
                      <a:r>
                        <a:rPr lang="hr-H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</a:tr>
              <a:tr h="3267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2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Uvoz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0,05 TWh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0,03 </a:t>
                      </a:r>
                      <a:r>
                        <a:rPr lang="hr-H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0,02 </a:t>
                      </a:r>
                      <a:r>
                        <a:rPr lang="hr-H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</a:tr>
              <a:tr h="622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Izvoz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0,18 TWh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0,51 </a:t>
                      </a:r>
                      <a:r>
                        <a:rPr lang="hr-H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0,97 </a:t>
                      </a:r>
                      <a:r>
                        <a:rPr lang="hr-H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TWh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52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>
          <a:xfrm>
            <a:off x="365816" y="2054035"/>
            <a:ext cx="8280920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Za proizvedenu električnu energiju povlaštenog proizvođača u sustavu poticanja se ne izdaju jamstva podrijetla električne energije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HROTE prodaje električnu energiju povlaštenih proizvođača u sustavu poticanja opskrbljivačima koji su ju dužni preuzeti i isporučiti krajnjim kupcima u RH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5816" y="819363"/>
            <a:ext cx="859867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r-HR" b="1" kern="0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STANJE DO SIJEČNJA 2019.</a:t>
            </a: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30970" y="4638326"/>
            <a:ext cx="6694488" cy="1764196"/>
            <a:chOff x="4211960" y="2780928"/>
            <a:chExt cx="3960440" cy="864096"/>
          </a:xfrm>
        </p:grpSpPr>
        <p:grpSp>
          <p:nvGrpSpPr>
            <p:cNvPr id="17" name="Group 16"/>
            <p:cNvGrpSpPr/>
            <p:nvPr/>
          </p:nvGrpSpPr>
          <p:grpSpPr>
            <a:xfrm>
              <a:off x="6084168" y="2780928"/>
              <a:ext cx="648072" cy="864096"/>
              <a:chOff x="7956376" y="2780928"/>
              <a:chExt cx="648072" cy="864096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7956376" y="2780928"/>
                <a:ext cx="288032" cy="864096"/>
                <a:chOff x="7956376" y="2780928"/>
                <a:chExt cx="288032" cy="864096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7956376" y="2996952"/>
                  <a:ext cx="288032" cy="648072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25400" cap="flat" cmpd="sng" algn="ctr">
                  <a:solidFill>
                    <a:srgbClr val="BBE0E3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r-HR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7956376" y="2780928"/>
                  <a:ext cx="288032" cy="216024"/>
                </a:xfrm>
                <a:prstGeom prst="rect">
                  <a:avLst/>
                </a:prstGeom>
                <a:solidFill>
                  <a:srgbClr val="BBE0E3">
                    <a:lumMod val="75000"/>
                  </a:srgbClr>
                </a:solidFill>
                <a:ln w="25400" cap="flat" cmpd="sng" algn="ctr">
                  <a:solidFill>
                    <a:srgbClr val="BBE0E3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r-HR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2" name="Right Brace 21"/>
              <p:cNvSpPr/>
              <p:nvPr/>
            </p:nvSpPr>
            <p:spPr>
              <a:xfrm>
                <a:off x="8316416" y="2780928"/>
                <a:ext cx="288032" cy="864096"/>
              </a:xfrm>
              <a:prstGeom prst="rightBrace">
                <a:avLst/>
              </a:prstGeom>
              <a:noFill/>
              <a:ln w="3175" cap="flat" cmpd="sng" algn="ctr">
                <a:solidFill>
                  <a:schemeClr val="bg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4644008" y="2780928"/>
              <a:ext cx="1872208" cy="407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rPr>
                <a:t>EE iz sustava poticanja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11960" y="3319152"/>
              <a:ext cx="2088232" cy="2261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rPr>
                <a:t>EE kupljena na tržištu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04248" y="2877907"/>
              <a:ext cx="1368152" cy="407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rPr>
                <a:t>EE isporučena krajnjem kupcu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</p:grpSp>
      <p:pic>
        <p:nvPicPr>
          <p:cNvPr id="25" name="Picture 6" descr="energy, green energy, power, turbine, wind, wind power, windmill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70" y="4872352"/>
            <a:ext cx="648071" cy="64807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302" y="5010525"/>
            <a:ext cx="652463" cy="652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27060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536" y="762675"/>
            <a:ext cx="859867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RAZLOZI ZA UVOĐENJE DRAŽBI JP (1)</a:t>
            </a: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206940" y="1967474"/>
            <a:ext cx="828092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Početkom rada EKO 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BG (1. siječnja 2019.) prešlo 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se na tržišnu prodaju električne energije povlaštenih proizvođača u sustavu poticanja 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sym typeface="Symbol" panose="05050102010706020507" pitchFamily="18" charset="2"/>
              </a:rPr>
              <a:t> istovremena 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mogućnost uspostave sustava prodaje JP na tržišnim osnovama za proizvedenu električnu energiju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JP moguće izdavati unutar Registra, od strane HROTE-a, te ih ponuditi zainteresiranim sudionicima na tržištu električne energije po tržišnim načelima, tj. putem </a:t>
            </a: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dražbi jamstva podrijetla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32398" y="4650546"/>
            <a:ext cx="7924948" cy="1580902"/>
            <a:chOff x="679500" y="5511901"/>
            <a:chExt cx="7924948" cy="124605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6975" y="5571181"/>
              <a:ext cx="818483" cy="775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3526056" y="6442593"/>
              <a:ext cx="2880320" cy="315363"/>
            </a:xfrm>
            <a:prstGeom prst="rect">
              <a:avLst/>
            </a:prstGeom>
            <a:noFill/>
            <a:ln w="28575">
              <a:solidFill>
                <a:srgbClr val="BBE0E3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rPr>
                <a:t>Sustav poticanja OIE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4675" y="5989094"/>
              <a:ext cx="3491281" cy="557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Arial" panose="020B0604020202020204" pitchFamily="34" charset="0"/>
                </a:rPr>
                <a:t>Prihod od reguliranog otkupa EE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9500" y="5546122"/>
              <a:ext cx="3285606" cy="557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Arial" panose="020B0604020202020204" pitchFamily="34" charset="0"/>
                </a:rPr>
                <a:t>Prihod od naknade za OIE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00192" y="5511901"/>
              <a:ext cx="2304256" cy="800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Arial" panose="020B0604020202020204" pitchFamily="34" charset="0"/>
                </a:rPr>
                <a:t>Prihod od dražbi jamstava podrijetla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607140" y="5804289"/>
              <a:ext cx="892852" cy="105447"/>
            </a:xfrm>
            <a:prstGeom prst="straightConnector1">
              <a:avLst/>
            </a:prstGeom>
            <a:noFill/>
            <a:ln w="38100" cap="flat" cmpd="sng" algn="ctr">
              <a:solidFill>
                <a:srgbClr val="BBE0E3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 flipV="1">
              <a:off x="3684970" y="6220336"/>
              <a:ext cx="815022" cy="47733"/>
            </a:xfrm>
            <a:prstGeom prst="straightConnector1">
              <a:avLst/>
            </a:prstGeom>
            <a:noFill/>
            <a:ln w="38100" cap="flat" cmpd="sng" algn="ctr">
              <a:solidFill>
                <a:srgbClr val="BBE0E3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2" idx="1"/>
            </p:cNvCxnSpPr>
            <p:nvPr/>
          </p:nvCxnSpPr>
          <p:spPr>
            <a:xfrm flipH="1" flipV="1">
              <a:off x="5436096" y="5804289"/>
              <a:ext cx="864096" cy="107881"/>
            </a:xfrm>
            <a:prstGeom prst="straightConnector1">
              <a:avLst/>
            </a:prstGeom>
            <a:noFill/>
            <a:ln w="38100" cap="flat" cmpd="sng" algn="ctr">
              <a:solidFill>
                <a:srgbClr val="BBE0E3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0401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816" y="788627"/>
            <a:ext cx="859867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RAZLOZI ZA UVOĐENJE DRAŽBI JP (2)</a:t>
            </a: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365816" y="1869618"/>
            <a:ext cx="82809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Organizacijom dražbi dvije činjenice ostaju osigurane: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ne postoji dvostruko prihodovanje od strane povlaštenih proizvođača - ostvareni prihodi se prenose u fond sustava poticanja, a ne povlaštenim proizvođačima u sustavu poticaja,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ne postoji dvostruko naplaćivanje naknade za poticanje OIEiK krajnjim kupcima - tržišni sudionici dobrovoljno sudjeluju na dražbama JP za potrebe svojih kupaca, koji dobrovoljno ugovaraju s opskrbljivačima tarifne sustave sa zajamčenom opskrbom</a:t>
            </a:r>
          </a:p>
        </p:txBody>
      </p:sp>
    </p:spTree>
    <p:extLst>
      <p:ext uri="{BB962C8B-B14F-4D97-AF65-F5344CB8AC3E}">
        <p14:creationId xmlns:p14="http://schemas.microsoft.com/office/powerpoint/2010/main" val="20666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816" y="750207"/>
            <a:ext cx="8778184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kern="0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NOVI MODEL JP - SUSTAV POTICANJA (1)</a:t>
            </a: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365816" y="1946458"/>
            <a:ext cx="499827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HROTE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će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izda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va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ti 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JP za </a:t>
            </a: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sva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proizvodna postrojenja povlaštenih proizvođača u sustavu poticanja na mjesečnoj razini: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za udio energije koja se putem EKO BG prodaje na tržištu električne energije, JP se izdaju i prodaju na dražbama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za udio energije koju HROTE dodjeljuje opskrbljivačima, JP se izdaju i dodjeljuju opskrbljivačima proporcionalno udjelu preuzete energije –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automatsko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ukidanje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JP </a:t>
            </a:r>
            <a:r>
              <a:rPr kumimoji="0" lang="hr-H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za objavu krajnjim kupcima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(</a:t>
            </a:r>
            <a:r>
              <a:rPr kumimoji="0" lang="hr-H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daljnj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korištenje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</a:t>
            </a:r>
            <a:r>
              <a:rPr kumimoji="0" lang="hr-H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trgovina istima nije moguća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)</a:t>
            </a:r>
            <a:endParaRPr kumimoji="0" lang="hr-HR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480220" y="2028051"/>
            <a:ext cx="3744416" cy="4176464"/>
            <a:chOff x="5669645" y="2638489"/>
            <a:chExt cx="3335892" cy="1006535"/>
          </a:xfrm>
        </p:grpSpPr>
        <p:grpSp>
          <p:nvGrpSpPr>
            <p:cNvPr id="7" name="Group 6"/>
            <p:cNvGrpSpPr/>
            <p:nvPr/>
          </p:nvGrpSpPr>
          <p:grpSpPr>
            <a:xfrm>
              <a:off x="5797127" y="2780928"/>
              <a:ext cx="935113" cy="864096"/>
              <a:chOff x="7669335" y="2780928"/>
              <a:chExt cx="935113" cy="864096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7669335" y="2780928"/>
                <a:ext cx="575074" cy="864096"/>
                <a:chOff x="7669335" y="2780928"/>
                <a:chExt cx="575074" cy="864096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7669335" y="2996952"/>
                  <a:ext cx="575073" cy="648072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25400" cap="flat" cmpd="sng" algn="ctr">
                  <a:solidFill>
                    <a:srgbClr val="BBE0E3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r-HR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7669336" y="2780928"/>
                  <a:ext cx="575073" cy="21602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 cap="flat" cmpd="sng" algn="ctr">
                  <a:solidFill>
                    <a:srgbClr val="BBE0E3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r-HR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2" name="Right Brace 11"/>
              <p:cNvSpPr/>
              <p:nvPr/>
            </p:nvSpPr>
            <p:spPr>
              <a:xfrm>
                <a:off x="8316416" y="2780928"/>
                <a:ext cx="288032" cy="216024"/>
              </a:xfrm>
              <a:prstGeom prst="rightBrace">
                <a:avLst/>
              </a:prstGeom>
              <a:noFill/>
              <a:ln w="15875" cap="flat" cmpd="sng" algn="ctr">
                <a:solidFill>
                  <a:schemeClr val="bg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2400" b="0" i="0" u="none" strike="noStrike" kern="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784589" y="2812585"/>
              <a:ext cx="1872208" cy="140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rPr>
                <a:t>Prodaja na dražbama</a:t>
              </a: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32240" y="3191060"/>
              <a:ext cx="2088232" cy="200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rPr>
                <a:t>Automatsko ukidanje za energiju iz reguliranog otkupa OIE</a:t>
              </a: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69645" y="2638489"/>
              <a:ext cx="3335892" cy="111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2400" b="0" i="0" u="sng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anose="020B0604020202020204" pitchFamily="34" charset="0"/>
                </a:rPr>
                <a:t>JP iz sustava poticanja</a:t>
              </a:r>
              <a:endPara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6290879" y="4833257"/>
            <a:ext cx="382065" cy="0"/>
          </a:xfrm>
          <a:prstGeom prst="straightConnector1">
            <a:avLst/>
          </a:prstGeom>
          <a:ln w="349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52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816" y="980728"/>
            <a:ext cx="8778184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kern="0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NOVI MODEL JP – SUSTAV POTICANJA (2)</a:t>
            </a:r>
            <a:endParaRPr lang="hr-HR" b="1" kern="0" dirty="0" smtClean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33291" y="1507265"/>
            <a:ext cx="2093085" cy="568796"/>
            <a:chOff x="4067944" y="1515816"/>
            <a:chExt cx="2088232" cy="558947"/>
          </a:xfrm>
          <a:solidFill>
            <a:schemeClr val="bg1"/>
          </a:solidFill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1515816"/>
              <a:ext cx="556462" cy="5589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energy, green energy, power, turbine, wind, wind power, windmill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556792"/>
              <a:ext cx="445962" cy="445963"/>
            </a:xfrm>
            <a:prstGeom prst="rect">
              <a:avLst/>
            </a:prstGeom>
            <a:grpFill/>
            <a:extLst/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2403" y="1613040"/>
              <a:ext cx="743773" cy="44780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213685" y="2213001"/>
            <a:ext cx="8646005" cy="4382370"/>
            <a:chOff x="179512" y="2132855"/>
            <a:chExt cx="8568952" cy="4608513"/>
          </a:xfrm>
        </p:grpSpPr>
        <p:sp>
          <p:nvSpPr>
            <p:cNvPr id="11" name="Rounded Rectangle 10"/>
            <p:cNvSpPr/>
            <p:nvPr/>
          </p:nvSpPr>
          <p:spPr>
            <a:xfrm>
              <a:off x="179512" y="4941168"/>
              <a:ext cx="8568952" cy="1800200"/>
            </a:xfrm>
            <a:prstGeom prst="roundRect">
              <a:avLst/>
            </a:prstGeom>
            <a:solidFill>
              <a:srgbClr val="FFCBCB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9512" y="3212976"/>
              <a:ext cx="8568952" cy="1512168"/>
            </a:xfrm>
            <a:prstGeom prst="roundRect">
              <a:avLst/>
            </a:prstGeom>
            <a:solidFill>
              <a:srgbClr val="DAEDEF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851920" y="2132855"/>
              <a:ext cx="2520280" cy="915277"/>
            </a:xfrm>
            <a:prstGeom prst="roundRect">
              <a:avLst/>
            </a:prstGeom>
            <a:solidFill>
              <a:srgbClr val="00B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PROIZVODNJA POVLAŠTENIH PROIZVOĐAČA U SUSTAVU POTICANJA 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929834" y="3501008"/>
              <a:ext cx="2520280" cy="1008112"/>
            </a:xfrm>
            <a:prstGeom prst="roundRect">
              <a:avLst/>
            </a:prstGeom>
            <a:solidFill>
              <a:srgbClr val="333399">
                <a:lumMod val="5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OPSKRBLJIVAČI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regulirani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otkup</a:t>
              </a: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854778" y="3501008"/>
              <a:ext cx="2520280" cy="1008112"/>
            </a:xfrm>
            <a:prstGeom prst="roundRect">
              <a:avLst/>
            </a:prstGeom>
            <a:solidFill>
              <a:srgbClr val="333399">
                <a:lumMod val="5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EKO BG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prodaja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na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tržištu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električne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energije</a:t>
              </a: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1714" y="3820398"/>
              <a:ext cx="1326896" cy="388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ENERGIJA</a:t>
              </a:r>
            </a:p>
          </p:txBody>
        </p:sp>
        <p:cxnSp>
          <p:nvCxnSpPr>
            <p:cNvPr id="17" name="Elbow Connector 16"/>
            <p:cNvCxnSpPr>
              <a:endCxn id="14" idx="0"/>
            </p:cNvCxnSpPr>
            <p:nvPr/>
          </p:nvCxnSpPr>
          <p:spPr>
            <a:xfrm rot="10800000" flipV="1">
              <a:off x="3189974" y="2590494"/>
              <a:ext cx="684076" cy="910514"/>
            </a:xfrm>
            <a:prstGeom prst="bentConnector2">
              <a:avLst/>
            </a:prstGeom>
            <a:noFill/>
            <a:ln w="22225" cap="flat" cmpd="sng" algn="ctr">
              <a:solidFill>
                <a:srgbClr val="002060"/>
              </a:solidFill>
              <a:prstDash val="solid"/>
              <a:tailEnd type="triangle"/>
            </a:ln>
            <a:effectLst/>
          </p:spPr>
        </p:cxnSp>
        <p:cxnSp>
          <p:nvCxnSpPr>
            <p:cNvPr id="18" name="Elbow Connector 17"/>
            <p:cNvCxnSpPr>
              <a:endCxn id="15" idx="0"/>
            </p:cNvCxnSpPr>
            <p:nvPr/>
          </p:nvCxnSpPr>
          <p:spPr>
            <a:xfrm>
              <a:off x="6394330" y="2590494"/>
              <a:ext cx="720588" cy="910514"/>
            </a:xfrm>
            <a:prstGeom prst="bentConnector2">
              <a:avLst/>
            </a:prstGeom>
            <a:noFill/>
            <a:ln w="22225" cap="flat" cmpd="sng" algn="ctr">
              <a:solidFill>
                <a:srgbClr val="002060"/>
              </a:solidFill>
              <a:prstDash val="solid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186678" y="5301208"/>
              <a:ext cx="1593801" cy="6796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JAMSTVA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PODRIJETLA</a:t>
              </a:r>
            </a:p>
          </p:txBody>
        </p:sp>
        <p:cxnSp>
          <p:nvCxnSpPr>
            <p:cNvPr id="20" name="Elbow Connector 19"/>
            <p:cNvCxnSpPr>
              <a:stCxn id="14" idx="2"/>
              <a:endCxn id="25" idx="0"/>
            </p:cNvCxnSpPr>
            <p:nvPr/>
          </p:nvCxnSpPr>
          <p:spPr>
            <a:xfrm rot="5400000">
              <a:off x="2865938" y="4833156"/>
              <a:ext cx="648072" cy="1"/>
            </a:xfrm>
            <a:prstGeom prst="bentConnector3">
              <a:avLst>
                <a:gd name="adj1" fmla="val 50000"/>
              </a:avLst>
            </a:prstGeom>
            <a:noFill/>
            <a:ln w="22225" cap="flat" cmpd="sng" algn="ctr">
              <a:solidFill>
                <a:srgbClr val="002060"/>
              </a:solidFill>
              <a:prstDash val="solid"/>
              <a:tailEnd type="triangle"/>
            </a:ln>
            <a:effectLst/>
          </p:spPr>
        </p:cxnSp>
        <p:cxnSp>
          <p:nvCxnSpPr>
            <p:cNvPr id="21" name="Elbow Connector 20"/>
            <p:cNvCxnSpPr/>
            <p:nvPr/>
          </p:nvCxnSpPr>
          <p:spPr>
            <a:xfrm rot="5400000">
              <a:off x="6754879" y="4869160"/>
              <a:ext cx="720080" cy="1"/>
            </a:xfrm>
            <a:prstGeom prst="bentConnector3">
              <a:avLst>
                <a:gd name="adj1" fmla="val 50000"/>
              </a:avLst>
            </a:prstGeom>
            <a:noFill/>
            <a:ln w="22225" cap="flat" cmpd="sng" algn="ctr">
              <a:solidFill>
                <a:srgbClr val="002060"/>
              </a:solidFill>
              <a:prstDash val="solid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2763612" y="2678801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%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092280" y="2678801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%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1835697" y="5003594"/>
              <a:ext cx="2758944" cy="1675348"/>
            </a:xfrm>
            <a:prstGeom prst="roundRect">
              <a:avLst/>
            </a:prstGeom>
            <a:solidFill>
              <a:srgbClr val="FF0000">
                <a:alpha val="21176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929833" y="5157192"/>
              <a:ext cx="2520280" cy="1162000"/>
            </a:xfrm>
            <a:prstGeom prst="roundRect">
              <a:avLst/>
            </a:prstGeom>
            <a:solidFill>
              <a:srgbClr val="FF000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OPSKRBLJIVAČI 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automatsko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ukidanje</a:t>
              </a: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18295" y="6165304"/>
              <a:ext cx="1847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772251" y="4994012"/>
              <a:ext cx="2688181" cy="1675348"/>
            </a:xfrm>
            <a:prstGeom prst="roundRect">
              <a:avLst/>
            </a:prstGeom>
            <a:solidFill>
              <a:srgbClr val="FF0000">
                <a:alpha val="21176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5854778" y="5157192"/>
              <a:ext cx="2520280" cy="1162000"/>
            </a:xfrm>
            <a:prstGeom prst="roundRect">
              <a:avLst/>
            </a:prstGeom>
            <a:solidFill>
              <a:srgbClr val="FF000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DRAŽBE JP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tržišna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prodaja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sudionicima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dražbi</a:t>
              </a: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54778" y="6165304"/>
              <a:ext cx="1847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39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7161" y="757890"/>
            <a:ext cx="859867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4D4D4D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4D4D4D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4D4D4D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4D4D4D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b="1" kern="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MODEL DRAŽBI JAMSTVA PODRIJETLA </a:t>
            </a:r>
            <a:r>
              <a:rPr lang="en-US" b="1" kern="0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(</a:t>
            </a:r>
            <a:r>
              <a:rPr lang="hr-HR" b="1" kern="0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1</a:t>
            </a:r>
            <a:r>
              <a:rPr lang="en-US" b="1" kern="0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)</a:t>
            </a:r>
            <a:endParaRPr lang="en-US" altLang="sr-Latn-RS" b="1" kern="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Trebuchet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760" y="1804423"/>
            <a:ext cx="784887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JP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će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se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prodavati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na tržištu putem dražbi preko IT trgovačke platforme za održavanje dražbi koju bi vodio CROPEX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Dražbe JP - minimalno 4 puta godišnje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- odluka HROTE-a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Sudionici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dražbi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– 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registrirani u jednom od AIB Registara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hr-HR" sz="2400" b="0" i="0" u="none" strike="sng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3528" y="4869160"/>
            <a:ext cx="8568952" cy="1656184"/>
          </a:xfrm>
          <a:prstGeom prst="roundRect">
            <a:avLst/>
          </a:prstGeom>
          <a:solidFill>
            <a:srgbClr val="DAEDE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HROTE </a:t>
            </a:r>
            <a:r>
              <a:rPr lang="hr-HR" sz="2400" u="sng" kern="0" dirty="0" smtClean="0">
                <a:solidFill>
                  <a:srgbClr val="000000"/>
                </a:solidFill>
              </a:rPr>
              <a:t>će</a:t>
            </a:r>
            <a:r>
              <a:rPr kumimoji="0" lang="hr-HR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hr-HR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za svaku dražbu </a:t>
            </a:r>
            <a:r>
              <a:rPr kumimoji="0" lang="hr-HR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odrediti</a:t>
            </a: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:</a:t>
            </a:r>
            <a:endParaRPr kumimoji="0" lang="hr-H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količinu JP koja bi se nudila na dražbi po pojedinom izvoru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minimalnu cijenu jamstva podrijetla na dražbi</a:t>
            </a:r>
          </a:p>
        </p:txBody>
      </p:sp>
    </p:spTree>
    <p:extLst>
      <p:ext uri="{BB962C8B-B14F-4D97-AF65-F5344CB8AC3E}">
        <p14:creationId xmlns:p14="http://schemas.microsoft.com/office/powerpoint/2010/main" val="122912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819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Thème Office</vt:lpstr>
      <vt:lpstr>UVOĐENJE DRAŽBI JAMSTAVA PODRIJETLA ELEKTRIČNE ENERGIJE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Pitanja za diskusiju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Ida Žužić</cp:lastModifiedBy>
  <cp:revision>18</cp:revision>
  <dcterms:created xsi:type="dcterms:W3CDTF">2018-08-21T10:05:07Z</dcterms:created>
  <dcterms:modified xsi:type="dcterms:W3CDTF">2019-05-13T08:36:45Z</dcterms:modified>
</cp:coreProperties>
</file>