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E:\cigre\drugi%20&#269;lanak\Materijal%20Tivat\Dijagrami%20i%20tabel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sr-Latn-ME" sz="1200"/>
            </a:pPr>
            <a:r>
              <a:rPr lang="sr-Latn-ME" sz="1200"/>
              <a:t>Dijagram preostalog opterećenja</a:t>
            </a:r>
          </a:p>
        </c:rich>
      </c:tx>
      <c:layout/>
    </c:title>
    <c:plotArea>
      <c:layout/>
      <c:areaChart>
        <c:grouping val="standard"/>
        <c:ser>
          <c:idx val="0"/>
          <c:order val="0"/>
          <c:tx>
            <c:strRef>
              <c:f>Sheet7!$K$2</c:f>
              <c:strCache>
                <c:ptCount val="1"/>
                <c:pt idx="0">
                  <c:v>Ukupno ED Konzum</c:v>
                </c:pt>
              </c:strCache>
            </c:strRef>
          </c:tx>
          <c:val>
            <c:numRef>
              <c:f>Sheet7!$K$3:$K$26</c:f>
              <c:numCache>
                <c:formatCode>0</c:formatCode>
                <c:ptCount val="24"/>
                <c:pt idx="0">
                  <c:v>303517</c:v>
                </c:pt>
                <c:pt idx="1">
                  <c:v>266635</c:v>
                </c:pt>
                <c:pt idx="2">
                  <c:v>241906</c:v>
                </c:pt>
                <c:pt idx="3">
                  <c:v>227398</c:v>
                </c:pt>
                <c:pt idx="4">
                  <c:v>222067</c:v>
                </c:pt>
                <c:pt idx="5">
                  <c:v>229833</c:v>
                </c:pt>
                <c:pt idx="6">
                  <c:v>266479</c:v>
                </c:pt>
                <c:pt idx="7">
                  <c:v>311656</c:v>
                </c:pt>
                <c:pt idx="8">
                  <c:v>354577</c:v>
                </c:pt>
                <c:pt idx="9">
                  <c:v>379572</c:v>
                </c:pt>
                <c:pt idx="10">
                  <c:v>389778</c:v>
                </c:pt>
                <c:pt idx="11">
                  <c:v>394747</c:v>
                </c:pt>
                <c:pt idx="12">
                  <c:v>395624</c:v>
                </c:pt>
                <c:pt idx="13">
                  <c:v>394774</c:v>
                </c:pt>
                <c:pt idx="14">
                  <c:v>385556</c:v>
                </c:pt>
                <c:pt idx="15">
                  <c:v>384691</c:v>
                </c:pt>
                <c:pt idx="16">
                  <c:v>396912</c:v>
                </c:pt>
                <c:pt idx="17">
                  <c:v>415912</c:v>
                </c:pt>
                <c:pt idx="18">
                  <c:v>415926</c:v>
                </c:pt>
                <c:pt idx="19">
                  <c:v>408285</c:v>
                </c:pt>
                <c:pt idx="20">
                  <c:v>401386</c:v>
                </c:pt>
                <c:pt idx="21">
                  <c:v>388985</c:v>
                </c:pt>
                <c:pt idx="22">
                  <c:v>373845</c:v>
                </c:pt>
                <c:pt idx="23">
                  <c:v>359571</c:v>
                </c:pt>
              </c:numCache>
            </c:numRef>
          </c:val>
        </c:ser>
        <c:ser>
          <c:idx val="1"/>
          <c:order val="1"/>
          <c:tx>
            <c:strRef>
              <c:f>Sheet7!$L$2</c:f>
              <c:strCache>
                <c:ptCount val="1"/>
                <c:pt idx="0">
                  <c:v>Dijagram preostalog opterećenja</c:v>
                </c:pt>
              </c:strCache>
            </c:strRef>
          </c:tx>
          <c:val>
            <c:numRef>
              <c:f>Sheet7!$L$3:$L$26</c:f>
              <c:numCache>
                <c:formatCode>0</c:formatCode>
                <c:ptCount val="24"/>
                <c:pt idx="0">
                  <c:v>217463.17194907888</c:v>
                </c:pt>
                <c:pt idx="1">
                  <c:v>196356.03606572701</c:v>
                </c:pt>
                <c:pt idx="2">
                  <c:v>179855.43097091647</c:v>
                </c:pt>
                <c:pt idx="3">
                  <c:v>168863.65539084771</c:v>
                </c:pt>
                <c:pt idx="4">
                  <c:v>161797.9092286895</c:v>
                </c:pt>
                <c:pt idx="5">
                  <c:v>159531.00991973956</c:v>
                </c:pt>
                <c:pt idx="6">
                  <c:v>177438.63023821081</c:v>
                </c:pt>
                <c:pt idx="7">
                  <c:v>208467.84370516537</c:v>
                </c:pt>
                <c:pt idx="8">
                  <c:v>236956.02606514705</c:v>
                </c:pt>
                <c:pt idx="9">
                  <c:v>253086.4822059682</c:v>
                </c:pt>
                <c:pt idx="10">
                  <c:v>259150.74452119422</c:v>
                </c:pt>
                <c:pt idx="11">
                  <c:v>260524.73147804468</c:v>
                </c:pt>
                <c:pt idx="12">
                  <c:v>262453.90525234421</c:v>
                </c:pt>
                <c:pt idx="13">
                  <c:v>264355.39891093114</c:v>
                </c:pt>
                <c:pt idx="14">
                  <c:v>255502.09218115371</c:v>
                </c:pt>
                <c:pt idx="15">
                  <c:v>252349.76171408908</c:v>
                </c:pt>
                <c:pt idx="16">
                  <c:v>258298.46220075164</c:v>
                </c:pt>
                <c:pt idx="17">
                  <c:v>264116.92846615816</c:v>
                </c:pt>
                <c:pt idx="18">
                  <c:v>251455.57335971674</c:v>
                </c:pt>
                <c:pt idx="19">
                  <c:v>233609.90035070491</c:v>
                </c:pt>
                <c:pt idx="20">
                  <c:v>228777.11468578927</c:v>
                </c:pt>
                <c:pt idx="21">
                  <c:v>221711.62824381431</c:v>
                </c:pt>
                <c:pt idx="22">
                  <c:v>224680.81466610567</c:v>
                </c:pt>
                <c:pt idx="23">
                  <c:v>241041.81392313051</c:v>
                </c:pt>
              </c:numCache>
            </c:numRef>
          </c:val>
        </c:ser>
        <c:ser>
          <c:idx val="2"/>
          <c:order val="2"/>
          <c:tx>
            <c:strRef>
              <c:f>Sheet7!$M$2</c:f>
              <c:strCache>
                <c:ptCount val="1"/>
                <c:pt idx="0">
                  <c:v>Potrošači sa RM</c:v>
                </c:pt>
              </c:strCache>
            </c:strRef>
          </c:tx>
          <c:val>
            <c:numRef>
              <c:f>Sheet7!$M$3:$M$26</c:f>
              <c:numCache>
                <c:formatCode>0</c:formatCode>
                <c:ptCount val="24"/>
                <c:pt idx="0">
                  <c:v>35149.828050921467</c:v>
                </c:pt>
                <c:pt idx="1">
                  <c:v>25560.963934272979</c:v>
                </c:pt>
                <c:pt idx="2">
                  <c:v>21479.569029083817</c:v>
                </c:pt>
                <c:pt idx="3">
                  <c:v>20396.344609152351</c:v>
                </c:pt>
                <c:pt idx="4">
                  <c:v>23026.090771310497</c:v>
                </c:pt>
                <c:pt idx="5">
                  <c:v>31755.990080260483</c:v>
                </c:pt>
                <c:pt idx="6">
                  <c:v>44348.36976178937</c:v>
                </c:pt>
                <c:pt idx="7">
                  <c:v>50919.156294834793</c:v>
                </c:pt>
                <c:pt idx="8">
                  <c:v>58153.973934852882</c:v>
                </c:pt>
                <c:pt idx="9">
                  <c:v>62826.517794032094</c:v>
                </c:pt>
                <c:pt idx="10">
                  <c:v>65256.255478805724</c:v>
                </c:pt>
                <c:pt idx="11">
                  <c:v>68018.26852195512</c:v>
                </c:pt>
                <c:pt idx="12">
                  <c:v>66819.094747655894</c:v>
                </c:pt>
                <c:pt idx="13">
                  <c:v>64209.601089068725</c:v>
                </c:pt>
                <c:pt idx="14">
                  <c:v>65390.907818846521</c:v>
                </c:pt>
                <c:pt idx="15">
                  <c:v>67823.238285910818</c:v>
                </c:pt>
                <c:pt idx="16">
                  <c:v>72046.537799248385</c:v>
                </c:pt>
                <c:pt idx="17">
                  <c:v>82041.071533841852</c:v>
                </c:pt>
                <c:pt idx="18">
                  <c:v>94714.426640283578</c:v>
                </c:pt>
                <c:pt idx="19">
                  <c:v>106200.09964929508</c:v>
                </c:pt>
                <c:pt idx="20">
                  <c:v>105290.88531421075</c:v>
                </c:pt>
                <c:pt idx="21">
                  <c:v>102035.3717561861</c:v>
                </c:pt>
                <c:pt idx="22">
                  <c:v>86465.185333893984</c:v>
                </c:pt>
                <c:pt idx="23">
                  <c:v>58224.186076869511</c:v>
                </c:pt>
              </c:numCache>
            </c:numRef>
          </c:val>
        </c:ser>
        <c:axId val="58686080"/>
        <c:axId val="58691968"/>
      </c:areaChart>
      <c:catAx>
        <c:axId val="586860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r-Latn-ME"/>
            </a:pPr>
            <a:endParaRPr lang="en-US"/>
          </a:p>
        </c:txPr>
        <c:crossAx val="58691968"/>
        <c:crosses val="autoZero"/>
        <c:auto val="1"/>
        <c:lblAlgn val="ctr"/>
        <c:lblOffset val="100"/>
      </c:catAx>
      <c:valAx>
        <c:axId val="58691968"/>
        <c:scaling>
          <c:orientation val="minMax"/>
        </c:scaling>
        <c:axPos val="l"/>
        <c:majorGridlines/>
        <c:numFmt formatCode="0" sourceLinked="1"/>
        <c:majorTickMark val="none"/>
        <c:tickLblPos val="nextTo"/>
        <c:txPr>
          <a:bodyPr/>
          <a:lstStyle/>
          <a:p>
            <a:pPr>
              <a:defRPr lang="sr-Latn-ME"/>
            </a:pPr>
            <a:endParaRPr lang="en-US"/>
          </a:p>
        </c:txPr>
        <c:crossAx val="58686080"/>
        <c:crosses val="autoZero"/>
        <c:crossBetween val="midCat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 lang="sr-Latn-ME" sz="900"/>
                  </a:pPr>
                  <a:r>
                    <a:rPr lang="sr-Latn-ME" sz="900"/>
                    <a:t>MWh</a:t>
                  </a:r>
                </a:p>
              </c:rich>
            </c:tx>
          </c:dispUnitsLbl>
        </c:dispUnits>
      </c:valAx>
    </c:plotArea>
    <c:plotVisOnly val="1"/>
    <c:dispBlanksAs val="zero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0.49137</cdr:x>
      <cdr:y>0.34256</cdr:y>
    </cdr:from>
    <cdr:to>
      <cdr:x>0.92415</cdr:x>
      <cdr:y>0.53461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1755409" y="711092"/>
          <a:ext cx="1546137" cy="398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r-Latn-ME" sz="1100" dirty="0"/>
            <a:t>Gubici u ED</a:t>
          </a:r>
        </a:p>
      </cdr:txBody>
    </cdr:sp>
  </cdr:relSizeAnchor>
  <cdr:relSizeAnchor xmlns:cdr="http://schemas.openxmlformats.org/drawingml/2006/chartDrawing">
    <cdr:from>
      <cdr:x>0.49444</cdr:x>
      <cdr:y>0.41576</cdr:y>
    </cdr:from>
    <cdr:to>
      <cdr:x>0.70286</cdr:x>
      <cdr:y>0.51028</cdr:y>
    </cdr:to>
    <cdr:sp macro="" textlink="">
      <cdr:nvSpPr>
        <cdr:cNvPr id="3" name="Text Box 1"/>
        <cdr:cNvSpPr txBox="1"/>
      </cdr:nvSpPr>
      <cdr:spPr>
        <a:xfrm xmlns:a="http://schemas.openxmlformats.org/drawingml/2006/main">
          <a:off x="1990580" y="978665"/>
          <a:ext cx="839078" cy="222495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0.05035</cdr:x>
      <cdr:y>0.67376</cdr:y>
    </cdr:from>
    <cdr:to>
      <cdr:x>0.25877</cdr:x>
      <cdr:y>0.76828</cdr:y>
    </cdr:to>
    <cdr:sp macro="" textlink="">
      <cdr:nvSpPr>
        <cdr:cNvPr id="4" name="Text Box 1"/>
        <cdr:cNvSpPr txBox="1"/>
      </cdr:nvSpPr>
      <cdr:spPr>
        <a:xfrm xmlns:a="http://schemas.openxmlformats.org/drawingml/2006/main">
          <a:off x="202723" y="1585989"/>
          <a:ext cx="839078" cy="222495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0.52714</cdr:x>
      <cdr:y>0.40585</cdr:y>
    </cdr:from>
    <cdr:to>
      <cdr:x>0.72546</cdr:x>
      <cdr:y>0.51601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2122227" y="955344"/>
          <a:ext cx="798394" cy="259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r-Latn-ME" sz="1100"/>
        </a:p>
      </cdr:txBody>
    </cdr:sp>
  </cdr:relSizeAnchor>
  <cdr:relSizeAnchor xmlns:cdr="http://schemas.openxmlformats.org/drawingml/2006/chartDrawing">
    <cdr:from>
      <cdr:x>0.35224</cdr:x>
      <cdr:y>0.56608</cdr:y>
    </cdr:from>
    <cdr:to>
      <cdr:x>0.93512</cdr:x>
      <cdr:y>0.69715</cdr:y>
    </cdr:to>
    <cdr:sp macro="" textlink="">
      <cdr:nvSpPr>
        <cdr:cNvPr id="6" name="Text Box 5"/>
        <cdr:cNvSpPr txBox="1"/>
      </cdr:nvSpPr>
      <cdr:spPr>
        <a:xfrm xmlns:a="http://schemas.openxmlformats.org/drawingml/2006/main">
          <a:off x="1258393" y="1175068"/>
          <a:ext cx="2082342" cy="272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err="1">
              <a:effectLst/>
              <a:latin typeface="+mn-lt"/>
              <a:ea typeface="+mn-ea"/>
              <a:cs typeface="+mn-cs"/>
            </a:rPr>
            <a:t>Dijagram</a:t>
          </a:r>
          <a:r>
            <a:rPr lang="en-US" sz="11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100" dirty="0" err="1">
              <a:effectLst/>
              <a:latin typeface="+mn-lt"/>
              <a:ea typeface="+mn-ea"/>
              <a:cs typeface="+mn-cs"/>
            </a:rPr>
            <a:t>preostalog</a:t>
          </a:r>
          <a:r>
            <a:rPr lang="en-US" sz="11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100" dirty="0" err="1">
              <a:effectLst/>
              <a:latin typeface="+mn-lt"/>
              <a:ea typeface="+mn-ea"/>
              <a:cs typeface="+mn-cs"/>
            </a:rPr>
            <a:t>opterećenja</a:t>
          </a:r>
          <a:endParaRPr lang="sr-Latn-ME" sz="1100" dirty="0"/>
        </a:p>
      </cdr:txBody>
    </cdr:sp>
  </cdr:relSizeAnchor>
  <cdr:relSizeAnchor xmlns:cdr="http://schemas.openxmlformats.org/drawingml/2006/chartDrawing">
    <cdr:from>
      <cdr:x>0.46656</cdr:x>
      <cdr:y>0.69609</cdr:y>
    </cdr:from>
    <cdr:to>
      <cdr:x>0.77505</cdr:x>
      <cdr:y>0.79755</cdr:y>
    </cdr:to>
    <cdr:sp macro="" textlink="">
      <cdr:nvSpPr>
        <cdr:cNvPr id="7" name="Text Box 6"/>
        <cdr:cNvSpPr txBox="1"/>
      </cdr:nvSpPr>
      <cdr:spPr>
        <a:xfrm xmlns:a="http://schemas.openxmlformats.org/drawingml/2006/main">
          <a:off x="1666797" y="1444950"/>
          <a:ext cx="1102084" cy="210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r-Latn-ME" sz="1100" dirty="0"/>
            <a:t>Potrošači</a:t>
          </a:r>
          <a:r>
            <a:rPr lang="sr-Latn-ME" sz="1100" baseline="0" dirty="0"/>
            <a:t> sa RM</a:t>
          </a:r>
          <a:endParaRPr lang="sr-Latn-ME" sz="1100" dirty="0"/>
        </a:p>
      </cdr:txBody>
    </cdr:sp>
  </cdr:relSizeAnchor>
  <cdr:relSizeAnchor xmlns:cdr="http://schemas.openxmlformats.org/drawingml/2006/chartDrawing">
    <cdr:from>
      <cdr:x>0.49137</cdr:x>
      <cdr:y>0.34256</cdr:y>
    </cdr:from>
    <cdr:to>
      <cdr:x>0.92415</cdr:x>
      <cdr:y>0.53461</cdr:y>
    </cdr:to>
    <cdr:sp macro="" textlink="">
      <cdr:nvSpPr>
        <cdr:cNvPr id="8" name="Text Box 1"/>
        <cdr:cNvSpPr txBox="1"/>
      </cdr:nvSpPr>
      <cdr:spPr>
        <a:xfrm xmlns:a="http://schemas.openxmlformats.org/drawingml/2006/main">
          <a:off x="1755409" y="711092"/>
          <a:ext cx="1546137" cy="398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r-Latn-ME" sz="1100" dirty="0"/>
            <a:t>Gubici u ED</a:t>
          </a:r>
        </a:p>
      </cdr:txBody>
    </cdr:sp>
  </cdr:relSizeAnchor>
  <cdr:relSizeAnchor xmlns:cdr="http://schemas.openxmlformats.org/drawingml/2006/chartDrawing">
    <cdr:from>
      <cdr:x>0.49444</cdr:x>
      <cdr:y>0.41576</cdr:y>
    </cdr:from>
    <cdr:to>
      <cdr:x>0.70286</cdr:x>
      <cdr:y>0.51028</cdr:y>
    </cdr:to>
    <cdr:sp macro="" textlink="">
      <cdr:nvSpPr>
        <cdr:cNvPr id="9" name="Text Box 1"/>
        <cdr:cNvSpPr txBox="1"/>
      </cdr:nvSpPr>
      <cdr:spPr>
        <a:xfrm xmlns:a="http://schemas.openxmlformats.org/drawingml/2006/main">
          <a:off x="1990580" y="978665"/>
          <a:ext cx="839078" cy="222495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0.05035</cdr:x>
      <cdr:y>0.67376</cdr:y>
    </cdr:from>
    <cdr:to>
      <cdr:x>0.25877</cdr:x>
      <cdr:y>0.76828</cdr:y>
    </cdr:to>
    <cdr:sp macro="" textlink="">
      <cdr:nvSpPr>
        <cdr:cNvPr id="10" name="Text Box 1"/>
        <cdr:cNvSpPr txBox="1"/>
      </cdr:nvSpPr>
      <cdr:spPr>
        <a:xfrm xmlns:a="http://schemas.openxmlformats.org/drawingml/2006/main">
          <a:off x="202723" y="1585989"/>
          <a:ext cx="839078" cy="222495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0.52714</cdr:x>
      <cdr:y>0.40585</cdr:y>
    </cdr:from>
    <cdr:to>
      <cdr:x>0.72546</cdr:x>
      <cdr:y>0.51601</cdr:y>
    </cdr:to>
    <cdr:sp macro="" textlink="">
      <cdr:nvSpPr>
        <cdr:cNvPr id="11" name="Text Box 4"/>
        <cdr:cNvSpPr txBox="1"/>
      </cdr:nvSpPr>
      <cdr:spPr>
        <a:xfrm xmlns:a="http://schemas.openxmlformats.org/drawingml/2006/main">
          <a:off x="2122227" y="955344"/>
          <a:ext cx="798394" cy="259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r-Latn-ME" sz="1100"/>
        </a:p>
      </cdr:txBody>
    </cdr:sp>
  </cdr:relSizeAnchor>
  <cdr:relSizeAnchor xmlns:cdr="http://schemas.openxmlformats.org/drawingml/2006/chartDrawing">
    <cdr:from>
      <cdr:x>0.35224</cdr:x>
      <cdr:y>0.56608</cdr:y>
    </cdr:from>
    <cdr:to>
      <cdr:x>0.93512</cdr:x>
      <cdr:y>0.69715</cdr:y>
    </cdr:to>
    <cdr:sp macro="" textlink="">
      <cdr:nvSpPr>
        <cdr:cNvPr id="12" name="Text Box 5"/>
        <cdr:cNvSpPr txBox="1"/>
      </cdr:nvSpPr>
      <cdr:spPr>
        <a:xfrm xmlns:a="http://schemas.openxmlformats.org/drawingml/2006/main">
          <a:off x="1258393" y="1175068"/>
          <a:ext cx="2082342" cy="272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err="1">
              <a:effectLst/>
              <a:latin typeface="+mn-lt"/>
              <a:ea typeface="+mn-ea"/>
              <a:cs typeface="+mn-cs"/>
            </a:rPr>
            <a:t>Dijagram</a:t>
          </a:r>
          <a:r>
            <a:rPr lang="en-US" sz="11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100" dirty="0" err="1">
              <a:effectLst/>
              <a:latin typeface="+mn-lt"/>
              <a:ea typeface="+mn-ea"/>
              <a:cs typeface="+mn-cs"/>
            </a:rPr>
            <a:t>preostalog</a:t>
          </a:r>
          <a:r>
            <a:rPr lang="en-US" sz="11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100" dirty="0" err="1">
              <a:effectLst/>
              <a:latin typeface="+mn-lt"/>
              <a:ea typeface="+mn-ea"/>
              <a:cs typeface="+mn-cs"/>
            </a:rPr>
            <a:t>opterećenja</a:t>
          </a:r>
          <a:endParaRPr lang="sr-Latn-ME" sz="1100" dirty="0"/>
        </a:p>
      </cdr:txBody>
    </cdr:sp>
  </cdr:relSizeAnchor>
  <cdr:relSizeAnchor xmlns:cdr="http://schemas.openxmlformats.org/drawingml/2006/chartDrawing">
    <cdr:from>
      <cdr:x>0.46656</cdr:x>
      <cdr:y>0.69609</cdr:y>
    </cdr:from>
    <cdr:to>
      <cdr:x>0.77505</cdr:x>
      <cdr:y>0.79755</cdr:y>
    </cdr:to>
    <cdr:sp macro="" textlink="">
      <cdr:nvSpPr>
        <cdr:cNvPr id="13" name="Text Box 6"/>
        <cdr:cNvSpPr txBox="1"/>
      </cdr:nvSpPr>
      <cdr:spPr>
        <a:xfrm xmlns:a="http://schemas.openxmlformats.org/drawingml/2006/main">
          <a:off x="1666797" y="1444950"/>
          <a:ext cx="1102084" cy="210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r-Latn-ME" sz="1100" dirty="0"/>
            <a:t>Potrošači</a:t>
          </a:r>
          <a:r>
            <a:rPr lang="sr-Latn-ME" sz="1100" baseline="0" dirty="0"/>
            <a:t> sa RM</a:t>
          </a:r>
          <a:endParaRPr lang="sr-Latn-M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pPr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pPr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pPr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5" y="1985555"/>
            <a:ext cx="8412480" cy="126670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 </a:t>
            </a:r>
            <a:r>
              <a:rPr lang="en-US" sz="2800" b="1" dirty="0" smtClean="0"/>
              <a:t>PREDLOG METODOLOGIJE ZA ODREĐIVANJE ZAMJENSKIH DIJAGRAMA OPTEREĆENJA </a:t>
            </a:r>
            <a:br>
              <a:rPr lang="en-US" sz="2800" b="1" dirty="0" smtClean="0"/>
            </a:br>
            <a:r>
              <a:rPr lang="en-US" sz="2800" b="1" dirty="0" smtClean="0"/>
              <a:t>KUPACA BEZ REGISTRACIONIH MJERENJA</a:t>
            </a:r>
            <a:endParaRPr lang="en-NZ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8833" y="3840479"/>
            <a:ext cx="3298371" cy="1632858"/>
          </a:xfrm>
        </p:spPr>
        <p:txBody>
          <a:bodyPr>
            <a:noAutofit/>
          </a:bodyPr>
          <a:lstStyle/>
          <a:p>
            <a:r>
              <a:rPr lang="hr-HR" sz="1600" b="1" dirty="0" smtClean="0"/>
              <a:t>Slaven Ivanović</a:t>
            </a:r>
            <a:endParaRPr lang="en-US" sz="1600" b="1" dirty="0" smtClean="0"/>
          </a:p>
          <a:p>
            <a:r>
              <a:rPr lang="hr-HR" sz="1600" dirty="0" smtClean="0"/>
              <a:t>slaven.ivanovi</a:t>
            </a:r>
            <a:r>
              <a:rPr lang="en-US" sz="1600" dirty="0" smtClean="0"/>
              <a:t>c</a:t>
            </a:r>
            <a:r>
              <a:rPr lang="hr-HR" sz="1600" dirty="0" smtClean="0"/>
              <a:t>@cotee.me</a:t>
            </a:r>
            <a:endParaRPr lang="en-US" sz="1600" dirty="0" smtClean="0"/>
          </a:p>
          <a:p>
            <a:r>
              <a:rPr lang="hr-HR" sz="1600" b="1" dirty="0" smtClean="0"/>
              <a:t>Jelena Marković</a:t>
            </a:r>
            <a:endParaRPr lang="en-US" sz="1600" b="1" dirty="0" smtClean="0"/>
          </a:p>
          <a:p>
            <a:r>
              <a:rPr lang="hr-HR" sz="1600" dirty="0" smtClean="0"/>
              <a:t>jelena.markovi</a:t>
            </a:r>
            <a:r>
              <a:rPr lang="en-US" sz="1600" dirty="0" smtClean="0"/>
              <a:t>c</a:t>
            </a:r>
            <a:r>
              <a:rPr lang="hr-HR" sz="1600" dirty="0" smtClean="0"/>
              <a:t>@cotee.me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2" y="2455816"/>
            <a:ext cx="8412480" cy="1005839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Hvala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na</a:t>
            </a:r>
            <a:r>
              <a:rPr lang="en-US" sz="2800" b="1" dirty="0" smtClean="0">
                <a:solidFill>
                  <a:srgbClr val="FFFF00"/>
                </a:solidFill>
              </a:rPr>
              <a:t> pa</a:t>
            </a:r>
            <a:r>
              <a:rPr lang="sr-Latn-ME" sz="2800" b="1" dirty="0" smtClean="0">
                <a:solidFill>
                  <a:srgbClr val="FFFF00"/>
                </a:solidFill>
              </a:rPr>
              <a:t>žnji!</a:t>
            </a:r>
            <a:endParaRPr lang="en-NZ" sz="2800" b="1" dirty="0">
              <a:solidFill>
                <a:srgbClr val="FFFF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5368833" y="3840479"/>
            <a:ext cx="3298371" cy="1632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Slaven Ivanović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slaven.ivanovi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@cotee.me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Jelena Marković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jelena.markovi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@cotee.me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59" y="300446"/>
            <a:ext cx="83602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Cilj rada</a:t>
            </a:r>
          </a:p>
          <a:p>
            <a:endParaRPr lang="hr-HR" dirty="0" smtClean="0">
              <a:solidFill>
                <a:schemeClr val="bg1"/>
              </a:solidFill>
            </a:endParaRPr>
          </a:p>
          <a:p>
            <a:r>
              <a:rPr lang="hr-HR" dirty="0" smtClean="0">
                <a:solidFill>
                  <a:schemeClr val="bg1"/>
                </a:solidFill>
              </a:rPr>
              <a:t>Osmišljavanje sveobuhvatnog načina određivanja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hr-HR" dirty="0" smtClean="0">
                <a:solidFill>
                  <a:schemeClr val="bg1"/>
                </a:solidFill>
              </a:rPr>
              <a:t>zamjenskih dijagrama opterećenja u cilju njihove primjene: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sr-Latn-ME" dirty="0" smtClean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u </a:t>
            </a:r>
            <a:r>
              <a:rPr lang="en-US" dirty="0" err="1" smtClean="0">
                <a:solidFill>
                  <a:schemeClr val="bg1"/>
                </a:solidFill>
              </a:rPr>
              <a:t>postupku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oblikovanja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voznih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redova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balansnih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grupa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/>
            </a:r>
            <a:br>
              <a:rPr lang="sr-Latn-ME" dirty="0" smtClean="0">
                <a:solidFill>
                  <a:schemeClr val="bg1"/>
                </a:solidFill>
              </a:rPr>
            </a:br>
            <a:r>
              <a:rPr lang="sr-Latn-ME" dirty="0" smtClean="0">
                <a:solidFill>
                  <a:schemeClr val="bg1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koje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svom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sastavu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imaju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potro</a:t>
            </a:r>
            <a:r>
              <a:rPr lang="hr-HR" dirty="0" smtClean="0">
                <a:solidFill>
                  <a:schemeClr val="bg1"/>
                </a:solidFill>
              </a:rPr>
              <a:t>š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hr-HR" dirty="0" smtClean="0">
                <a:solidFill>
                  <a:schemeClr val="bg1"/>
                </a:solidFill>
              </a:rPr>
              <a:t>č</a:t>
            </a:r>
            <a:r>
              <a:rPr lang="en-US" dirty="0" smtClean="0">
                <a:solidFill>
                  <a:schemeClr val="bg1"/>
                </a:solidFill>
              </a:rPr>
              <a:t>e </a:t>
            </a:r>
            <a:r>
              <a:rPr lang="sr-Latn-ME" dirty="0" smtClean="0">
                <a:solidFill>
                  <a:schemeClr val="bg1"/>
                </a:solidFill>
              </a:rPr>
              <a:t>bez mogućnosti registracionih mjerenja</a:t>
            </a:r>
            <a:endParaRPr lang="en-US" dirty="0" smtClean="0">
              <a:solidFill>
                <a:schemeClr val="bg1"/>
              </a:solidFill>
            </a:endParaRPr>
          </a:p>
          <a:p>
            <a:pPr lvl="0" fontAlgn="auto">
              <a:buFontTx/>
              <a:buChar char="-"/>
            </a:pPr>
            <a:r>
              <a:rPr lang="sr-Latn-ME" dirty="0" smtClean="0">
                <a:solidFill>
                  <a:schemeClr val="bg1"/>
                </a:solidFill>
              </a:rPr>
              <a:t> 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postupku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utvr</a:t>
            </a:r>
            <a:r>
              <a:rPr lang="hr-HR" dirty="0" smtClean="0">
                <a:solidFill>
                  <a:schemeClr val="bg1"/>
                </a:solidFill>
              </a:rPr>
              <a:t>đ</a:t>
            </a:r>
            <a:r>
              <a:rPr lang="en-US" dirty="0" err="1" smtClean="0">
                <a:solidFill>
                  <a:schemeClr val="bg1"/>
                </a:solidFill>
              </a:rPr>
              <a:t>ivanja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debalansa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gore navedenih </a:t>
            </a:r>
            <a:r>
              <a:rPr lang="en-US" dirty="0" err="1" smtClean="0">
                <a:solidFill>
                  <a:schemeClr val="bg1"/>
                </a:solidFill>
              </a:rPr>
              <a:t>balansnih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grupa</a:t>
            </a:r>
            <a:endParaRPr lang="sr-Latn-M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5" y="300446"/>
            <a:ext cx="8543108" cy="5277394"/>
          </a:xfrm>
        </p:spPr>
        <p:txBody>
          <a:bodyPr anchor="t">
            <a:noAutofit/>
          </a:bodyPr>
          <a:lstStyle/>
          <a:p>
            <a:pPr algn="l"/>
            <a:r>
              <a:rPr lang="sr-Latn-ME" sz="1800" b="1" dirty="0" smtClean="0"/>
              <a:t>Pregled trentnog stanja</a:t>
            </a:r>
            <a:r>
              <a:rPr lang="en-US" sz="1800" b="1" dirty="0" smtClean="0"/>
              <a:t>:</a:t>
            </a:r>
            <a:r>
              <a:rPr lang="sr-Latn-ME" sz="1800" b="1" dirty="0" smtClean="0"/>
              <a:t> </a:t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hr-HR" sz="1800" b="1" dirty="0" smtClean="0"/>
              <a:t>S</a:t>
            </a:r>
            <a:r>
              <a:rPr lang="hr-HR" sz="1800" dirty="0" smtClean="0"/>
              <a:t>uštinski cilj tržišta električne energije</a:t>
            </a:r>
            <a:r>
              <a:rPr lang="sr-Latn-ME" sz="1800" dirty="0" smtClean="0"/>
              <a:t> je</a:t>
            </a:r>
            <a:r>
              <a:rPr lang="hr-HR" sz="1800" dirty="0" smtClean="0"/>
              <a:t> razvoj konkurentnosti među učesnicima.</a:t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Crnogorsko tržište električne energije nije do kraja razvijeno </a:t>
            </a:r>
            <a:br>
              <a:rPr lang="hr-HR" sz="1800" dirty="0" smtClean="0"/>
            </a:br>
            <a:r>
              <a:rPr lang="hr-HR" sz="1800" dirty="0" smtClean="0"/>
              <a:t>posebno u dijelu konkurencije na maloprodajnom tržištu. </a:t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Bitni preduslovi za razvoj maloprodajnog tržišta su parametri potrošnje kupaca, </a:t>
            </a:r>
            <a:br>
              <a:rPr lang="hr-HR" sz="1800" dirty="0" smtClean="0"/>
            </a:br>
            <a:r>
              <a:rPr lang="hr-HR" sz="1800" dirty="0" smtClean="0"/>
              <a:t>a koji su neophodni za kreiranje dijagrama opterećenja i planiranja tržišta i EES</a:t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Operator distributivnog sistema (ODS) trenutno nije u mogućnosti </a:t>
            </a:r>
            <a:br>
              <a:rPr lang="hr-HR" sz="1800" dirty="0" smtClean="0"/>
            </a:br>
            <a:r>
              <a:rPr lang="hr-HR" sz="1800" dirty="0" smtClean="0"/>
              <a:t>da obezbjedi veliku učestanost očitavanja potrošnje energije svih krajnjih kupaca</a:t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Jedno od rješenja je prognozirati - utvrditi zamjenski dijagram opterećenja</a:t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NZ" sz="1800" b="1" dirty="0"/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4" y="300446"/>
            <a:ext cx="8621485" cy="6309360"/>
          </a:xfrm>
        </p:spPr>
        <p:txBody>
          <a:bodyPr anchor="t">
            <a:noAutofit/>
          </a:bodyPr>
          <a:lstStyle/>
          <a:p>
            <a:pPr algn="l"/>
            <a:r>
              <a:rPr lang="sr-Latn-ME" sz="1800" b="1" dirty="0" smtClean="0"/>
              <a:t>Postojeće metode kreiranja </a:t>
            </a:r>
            <a:r>
              <a:rPr lang="hr-HR" sz="1800" b="1" dirty="0" smtClean="0"/>
              <a:t>zamjenskih dijagrama opterećenja</a:t>
            </a:r>
            <a:r>
              <a:rPr lang="en-US" sz="1800" b="1" dirty="0" smtClean="0"/>
              <a:t>:</a:t>
            </a:r>
            <a:r>
              <a:rPr lang="sr-Latn-ME" sz="1800" b="1" dirty="0" smtClean="0"/>
              <a:t> </a:t>
            </a:r>
            <a:br>
              <a:rPr lang="sr-Latn-ME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sr-Latn-ME" sz="1800" b="1" dirty="0" smtClean="0"/>
              <a:t>● Sintetički postupak</a:t>
            </a:r>
            <a:r>
              <a:rPr lang="en-US" sz="1800" b="1" dirty="0" smtClean="0"/>
              <a:t>                                 </a:t>
            </a:r>
            <a:r>
              <a:rPr lang="sr-Latn-ME" sz="1800" b="1" dirty="0" smtClean="0"/>
              <a:t>● Analitički postpak</a:t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>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sr-Latn-ME" sz="1800" b="1" dirty="0" smtClean="0"/>
              <a:t>   - </a:t>
            </a:r>
            <a:r>
              <a:rPr lang="hr-HR" sz="1800" dirty="0" smtClean="0"/>
              <a:t>kombinovana kriva u praksi </a:t>
            </a:r>
            <a:r>
              <a:rPr lang="en-US" sz="1800" dirty="0" smtClean="0"/>
              <a:t>                  </a:t>
            </a:r>
            <a:r>
              <a:rPr lang="sr-Latn-ME" sz="1800" dirty="0" smtClean="0"/>
              <a:t> - </a:t>
            </a:r>
            <a:r>
              <a:rPr lang="en-US" sz="1800" dirty="0" err="1" smtClean="0"/>
              <a:t>procedura</a:t>
            </a:r>
            <a:r>
              <a:rPr lang="en-US" sz="1800" dirty="0" smtClean="0"/>
              <a:t> </a:t>
            </a:r>
            <a:r>
              <a:rPr lang="en-US" sz="1800" dirty="0" err="1" smtClean="0"/>
              <a:t>rezidualne</a:t>
            </a:r>
            <a:r>
              <a:rPr lang="en-US" sz="1800" dirty="0" smtClean="0"/>
              <a:t> </a:t>
            </a:r>
            <a:r>
              <a:rPr lang="en-US" sz="1800" dirty="0" err="1" smtClean="0"/>
              <a:t>krive</a:t>
            </a:r>
            <a:r>
              <a:rPr lang="sr-Latn-ME" sz="1800" dirty="0" smtClean="0"/>
              <a:t>,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     </a:t>
            </a:r>
            <a:r>
              <a:rPr lang="hr-HR" sz="1800" dirty="0" smtClean="0"/>
              <a:t>često ne pokriva ostvarenu </a:t>
            </a:r>
            <a:r>
              <a:rPr lang="en-US" sz="1800" dirty="0" smtClean="0"/>
              <a:t>                      </a:t>
            </a:r>
            <a:r>
              <a:rPr lang="sr-Latn-ME" sz="1800" dirty="0" smtClean="0"/>
              <a:t>koja</a:t>
            </a:r>
            <a:r>
              <a:rPr lang="en-US" sz="1800" dirty="0" smtClean="0"/>
              <a:t> se </a:t>
            </a:r>
            <a:r>
              <a:rPr lang="en-US" sz="1800" dirty="0" err="1" smtClean="0"/>
              <a:t>raspodjeljuje</a:t>
            </a:r>
            <a:r>
              <a:rPr lang="en-US" sz="1800" dirty="0" smtClean="0"/>
              <a:t> </a:t>
            </a:r>
            <a:r>
              <a:rPr lang="en-US" sz="1800" dirty="0" err="1" smtClean="0"/>
              <a:t>proporcionalno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    </a:t>
            </a:r>
            <a:r>
              <a:rPr lang="hr-HR" sz="1800" dirty="0" smtClean="0"/>
              <a:t>krivu opterećenja...</a:t>
            </a:r>
            <a:r>
              <a:rPr lang="en-US" sz="1800" dirty="0" smtClean="0"/>
              <a:t>                                    </a:t>
            </a:r>
            <a:r>
              <a:rPr lang="en-US" sz="1800" dirty="0" err="1" smtClean="0"/>
              <a:t>potrošačima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koj</a:t>
            </a:r>
            <a:r>
              <a:rPr lang="sr-Latn-ME" sz="1800" dirty="0" smtClean="0"/>
              <a:t>e</a:t>
            </a:r>
            <a:r>
              <a:rPr lang="en-US" sz="1800" dirty="0" smtClean="0"/>
              <a:t> se </a:t>
            </a:r>
            <a:r>
              <a:rPr lang="en-US" sz="1800" dirty="0" err="1" smtClean="0"/>
              <a:t>želi</a:t>
            </a:r>
            <a:r>
              <a:rPr lang="en-US" sz="1800" dirty="0" smtClean="0"/>
              <a:t> </a:t>
            </a:r>
            <a:r>
              <a:rPr lang="en-US" sz="1800" dirty="0" err="1" smtClean="0"/>
              <a:t>odrediti</a:t>
            </a:r>
            <a:r>
              <a:rPr lang="en-US" sz="1800" dirty="0" smtClean="0"/>
              <a:t>  </a:t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                    </a:t>
            </a:r>
            <a:r>
              <a:rPr lang="en-US" sz="1800" dirty="0" err="1" smtClean="0"/>
              <a:t>dijagram</a:t>
            </a:r>
            <a:r>
              <a:rPr lang="en-US" sz="1800" dirty="0" smtClean="0"/>
              <a:t> </a:t>
            </a:r>
            <a:r>
              <a:rPr lang="en-US" sz="1800" dirty="0" err="1" smtClean="0"/>
              <a:t>opterećenja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sr-Latn-ME" sz="1800" b="1" dirty="0" smtClean="0"/>
              <a:t>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sr-Latn-ME" sz="1800" b="1" dirty="0" smtClean="0"/>
              <a:t>Predlog</a:t>
            </a:r>
            <a:r>
              <a:rPr lang="en-US" sz="1800" b="1" dirty="0" smtClean="0"/>
              <a:t>: </a:t>
            </a:r>
            <a:r>
              <a:rPr lang="sr-Latn-ME" sz="1800" b="1" dirty="0" smtClean="0"/>
              <a:t> </a:t>
            </a:r>
            <a:r>
              <a:rPr lang="sr-Latn-ME" sz="1800" b="1" dirty="0" smtClean="0">
                <a:solidFill>
                  <a:srgbClr val="FFFF00"/>
                </a:solidFill>
              </a:rPr>
              <a:t>PROŠIRENI ANALITIČKI DIZAJN </a:t>
            </a:r>
            <a:r>
              <a:rPr lang="hr-HR" sz="1800" b="1" dirty="0" smtClean="0">
                <a:solidFill>
                  <a:srgbClr val="FFFF00"/>
                </a:solidFill>
              </a:rPr>
              <a:t>DIJAGRAMA OPTEREĆENJA</a:t>
            </a: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Operator tržišta je analizom raspoloživih podataka </a:t>
            </a:r>
            <a:br>
              <a:rPr lang="hr-HR" sz="1800" dirty="0" smtClean="0"/>
            </a:br>
            <a:r>
              <a:rPr lang="hr-HR" sz="1800" dirty="0" smtClean="0"/>
              <a:t>ustanovio veliko podudaranje dijagrama opterećenja potrošača u HR i CG </a:t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Uspješno se primjenjuje u praksi od strane HEP-a</a:t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sr-Latn-ME" sz="1800" b="1" dirty="0" smtClean="0"/>
              <a:t> </a:t>
            </a:r>
            <a:br>
              <a:rPr lang="sr-Latn-ME" sz="1800" b="1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NZ" sz="1800" b="1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l="53785"/>
          <a:stretch>
            <a:fillRect/>
          </a:stretch>
        </p:blipFill>
        <p:spPr bwMode="auto">
          <a:xfrm>
            <a:off x="679270" y="1131977"/>
            <a:ext cx="2073320" cy="208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r="53979"/>
          <a:stretch>
            <a:fillRect/>
          </a:stretch>
        </p:blipFill>
        <p:spPr bwMode="auto">
          <a:xfrm>
            <a:off x="5028518" y="1127621"/>
            <a:ext cx="2064612" cy="208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4" y="300446"/>
            <a:ext cx="8621485" cy="6309360"/>
          </a:xfrm>
        </p:spPr>
        <p:txBody>
          <a:bodyPr anchor="t">
            <a:noAutofit/>
          </a:bodyPr>
          <a:lstStyle/>
          <a:p>
            <a:pPr algn="l"/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>          </a:t>
            </a:r>
            <a:r>
              <a:rPr lang="sr-Latn-ME" sz="1800" b="1" dirty="0" smtClean="0">
                <a:solidFill>
                  <a:srgbClr val="FFFF00"/>
                </a:solidFill>
              </a:rPr>
              <a:t>PROŠIRENI ANALITIČKI DIZAJN </a:t>
            </a:r>
            <a:r>
              <a:rPr lang="hr-HR" sz="1800" b="1" dirty="0" smtClean="0">
                <a:solidFill>
                  <a:srgbClr val="FFFF00"/>
                </a:solidFill>
              </a:rPr>
              <a:t>DIJAGRAMA OPTEREĆENJA</a:t>
            </a: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Predstavlja kombinaciju sintetičkih i analitičkih procedura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>Operator distribucije</a:t>
            </a:r>
            <a:r>
              <a:rPr lang="en-US" sz="1800" dirty="0" smtClean="0"/>
              <a:t>:</a:t>
            </a:r>
            <a:r>
              <a:rPr lang="hr-HR" sz="1800" dirty="0" smtClean="0"/>
              <a:t> </a:t>
            </a:r>
            <a:br>
              <a:rPr lang="hr-HR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-</a:t>
            </a:r>
            <a:r>
              <a:rPr lang="hr-HR" sz="1800" dirty="0" smtClean="0"/>
              <a:t> sprovodi analitički postupak za dobijanje preostalog dijagrama opterećenja, </a:t>
            </a:r>
            <a:br>
              <a:rPr lang="hr-HR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-</a:t>
            </a:r>
            <a:r>
              <a:rPr lang="hr-HR" sz="1800" dirty="0" smtClean="0"/>
              <a:t> sintetičkim postupkom određuje udio potrošača </a:t>
            </a:r>
            <a:br>
              <a:rPr lang="hr-HR" sz="1800" dirty="0" smtClean="0"/>
            </a:br>
            <a:r>
              <a:rPr lang="hr-HR" sz="1800" dirty="0" smtClean="0"/>
              <a:t> </a:t>
            </a:r>
            <a:r>
              <a:rPr lang="en-US" sz="1800" dirty="0" smtClean="0"/>
              <a:t>    </a:t>
            </a:r>
            <a:r>
              <a:rPr lang="hr-HR" sz="1800" dirty="0" smtClean="0"/>
              <a:t> u preostalom dijagramu opterećenja i dijeli ga na učesnike tržišta. </a:t>
            </a:r>
            <a:br>
              <a:rPr lang="hr-HR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-</a:t>
            </a:r>
            <a:r>
              <a:rPr lang="hr-HR" sz="1800" dirty="0" smtClean="0"/>
              <a:t> pravi raspodjelu krive preostalog opterećenja  na učesnike tržišta. </a:t>
            </a:r>
            <a:r>
              <a:rPr lang="hr-HR" sz="1800" dirty="0" smtClean="0">
                <a:solidFill>
                  <a:srgbClr val="FF0000"/>
                </a:solidFill>
              </a:rPr>
              <a:t/>
            </a:r>
            <a:br>
              <a:rPr lang="hr-HR" sz="1800" dirty="0" smtClean="0">
                <a:solidFill>
                  <a:srgbClr val="FF0000"/>
                </a:solidFill>
              </a:rPr>
            </a:br>
            <a:r>
              <a:rPr lang="hr-HR" sz="1800" dirty="0" smtClean="0">
                <a:solidFill>
                  <a:srgbClr val="FF0000"/>
                </a:solidFill>
              </a:rPr>
              <a:t/>
            </a:r>
            <a:br>
              <a:rPr lang="hr-HR" sz="1800" dirty="0" smtClean="0">
                <a:solidFill>
                  <a:srgbClr val="FF0000"/>
                </a:solidFill>
              </a:rPr>
            </a:br>
            <a:r>
              <a:rPr lang="hr-HR" sz="1800" dirty="0" smtClean="0">
                <a:solidFill>
                  <a:srgbClr val="FF0000"/>
                </a:solidFill>
              </a:rPr>
              <a:t/>
            </a:r>
            <a:br>
              <a:rPr lang="hr-HR" sz="1800" dirty="0" smtClean="0">
                <a:solidFill>
                  <a:srgbClr val="FF0000"/>
                </a:solidFill>
              </a:rPr>
            </a:br>
            <a:r>
              <a:rPr lang="hr-HR" sz="1800" dirty="0" smtClean="0"/>
              <a:t>Dijagrami opterećenja služe kao alat u sprovođenju balansnog mehanizma</a:t>
            </a:r>
            <a:r>
              <a:rPr lang="en-US" sz="1800" dirty="0" smtClean="0"/>
              <a:t> </a:t>
            </a: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sr-Latn-ME" sz="1800" dirty="0" smtClean="0"/>
              <a:t>č</a:t>
            </a:r>
            <a:r>
              <a:rPr lang="en-US" sz="1800" dirty="0" smtClean="0"/>
              <a:t>in </a:t>
            </a:r>
            <a:r>
              <a:rPr lang="en-US" sz="1800" dirty="0" err="1" smtClean="0"/>
              <a:t>da</a:t>
            </a:r>
            <a:r>
              <a:rPr lang="en-US" sz="1800" dirty="0" smtClean="0"/>
              <a:t>: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- </a:t>
            </a:r>
            <a:r>
              <a:rPr lang="en-US" sz="1800" dirty="0" err="1" smtClean="0"/>
              <a:t>obezbje</a:t>
            </a:r>
            <a:r>
              <a:rPr lang="sr-Latn-ME" sz="1800" dirty="0" smtClean="0"/>
              <a:t>de</a:t>
            </a:r>
            <a:r>
              <a:rPr lang="en-US" sz="1800" dirty="0" smtClean="0"/>
              <a:t> </a:t>
            </a:r>
            <a:r>
              <a:rPr lang="en-US" sz="1800" dirty="0" err="1" smtClean="0"/>
              <a:t>precizan</a:t>
            </a:r>
            <a:r>
              <a:rPr lang="sr-Latn-ME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nediskriminatoran</a:t>
            </a:r>
            <a:r>
              <a:rPr lang="en-US" sz="1800" dirty="0" smtClean="0"/>
              <a:t> </a:t>
            </a:r>
            <a:r>
              <a:rPr lang="en-US" sz="1800" dirty="0" err="1" smtClean="0"/>
              <a:t>postupak</a:t>
            </a:r>
            <a:r>
              <a:rPr lang="en-US" sz="1800" dirty="0" smtClean="0"/>
              <a:t> </a:t>
            </a:r>
            <a:r>
              <a:rPr lang="en-US" sz="1800" dirty="0" err="1" smtClean="0"/>
              <a:t>dekompozicije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      </a:t>
            </a:r>
            <a:r>
              <a:rPr lang="en-US" sz="1800" dirty="0" err="1" smtClean="0"/>
              <a:t>zajedni</a:t>
            </a:r>
            <a:r>
              <a:rPr lang="hr-HR" sz="1800" dirty="0" smtClean="0"/>
              <a:t>č</a:t>
            </a:r>
            <a:r>
              <a:rPr lang="en-US" sz="1800" dirty="0" err="1" smtClean="0"/>
              <a:t>kog</a:t>
            </a:r>
            <a:r>
              <a:rPr lang="en-US" sz="1800" dirty="0" smtClean="0"/>
              <a:t> </a:t>
            </a:r>
            <a:r>
              <a:rPr lang="en-US" sz="1800" dirty="0" err="1" smtClean="0"/>
              <a:t>izmjerenog</a:t>
            </a:r>
            <a:r>
              <a:rPr lang="en-US" sz="1800" dirty="0" smtClean="0"/>
              <a:t> </a:t>
            </a:r>
            <a:r>
              <a:rPr lang="en-US" sz="1800" dirty="0" err="1" smtClean="0"/>
              <a:t>satnog</a:t>
            </a:r>
            <a:r>
              <a:rPr lang="en-US" sz="1800" dirty="0" smtClean="0"/>
              <a:t> </a:t>
            </a:r>
            <a:r>
              <a:rPr lang="en-US" sz="1800" dirty="0" err="1" smtClean="0"/>
              <a:t>dijagrama</a:t>
            </a:r>
            <a:r>
              <a:rPr lang="hr-HR" sz="1800" dirty="0" smtClean="0"/>
              <a:t>,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pojedina</a:t>
            </a:r>
            <a:r>
              <a:rPr lang="hr-HR" sz="1800" dirty="0" smtClean="0"/>
              <a:t>č</a:t>
            </a:r>
            <a:r>
              <a:rPr lang="en-US" sz="1800" dirty="0" smtClean="0"/>
              <a:t>ne </a:t>
            </a:r>
            <a:r>
              <a:rPr lang="en-US" sz="1800" dirty="0" err="1" smtClean="0"/>
              <a:t>dijagrame</a:t>
            </a:r>
            <a:r>
              <a:rPr lang="en-US" sz="1800" dirty="0" smtClean="0"/>
              <a:t> </a:t>
            </a:r>
            <a:r>
              <a:rPr lang="en-US" sz="1800" dirty="0" err="1" smtClean="0"/>
              <a:t>optere</a:t>
            </a:r>
            <a:r>
              <a:rPr lang="hr-HR" sz="1800" dirty="0" smtClean="0"/>
              <a:t>ć</a:t>
            </a:r>
            <a:r>
              <a:rPr lang="en-US" sz="1800" dirty="0" err="1" smtClean="0"/>
              <a:t>enja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- </a:t>
            </a:r>
            <a:r>
              <a:rPr lang="en-US" sz="1800" dirty="0" err="1" smtClean="0"/>
              <a:t>obezbje</a:t>
            </a:r>
            <a:r>
              <a:rPr lang="sr-Latn-ME" sz="1800" dirty="0" smtClean="0"/>
              <a:t>de</a:t>
            </a:r>
            <a:r>
              <a:rPr lang="en-US" sz="1800" dirty="0" smtClean="0"/>
              <a:t> </a:t>
            </a:r>
            <a:r>
              <a:rPr lang="en-US" sz="1800" dirty="0" err="1" smtClean="0"/>
              <a:t>kvalitetne</a:t>
            </a:r>
            <a:r>
              <a:rPr lang="en-US" sz="1800" dirty="0" smtClean="0"/>
              <a:t> profile </a:t>
            </a:r>
            <a:r>
              <a:rPr lang="en-US" sz="1800" dirty="0" err="1" smtClean="0"/>
              <a:t>potro</a:t>
            </a:r>
            <a:r>
              <a:rPr lang="hr-HR" sz="1800" dirty="0" smtClean="0"/>
              <a:t>š</a:t>
            </a:r>
            <a:r>
              <a:rPr lang="en-US" sz="1800" dirty="0" err="1" smtClean="0"/>
              <a:t>nje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NZ" sz="1800" b="1" dirty="0"/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5" y="169817"/>
            <a:ext cx="8412480" cy="6479177"/>
          </a:xfrm>
        </p:spPr>
        <p:txBody>
          <a:bodyPr anchor="t">
            <a:noAutofit/>
          </a:bodyPr>
          <a:lstStyle/>
          <a:p>
            <a:pPr lvl="0" algn="l"/>
            <a:r>
              <a:rPr lang="hr-HR" sz="1800" b="1" dirty="0" smtClean="0"/>
              <a:t>PREDLOG ALGORITMA ZA UTVRĐIVANJA DIJAGRAMA OPTEREĆENJA POTROŠAČAU CRNOJ GORI</a:t>
            </a:r>
            <a:br>
              <a:rPr lang="hr-HR" sz="1800" b="1" dirty="0" smtClean="0"/>
            </a:br>
            <a:r>
              <a:rPr lang="hr-HR" sz="1800" b="1" dirty="0" smtClean="0"/>
              <a:t/>
            </a:r>
            <a:br>
              <a:rPr lang="hr-HR" sz="1800" b="1" dirty="0" smtClean="0"/>
            </a:br>
            <a:r>
              <a:rPr lang="en-US" sz="1800" b="1" dirty="0" smtClean="0"/>
              <a:t> </a:t>
            </a:r>
            <a:r>
              <a:rPr lang="en-US" sz="1800" b="1" dirty="0" err="1" smtClean="0"/>
              <a:t>Analitički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postupak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utvrđivanja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krive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opterećenja</a:t>
            </a:r>
            <a:r>
              <a:rPr lang="en-US" sz="1800" b="1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NZ" sz="18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5293813" y="1372188"/>
            <a:ext cx="3628118" cy="2075815"/>
            <a:chOff x="2472236" y="1437503"/>
            <a:chExt cx="3628118" cy="2075815"/>
          </a:xfrm>
        </p:grpSpPr>
        <p:sp>
          <p:nvSpPr>
            <p:cNvPr id="6" name="Rounded Rectangle 5"/>
            <p:cNvSpPr/>
            <p:nvPr/>
          </p:nvSpPr>
          <p:spPr>
            <a:xfrm>
              <a:off x="2795451" y="1476103"/>
              <a:ext cx="3304903" cy="194636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4" name="Chart 3"/>
            <p:cNvGraphicFramePr/>
            <p:nvPr/>
          </p:nvGraphicFramePr>
          <p:xfrm>
            <a:off x="2472236" y="1437503"/>
            <a:ext cx="3572510" cy="207581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45720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45720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5720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1476103" y="1345473"/>
            <a:ext cx="2495005" cy="757645"/>
            <a:chOff x="1162594" y="1463039"/>
            <a:chExt cx="2495005" cy="757645"/>
          </a:xfrm>
        </p:grpSpPr>
        <p:sp>
          <p:nvSpPr>
            <p:cNvPr id="95" name="Rounded Rectangle 94"/>
            <p:cNvSpPr/>
            <p:nvPr/>
          </p:nvSpPr>
          <p:spPr>
            <a:xfrm>
              <a:off x="1162594" y="1463039"/>
              <a:ext cx="2495005" cy="75764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03" name="Picture 7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9352" y="1537335"/>
              <a:ext cx="2164556" cy="64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45085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45085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45085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45085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492035" y="2242458"/>
            <a:ext cx="4798422" cy="592182"/>
            <a:chOff x="492035" y="2425338"/>
            <a:chExt cx="4798422" cy="592182"/>
          </a:xfrm>
        </p:grpSpPr>
        <p:sp>
          <p:nvSpPr>
            <p:cNvPr id="113" name="Rounded Rectangle 112"/>
            <p:cNvSpPr/>
            <p:nvPr/>
          </p:nvSpPr>
          <p:spPr>
            <a:xfrm>
              <a:off x="492035" y="2425338"/>
              <a:ext cx="4798422" cy="59218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14" name="Picture 9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3613" y="2531745"/>
              <a:ext cx="4600575" cy="385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9" name="Group 118"/>
          <p:cNvGrpSpPr/>
          <p:nvPr/>
        </p:nvGrpSpPr>
        <p:grpSpPr>
          <a:xfrm>
            <a:off x="1471748" y="2987040"/>
            <a:ext cx="2682240" cy="814250"/>
            <a:chOff x="1288869" y="3052355"/>
            <a:chExt cx="2682240" cy="814250"/>
          </a:xfrm>
        </p:grpSpPr>
        <p:sp>
          <p:nvSpPr>
            <p:cNvPr id="114" name="Rounded Rectangle 113"/>
            <p:cNvSpPr/>
            <p:nvPr/>
          </p:nvSpPr>
          <p:spPr>
            <a:xfrm>
              <a:off x="1288869" y="3052355"/>
              <a:ext cx="2682240" cy="81425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19634" y="3133319"/>
              <a:ext cx="2436019" cy="678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8" name="Group 117"/>
          <p:cNvGrpSpPr/>
          <p:nvPr/>
        </p:nvGrpSpPr>
        <p:grpSpPr>
          <a:xfrm>
            <a:off x="1706881" y="3914505"/>
            <a:ext cx="2316479" cy="461554"/>
            <a:chOff x="1236618" y="3888378"/>
            <a:chExt cx="2316479" cy="461554"/>
          </a:xfrm>
        </p:grpSpPr>
        <p:sp>
          <p:nvSpPr>
            <p:cNvPr id="115" name="Rounded Rectangle 114"/>
            <p:cNvSpPr/>
            <p:nvPr/>
          </p:nvSpPr>
          <p:spPr>
            <a:xfrm>
              <a:off x="1236618" y="3888378"/>
              <a:ext cx="2316479" cy="46155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16" name="Picture 9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412149" y="3954509"/>
              <a:ext cx="1957388" cy="328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7" name="Group 116"/>
          <p:cNvGrpSpPr/>
          <p:nvPr/>
        </p:nvGrpSpPr>
        <p:grpSpPr>
          <a:xfrm>
            <a:off x="1301933" y="6161314"/>
            <a:ext cx="3217816" cy="461554"/>
            <a:chOff x="570413" y="4698275"/>
            <a:chExt cx="3217816" cy="461554"/>
          </a:xfrm>
        </p:grpSpPr>
        <p:sp>
          <p:nvSpPr>
            <p:cNvPr id="116" name="Rounded Rectangle 115"/>
            <p:cNvSpPr/>
            <p:nvPr/>
          </p:nvSpPr>
          <p:spPr>
            <a:xfrm>
              <a:off x="570413" y="4698275"/>
              <a:ext cx="3217816" cy="46155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17" name="Picture 9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20499" y="4776244"/>
              <a:ext cx="2936081" cy="350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22" name="TextBox 121"/>
          <p:cNvSpPr txBox="1"/>
          <p:nvPr/>
        </p:nvSpPr>
        <p:spPr>
          <a:xfrm>
            <a:off x="248193" y="4415245"/>
            <a:ext cx="7132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Dijagram preostalog opterećenja se konstruiše kada se od ukupnog dijagrama opterećenja potrošača. oduzme dijagram mjerenja potrošača koji imaju registraciona mjerenja.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Ovako je dobijen dijagram preostalog opterećenja, 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tj, dijagram potrošača kod kojih se snaga ne mjeri 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u rezoluciji registracionih mjerenja.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5" y="130628"/>
            <a:ext cx="8412480" cy="6479177"/>
          </a:xfrm>
        </p:spPr>
        <p:txBody>
          <a:bodyPr anchor="t">
            <a:noAutofit/>
          </a:bodyPr>
          <a:lstStyle/>
          <a:p>
            <a:pPr lvl="0" algn="l"/>
            <a:r>
              <a:rPr lang="en-US" sz="1800" b="1" dirty="0" err="1" smtClean="0"/>
              <a:t>Klasifikacija</a:t>
            </a:r>
            <a:r>
              <a:rPr lang="hr-HR" sz="1800" b="1" dirty="0" smtClean="0"/>
              <a:t> - </a:t>
            </a:r>
            <a:r>
              <a:rPr lang="en-US" sz="1800" b="1" dirty="0" err="1" smtClean="0"/>
              <a:t>grupisanje</a:t>
            </a:r>
            <a:r>
              <a:rPr lang="hr-HR" sz="1800" b="1" dirty="0" smtClean="0"/>
              <a:t> </a:t>
            </a:r>
            <a:r>
              <a:rPr lang="en-US" sz="1800" b="1" dirty="0" err="1" smtClean="0"/>
              <a:t>potro</a:t>
            </a:r>
            <a:r>
              <a:rPr lang="hr-HR" sz="1800" b="1" dirty="0" smtClean="0"/>
              <a:t>š</a:t>
            </a:r>
            <a:r>
              <a:rPr lang="en-US" sz="1800" b="1" dirty="0" smtClean="0"/>
              <a:t>a</a:t>
            </a:r>
            <a:r>
              <a:rPr lang="hr-HR" sz="1800" b="1" dirty="0" smtClean="0"/>
              <a:t>č</a:t>
            </a:r>
            <a:r>
              <a:rPr lang="en-US" sz="1800" b="1" dirty="0" smtClean="0"/>
              <a:t>a</a:t>
            </a:r>
            <a:r>
              <a:rPr lang="sr-Latn-ME" sz="1800" b="1" dirty="0" smtClean="0"/>
              <a:t> (p</a:t>
            </a:r>
            <a:r>
              <a:rPr lang="sr-Latn-ME" sz="1800" dirty="0" smtClean="0"/>
              <a:t>odaci HEP-a</a:t>
            </a:r>
            <a:r>
              <a:rPr lang="sr-Latn-ME" sz="1800" b="1" dirty="0" smtClean="0"/>
              <a:t>)</a:t>
            </a:r>
            <a:r>
              <a:rPr lang="en-US" sz="1800" b="1" dirty="0" smtClean="0"/>
              <a:t> </a:t>
            </a:r>
            <a:r>
              <a:rPr lang="sr-Latn-ME" sz="1800" b="1" dirty="0" smtClean="0"/>
              <a:t> </a:t>
            </a:r>
            <a:r>
              <a:rPr lang="hr-HR" sz="1800" b="1" dirty="0" smtClean="0"/>
              <a:t/>
            </a:r>
            <a:br>
              <a:rPr lang="hr-HR" sz="1800" b="1" dirty="0" smtClean="0"/>
            </a:br>
            <a:r>
              <a:rPr lang="hr-HR" sz="1800" b="1" dirty="0" smtClean="0"/>
              <a:t/>
            </a:r>
            <a:br>
              <a:rPr lang="hr-HR" sz="1800" b="1" dirty="0" smtClean="0"/>
            </a:br>
            <a:r>
              <a:rPr lang="en-US" sz="1800" b="1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r>
              <a:rPr lang="sr-Latn-ME" sz="1800" dirty="0" smtClean="0"/>
              <a:t/>
            </a:r>
            <a:br>
              <a:rPr lang="sr-Latn-ME" sz="1800" dirty="0" smtClean="0"/>
            </a:br>
            <a:endParaRPr lang="en-NZ" sz="1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45720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45720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5720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45085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45085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45085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45085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66651" y="587828"/>
            <a:ext cx="3304903" cy="15806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4868083" y="583474"/>
            <a:ext cx="3304903" cy="15806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936171" y="2299063"/>
            <a:ext cx="3304903" cy="17983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4841963" y="2299062"/>
            <a:ext cx="3304903" cy="17852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22069" y="4194299"/>
            <a:ext cx="86606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ME" dirty="0" smtClean="0">
                <a:solidFill>
                  <a:schemeClr val="bg1"/>
                </a:solidFill>
              </a:rPr>
              <a:t>- </a:t>
            </a:r>
            <a:r>
              <a:rPr lang="en-US" dirty="0" err="1" smtClean="0">
                <a:solidFill>
                  <a:schemeClr val="bg1"/>
                </a:solidFill>
              </a:rPr>
              <a:t>Grupe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distributivnih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potro</a:t>
            </a:r>
            <a:r>
              <a:rPr lang="hr-HR" dirty="0" smtClean="0">
                <a:solidFill>
                  <a:schemeClr val="bg1"/>
                </a:solidFill>
              </a:rPr>
              <a:t>š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hr-HR" dirty="0" smtClean="0">
                <a:solidFill>
                  <a:schemeClr val="bg1"/>
                </a:solidFill>
              </a:rPr>
              <a:t>č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srednjem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naponu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treba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izuzeti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postupka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sr-Latn-ME" dirty="0" smtClean="0">
              <a:solidFill>
                <a:schemeClr val="bg1"/>
              </a:solidFill>
            </a:endParaRPr>
          </a:p>
          <a:p>
            <a:pPr lvl="0"/>
            <a:r>
              <a:rPr lang="sr-Latn-ME" dirty="0" smtClean="0">
                <a:solidFill>
                  <a:schemeClr val="bg1"/>
                </a:solidFill>
              </a:rPr>
              <a:t>   </a:t>
            </a:r>
            <a:r>
              <a:rPr lang="en-US" dirty="0" err="1" smtClean="0">
                <a:solidFill>
                  <a:schemeClr val="bg1"/>
                </a:solidFill>
              </a:rPr>
              <a:t>odre</a:t>
            </a:r>
            <a:r>
              <a:rPr lang="hr-HR" dirty="0" smtClean="0">
                <a:solidFill>
                  <a:schemeClr val="bg1"/>
                </a:solidFill>
              </a:rPr>
              <a:t>đ</a:t>
            </a:r>
            <a:r>
              <a:rPr lang="en-US" dirty="0" err="1" smtClean="0">
                <a:solidFill>
                  <a:schemeClr val="bg1"/>
                </a:solidFill>
              </a:rPr>
              <a:t>ivanja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dijagrama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optere</a:t>
            </a:r>
            <a:r>
              <a:rPr lang="hr-HR" dirty="0" smtClean="0">
                <a:solidFill>
                  <a:schemeClr val="bg1"/>
                </a:solidFill>
              </a:rPr>
              <a:t>ć</a:t>
            </a:r>
            <a:r>
              <a:rPr lang="en-US" dirty="0" err="1" smtClean="0">
                <a:solidFill>
                  <a:schemeClr val="bg1"/>
                </a:solidFill>
              </a:rPr>
              <a:t>enja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opremiti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registracionim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brojilima</a:t>
            </a:r>
            <a:r>
              <a:rPr lang="hr-HR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sr-Latn-ME" dirty="0" smtClean="0">
                <a:solidFill>
                  <a:schemeClr val="bg1"/>
                </a:solidFill>
              </a:rPr>
              <a:t>- </a:t>
            </a:r>
            <a:r>
              <a:rPr lang="de-LI" dirty="0" smtClean="0">
                <a:solidFill>
                  <a:schemeClr val="bg1"/>
                </a:solidFill>
              </a:rPr>
              <a:t>Ostale potrošači na niskom naponu grupisati po kriterijumima tarifnog sistema.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sr-Latn-ME" dirty="0" smtClean="0">
                <a:solidFill>
                  <a:schemeClr val="bg1"/>
                </a:solidFill>
              </a:rPr>
              <a:t>- </a:t>
            </a:r>
            <a:r>
              <a:rPr lang="de-LI" dirty="0" smtClean="0">
                <a:solidFill>
                  <a:schemeClr val="bg1"/>
                </a:solidFill>
              </a:rPr>
              <a:t>Prema utvrđenoj sličnosti sa dijagramima optrećenja koje je dao HEP,  gdje god </a:t>
            </a:r>
            <a:endParaRPr lang="sr-Latn-ME" dirty="0" smtClean="0">
              <a:solidFill>
                <a:schemeClr val="bg1"/>
              </a:solidFill>
            </a:endParaRPr>
          </a:p>
          <a:p>
            <a:pPr lvl="0"/>
            <a:r>
              <a:rPr lang="sr-Latn-ME" dirty="0" smtClean="0">
                <a:solidFill>
                  <a:schemeClr val="bg1"/>
                </a:solidFill>
              </a:rPr>
              <a:t>  </a:t>
            </a:r>
            <a:r>
              <a:rPr lang="de-LI" dirty="0" smtClean="0">
                <a:solidFill>
                  <a:schemeClr val="bg1"/>
                </a:solidFill>
              </a:rPr>
              <a:t>situacija nalaže, treba koristiti elemente procedura koje su koristili </a:t>
            </a:r>
            <a:endParaRPr lang="sr-Latn-ME" dirty="0" smtClean="0">
              <a:solidFill>
                <a:schemeClr val="bg1"/>
              </a:solidFill>
            </a:endParaRPr>
          </a:p>
          <a:p>
            <a:pPr lvl="0"/>
            <a:r>
              <a:rPr lang="sr-Latn-ME" dirty="0" smtClean="0">
                <a:solidFill>
                  <a:schemeClr val="bg1"/>
                </a:solidFill>
              </a:rPr>
              <a:t>  </a:t>
            </a:r>
            <a:r>
              <a:rPr lang="de-LI" dirty="0" smtClean="0">
                <a:solidFill>
                  <a:schemeClr val="bg1"/>
                </a:solidFill>
              </a:rPr>
              <a:t>(odabir uzorka, sinteza krivih opterećenja potrošača i sl)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154" y="668170"/>
            <a:ext cx="2948396" cy="138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76701" y="660077"/>
            <a:ext cx="2843893" cy="142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2853" y="2429692"/>
            <a:ext cx="3055495" cy="156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46626" y="2377440"/>
            <a:ext cx="2945392" cy="161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5" y="274321"/>
            <a:ext cx="8412480" cy="2717074"/>
          </a:xfrm>
        </p:spPr>
        <p:txBody>
          <a:bodyPr anchor="t">
            <a:noAutofit/>
          </a:bodyPr>
          <a:lstStyle/>
          <a:p>
            <a:pPr algn="l"/>
            <a:r>
              <a:rPr lang="en-US" sz="1800" b="1" dirty="0" err="1" smtClean="0"/>
              <a:t>Dinamički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dijagram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optrećenja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grupe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potrošača</a:t>
            </a: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>Postupak određivanja dinamičkog dijagrama opterećenja</a:t>
            </a:r>
            <a:endParaRPr lang="en-NZ" sz="18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2286001" y="1214844"/>
            <a:ext cx="4376056" cy="5159829"/>
            <a:chOff x="2259875" y="783770"/>
            <a:chExt cx="4376056" cy="5159829"/>
          </a:xfrm>
        </p:grpSpPr>
        <p:sp>
          <p:nvSpPr>
            <p:cNvPr id="6" name="Rounded Rectangle 5"/>
            <p:cNvSpPr/>
            <p:nvPr/>
          </p:nvSpPr>
          <p:spPr>
            <a:xfrm>
              <a:off x="2259875" y="783770"/>
              <a:ext cx="4376056" cy="515982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/>
            <p:nvPr/>
          </p:nvPicPr>
          <p:blipFill>
            <a:blip r:embed="rId2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8975" y="1030244"/>
              <a:ext cx="3830918" cy="471913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5" y="274321"/>
            <a:ext cx="8412480" cy="2717074"/>
          </a:xfrm>
        </p:spPr>
        <p:txBody>
          <a:bodyPr anchor="t">
            <a:noAutofit/>
          </a:bodyPr>
          <a:lstStyle/>
          <a:p>
            <a:pPr algn="l"/>
            <a:r>
              <a:rPr lang="en-US" sz="1800" b="1" dirty="0" err="1" smtClean="0"/>
              <a:t>Odre</a:t>
            </a:r>
            <a:r>
              <a:rPr lang="hr-HR" sz="1800" b="1" dirty="0" smtClean="0"/>
              <a:t>đ</a:t>
            </a:r>
            <a:r>
              <a:rPr lang="en-US" sz="1800" b="1" dirty="0" err="1" smtClean="0"/>
              <a:t>ivanje</a:t>
            </a:r>
            <a:r>
              <a:rPr lang="sr-Latn-ME" sz="1800" b="1" dirty="0" smtClean="0"/>
              <a:t> </a:t>
            </a:r>
            <a:r>
              <a:rPr lang="en-US" sz="1800" b="1" dirty="0" err="1" smtClean="0"/>
              <a:t>dijagram</a:t>
            </a:r>
            <a:r>
              <a:rPr lang="sr-Latn-ME" sz="1800" b="1" dirty="0" smtClean="0"/>
              <a:t>a </a:t>
            </a:r>
            <a:r>
              <a:rPr lang="en-US" sz="1800" b="1" dirty="0" err="1" smtClean="0"/>
              <a:t>optre</a:t>
            </a:r>
            <a:r>
              <a:rPr lang="hr-HR" sz="1800" b="1" dirty="0" smtClean="0"/>
              <a:t>ć</a:t>
            </a:r>
            <a:r>
              <a:rPr lang="en-US" sz="1800" b="1" dirty="0" err="1" smtClean="0"/>
              <a:t>enja</a:t>
            </a:r>
            <a:r>
              <a:rPr lang="sr-Latn-ME" sz="1800" b="1" dirty="0" smtClean="0"/>
              <a:t> </a:t>
            </a:r>
            <a:r>
              <a:rPr lang="en-US" sz="1800" b="1" dirty="0" err="1" smtClean="0"/>
              <a:t>grupe</a:t>
            </a:r>
            <a:r>
              <a:rPr lang="sr-Latn-ME" sz="1800" b="1" dirty="0" smtClean="0"/>
              <a:t> </a:t>
            </a:r>
            <a:r>
              <a:rPr lang="en-US" sz="1800" b="1" dirty="0" err="1" smtClean="0"/>
              <a:t>potro</a:t>
            </a:r>
            <a:r>
              <a:rPr lang="hr-HR" sz="1800" b="1" dirty="0" smtClean="0"/>
              <a:t>š</a:t>
            </a:r>
            <a:r>
              <a:rPr lang="en-US" sz="1800" b="1" dirty="0" smtClean="0"/>
              <a:t>a</a:t>
            </a:r>
            <a:r>
              <a:rPr lang="hr-HR" sz="1800" b="1" dirty="0" smtClean="0"/>
              <a:t>č</a:t>
            </a:r>
            <a:r>
              <a:rPr lang="en-US" sz="1800" b="1" dirty="0" smtClean="0"/>
              <a:t>a</a:t>
            </a:r>
            <a:r>
              <a:rPr lang="hr-HR" sz="1800" b="1" dirty="0" smtClean="0"/>
              <a:t> – </a:t>
            </a:r>
            <a:r>
              <a:rPr lang="en-US" sz="1800" b="1" dirty="0" err="1" smtClean="0"/>
              <a:t>profila</a:t>
            </a:r>
            <a:r>
              <a:rPr lang="sr-Latn-ME" sz="1800" b="1" dirty="0" smtClean="0"/>
              <a:t> </a:t>
            </a:r>
            <a:r>
              <a:rPr lang="en-US" sz="1800" b="1" dirty="0" err="1" smtClean="0"/>
              <a:t>potro</a:t>
            </a:r>
            <a:r>
              <a:rPr lang="hr-HR" sz="1800" b="1" dirty="0" smtClean="0"/>
              <a:t>š</a:t>
            </a:r>
            <a:r>
              <a:rPr lang="en-US" sz="1800" b="1" dirty="0" smtClean="0"/>
              <a:t>a</a:t>
            </a:r>
            <a:r>
              <a:rPr lang="hr-HR" sz="1800" b="1" dirty="0" smtClean="0"/>
              <a:t>č</a:t>
            </a:r>
            <a:r>
              <a:rPr lang="en-US" sz="1800" b="1" dirty="0" smtClean="0"/>
              <a:t>a</a:t>
            </a: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/>
            </a:r>
            <a:br>
              <a:rPr lang="sr-Latn-ME" sz="1800" b="1" dirty="0" smtClean="0"/>
            </a:br>
            <a:r>
              <a:rPr lang="sr-Latn-ME" sz="1800" b="1" dirty="0" smtClean="0"/>
              <a:t>- Algoritam prelaska na univerzalne profile</a:t>
            </a:r>
            <a:endParaRPr lang="en-NZ" sz="1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2442755" y="1188724"/>
            <a:ext cx="3905794" cy="5251267"/>
            <a:chOff x="2442755" y="770709"/>
            <a:chExt cx="3905794" cy="5251267"/>
          </a:xfrm>
        </p:grpSpPr>
        <p:sp>
          <p:nvSpPr>
            <p:cNvPr id="6" name="Rounded Rectangle 5"/>
            <p:cNvSpPr/>
            <p:nvPr/>
          </p:nvSpPr>
          <p:spPr>
            <a:xfrm>
              <a:off x="2442755" y="770709"/>
              <a:ext cx="3905794" cy="525126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/>
            <p:nvPr/>
          </p:nvPicPr>
          <p:blipFill>
            <a:blip r:embed="rId2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rcRect r="9497"/>
            <a:stretch>
              <a:fillRect/>
            </a:stretch>
          </p:blipFill>
          <p:spPr bwMode="auto">
            <a:xfrm>
              <a:off x="2733675" y="981075"/>
              <a:ext cx="3327491" cy="489585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35" y="274321"/>
            <a:ext cx="8412480" cy="2717074"/>
          </a:xfrm>
        </p:spPr>
        <p:txBody>
          <a:bodyPr anchor="t">
            <a:noAutofit/>
          </a:bodyPr>
          <a:lstStyle/>
          <a:p>
            <a:pPr algn="l"/>
            <a:r>
              <a:rPr lang="en-US" sz="1800" b="1" dirty="0" err="1" smtClean="0"/>
              <a:t>Utvr</a:t>
            </a:r>
            <a:r>
              <a:rPr lang="hr-HR" sz="1800" b="1" dirty="0" smtClean="0"/>
              <a:t>đ</a:t>
            </a:r>
            <a:r>
              <a:rPr lang="en-US" sz="1800" b="1" dirty="0" err="1" smtClean="0"/>
              <a:t>ivanje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sinteti</a:t>
            </a:r>
            <a:r>
              <a:rPr lang="hr-HR" sz="1800" b="1" dirty="0" smtClean="0"/>
              <a:t>č</a:t>
            </a:r>
            <a:r>
              <a:rPr lang="en-US" sz="1800" b="1" dirty="0" err="1" smtClean="0"/>
              <a:t>ke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zamjensnke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krive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optere</a:t>
            </a:r>
            <a:r>
              <a:rPr lang="hr-HR" sz="1800" b="1" dirty="0" smtClean="0"/>
              <a:t>ć</a:t>
            </a:r>
            <a:r>
              <a:rPr lang="en-US" sz="1800" b="1" dirty="0" err="1" smtClean="0"/>
              <a:t>enja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grupe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potro</a:t>
            </a:r>
            <a:r>
              <a:rPr lang="hr-HR" sz="1800" b="1" dirty="0" smtClean="0"/>
              <a:t>š</a:t>
            </a:r>
            <a:r>
              <a:rPr lang="en-US" sz="1800" b="1" dirty="0" smtClean="0"/>
              <a:t>a</a:t>
            </a:r>
            <a:r>
              <a:rPr lang="hr-HR" sz="1800" b="1" dirty="0" smtClean="0"/>
              <a:t>č</a:t>
            </a:r>
            <a:r>
              <a:rPr lang="en-US" sz="1800" b="1" dirty="0" smtClean="0"/>
              <a:t>a</a:t>
            </a:r>
            <a:endParaRPr lang="en-NZ" sz="1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149531" y="679269"/>
            <a:ext cx="6662057" cy="4114800"/>
            <a:chOff x="1384663" y="705394"/>
            <a:chExt cx="6662057" cy="4114800"/>
          </a:xfrm>
        </p:grpSpPr>
        <p:sp>
          <p:nvSpPr>
            <p:cNvPr id="6" name="Rounded Rectangle 5"/>
            <p:cNvSpPr/>
            <p:nvPr/>
          </p:nvSpPr>
          <p:spPr>
            <a:xfrm>
              <a:off x="1384663" y="705394"/>
              <a:ext cx="6662057" cy="411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2610" y="923652"/>
              <a:ext cx="5749971" cy="37005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496389" y="4754879"/>
            <a:ext cx="83994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Postupkom koji je sproveden služićemo se za potrošače sa mjernim mjestima bez registacionih uređaja, ali i za one gdje postoje registracioni uređaji i postoji potreba planiranja trgovine ili prognoziranja potrošnje.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Dinamički dijagrami opterećenja potrošača koriste se 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za analize potrošnje i za koje postoje podaci realizacije. 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Konkretna primjena je kod obračuna preuzete energije 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u tačkama balansnog </a:t>
            </a:r>
            <a:r>
              <a:rPr lang="hr-HR" smtClean="0">
                <a:solidFill>
                  <a:schemeClr val="bg1"/>
                </a:solidFill>
              </a:rPr>
              <a:t>obračuna</a:t>
            </a:r>
            <a:r>
              <a:rPr lang="hr-HR" smtClean="0">
                <a:solidFill>
                  <a:schemeClr val="bg1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335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 PREDLOG METODOLOGIJE ZA ODREĐIVANJE ZAMJENSKIH DIJAGRAMA OPTEREĆENJA  KUPACA BEZ REGISTRACIONIH MJERENJA</vt:lpstr>
      <vt:lpstr>Pregled trentnog stanja:    Suštinski cilj tržišta električne energije je razvoj konkurentnosti među učesnicima.   Crnogorsko tržište električne energije nije do kraja razvijeno  posebno u dijelu konkurencije na maloprodajnom tržištu.    Bitni preduslovi za razvoj maloprodajnog tržišta su parametri potrošnje kupaca,  a koji su neophodni za kreiranje dijagrama opterećenja i planiranja tržišta i EES   Operator distributivnog sistema (ODS) trenutno nije u mogućnosti  da obezbjedi veliku učestanost očitavanja potrošnje energije svih krajnjih kupaca   Jedno od rješenja je prognozirati - utvrditi zamjenski dijagram opterećenja   </vt:lpstr>
      <vt:lpstr>Postojeće metode kreiranja zamjenskih dijagrama opterećenja:   ● Sintetički postupak                                 ● Analitički postpak              - kombinovana kriva u praksi                    - procedura rezidualne krive,       često ne pokriva ostvarenu                       koja se raspodjeljuje proporcionalno      krivu opterećenja...                                    potrošačima za koje se želi odrediti                                                                          dijagram opterećenja   Predlog:  PROŠIRENI ANALITIČKI DIZAJN DIJAGRAMA OPTEREĆENJA  Operator tržišta je analizom raspoloživih podataka  ustanovio veliko podudaranje dijagrama opterećenja potrošača u HR i CG   Uspješno se primjenjuje u praksi od strane HEP-a       </vt:lpstr>
      <vt:lpstr>           PROŠIRENI ANALITIČKI DIZAJN DIJAGRAMA OPTEREĆENJA   Predstavlja kombinaciju sintetičkih i analitičkih procedura    Operator distribucije:       - sprovodi analitički postupak za dobijanje preostalog dijagrama opterećenja,       - sintetičkim postupkom određuje udio potrošača        u preostalom dijagramu opterećenja i dijeli ga na učesnike tržišta.       - pravi raspodjelu krive preostalog opterećenja  na učesnike tržišta.    Dijagrami opterećenja služe kao alat u sprovođenju balansnog mehanizma  na način da:      - obezbjede precizan i nediskriminatoran postupak dekompozicije        zajedničkog izmjerenog satnog dijagrama,        na pojedinačne dijagrame opterećenja       - obezbjede kvalitetne profile potrošnje   </vt:lpstr>
      <vt:lpstr>PREDLOG ALGORITMA ZA UTVRĐIVANJA DIJAGRAMA OPTEREĆENJA POTROŠAČAU CRNOJ GORI   Analitički postupak utvrđivanja krive opterećenja  </vt:lpstr>
      <vt:lpstr>Klasifikacija - grupisanje potrošača (podaci HEP-a)                           </vt:lpstr>
      <vt:lpstr>Dinamički dijagram optrećenja grupe potrošača  Postupak određivanja dinamičkog dijagrama opterećenja</vt:lpstr>
      <vt:lpstr>Određivanje dijagrama optrećenja grupe potrošača – profila potrošača  - Algoritam prelaska na univerzalne profile</vt:lpstr>
      <vt:lpstr>Utvrđivanje sintetičke zamjensnke krive opterećenja grupe potrošača</vt:lpstr>
      <vt:lpstr> 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t</cp:lastModifiedBy>
  <cp:revision>59</cp:revision>
  <dcterms:created xsi:type="dcterms:W3CDTF">2018-08-21T10:05:07Z</dcterms:created>
  <dcterms:modified xsi:type="dcterms:W3CDTF">2019-05-08T10:45:23Z</dcterms:modified>
</cp:coreProperties>
</file>