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1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88758"/>
            <a:ext cx="6858000" cy="1254578"/>
          </a:xfrm>
        </p:spPr>
        <p:txBody>
          <a:bodyPr>
            <a:noAutofit/>
          </a:bodyPr>
          <a:lstStyle/>
          <a:p>
            <a:r>
              <a:rPr lang="en-NZ" sz="2800" dirty="0" smtClean="0"/>
              <a:t>ANALIZA TIPSKIH PROFILA POTRO</a:t>
            </a:r>
            <a:r>
              <a:rPr lang="sr-Latn-ME" sz="2800" dirty="0" smtClean="0"/>
              <a:t>ŠNJE KUPACA PRIKLJUČENIH NA DISTRIBUTIVNU MREŽU</a:t>
            </a:r>
            <a:endParaRPr lang="en-NZ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070" y="4336302"/>
            <a:ext cx="6858000" cy="2048022"/>
          </a:xfrm>
        </p:spPr>
        <p:txBody>
          <a:bodyPr>
            <a:normAutofit/>
          </a:bodyPr>
          <a:lstStyle/>
          <a:p>
            <a:pPr algn="l"/>
            <a:r>
              <a:rPr lang="sr-Latn-ME" dirty="0" smtClean="0"/>
              <a:t>Predrag Bogetić, dipl.el.ing.</a:t>
            </a:r>
          </a:p>
          <a:p>
            <a:pPr algn="l"/>
            <a:r>
              <a:rPr lang="sr-Latn-ME" dirty="0" smtClean="0"/>
              <a:t>Momir Grbović, dipl.el.ing.</a:t>
            </a:r>
          </a:p>
          <a:p>
            <a:pPr algn="l"/>
            <a:r>
              <a:rPr lang="sr-Latn-ME" dirty="0" smtClean="0"/>
              <a:t>Marija Ćinćur, dipl.el.ing.</a:t>
            </a:r>
          </a:p>
          <a:p>
            <a:pPr algn="l"/>
            <a:r>
              <a:rPr lang="sr-Latn-ME" dirty="0"/>
              <a:t>CEDIS d.o.o. Podgorica</a:t>
            </a:r>
            <a:endParaRPr lang="sr-Latn-ME" dirty="0" smtClean="0"/>
          </a:p>
          <a:p>
            <a:pPr algn="l"/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5951" y="2593622"/>
            <a:ext cx="6858000" cy="852221"/>
          </a:xfrm>
        </p:spPr>
        <p:txBody>
          <a:bodyPr/>
          <a:lstStyle/>
          <a:p>
            <a:r>
              <a:rPr lang="sr-Latn-ME" dirty="0" smtClean="0"/>
              <a:t>Hvala na pažnji!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5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098" y="171698"/>
            <a:ext cx="6858000" cy="852221"/>
          </a:xfrm>
        </p:spPr>
        <p:txBody>
          <a:bodyPr/>
          <a:lstStyle/>
          <a:p>
            <a:r>
              <a:rPr lang="sr-Latn-ME" dirty="0" smtClean="0"/>
              <a:t>Pitanja za diskusiju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9122" y="1238874"/>
            <a:ext cx="8242986" cy="5104261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sr-Latn-ME" dirty="0" smtClean="0"/>
              <a:t>Koliko je učešće potrošača priključenih na 10kV u odnosu na ukupan distributivni konzum?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dirty="0" smtClean="0"/>
              <a:t>Da li profile treba striktno vezati za mjesece ili ih definisati po godišnjim dobima?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dirty="0" smtClean="0"/>
              <a:t>Da li ste do sad vršili analize i da li treba definisati posebne profile za subotu, nedelju i praznike?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dirty="0" smtClean="0"/>
              <a:t>Da li je planiran dalji rad na izradi potrošačkih profila ako jeste, da li autori smatraju da suze profilizaciju potrošnje samo na potrošače sa niskog napona, kako je to uobičajena praksa?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dirty="0" smtClean="0"/>
              <a:t>Da li je razmatrana upotreba potrošačkih profila u balansom mehanizmu, ako jeste kako?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69557"/>
            <a:ext cx="6858000" cy="612027"/>
          </a:xfrm>
        </p:spPr>
        <p:txBody>
          <a:bodyPr/>
          <a:lstStyle/>
          <a:p>
            <a:r>
              <a:rPr lang="sr-Latn-ME" dirty="0" smtClean="0"/>
              <a:t>Uvod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072" y="1609577"/>
            <a:ext cx="8151856" cy="4198099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U cilju ispunjavanja svoje obaveze definisane Zakonom o energetici CEDIS je utvrdio tipske profile potrošnje kupaca priključenih na distributivni sistem i svakom kupcu dodijelio odgovarajući profil.</a:t>
            </a:r>
          </a:p>
          <a:p>
            <a:pPr algn="just"/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Zbog kratkih rokova za potrebne analize kategorizacija profila urađena je na osnovu naponskog nivoa kupaca i odnosa potrošnje VT/NT, i sa pretpostavkom da tokom jedne tarife potrošač preuzima energiju sa konstantnom snagom, čime je utvrđeno pet profila potrošnje.</a:t>
            </a:r>
          </a:p>
          <a:p>
            <a:pPr algn="just"/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591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5742" y="131206"/>
            <a:ext cx="6921843" cy="689627"/>
          </a:xfrm>
        </p:spPr>
        <p:txBody>
          <a:bodyPr>
            <a:normAutofit/>
          </a:bodyPr>
          <a:lstStyle/>
          <a:p>
            <a:r>
              <a:rPr lang="sr-Latn-ME" dirty="0" smtClean="0"/>
              <a:t>Analiza postojećih profila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198" y="1140022"/>
            <a:ext cx="8032922" cy="421457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algn="l"/>
            <a:r>
              <a:rPr lang="sr-Latn-ME" sz="2000" dirty="0" smtClean="0"/>
              <a:t>Slika 2. Profili potrošnje kupaca priključenih na distributivnu mrežu.</a:t>
            </a:r>
          </a:p>
          <a:p>
            <a:endParaRPr lang="sr-Latn-ME" sz="2000" dirty="0" smtClean="0"/>
          </a:p>
          <a:p>
            <a:pPr algn="l"/>
            <a:r>
              <a:rPr lang="sr-Latn-ME" sz="2000" dirty="0"/>
              <a:t> </a:t>
            </a:r>
            <a:r>
              <a:rPr lang="sr-Latn-ME" sz="2000" dirty="0" smtClean="0"/>
              <a:t>       Tabela I. Učešće profila u ukupnoj distributivnoj potrošnji.</a:t>
            </a:r>
            <a:endParaRPr lang="en-US" sz="2000" dirty="0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126" y="988172"/>
            <a:ext cx="5334000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31908"/>
              </p:ext>
            </p:extLst>
          </p:nvPr>
        </p:nvGraphicFramePr>
        <p:xfrm>
          <a:off x="1345083" y="5112150"/>
          <a:ext cx="5562086" cy="1504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4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9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24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Profil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Prosjek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2017. </a:t>
                      </a:r>
                      <a:r>
                        <a:rPr lang="en-US" sz="1000" dirty="0" err="1">
                          <a:effectLst/>
                        </a:rPr>
                        <a:t>godinu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Prosjek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2018. </a:t>
                      </a:r>
                      <a:r>
                        <a:rPr lang="en-US" sz="1000" dirty="0" err="1">
                          <a:effectLst/>
                        </a:rPr>
                        <a:t>godinu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(%)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(%)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Profil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smtClean="0">
                          <a:effectLst/>
                        </a:rPr>
                        <a:t>1 (10kV</a:t>
                      </a:r>
                      <a:r>
                        <a:rPr lang="en-US" sz="1000" baseline="0" smtClean="0">
                          <a:effectLst/>
                        </a:rPr>
                        <a:t> </a:t>
                      </a:r>
                      <a:r>
                        <a:rPr lang="en-US" sz="1000" baseline="0" err="1" smtClean="0">
                          <a:effectLst/>
                        </a:rPr>
                        <a:t>i</a:t>
                      </a:r>
                      <a:r>
                        <a:rPr lang="en-US" sz="1000" baseline="0" smtClean="0">
                          <a:effectLst/>
                        </a:rPr>
                        <a:t> 0.4kV</a:t>
                      </a:r>
                      <a:r>
                        <a:rPr lang="sr-Latn-ME" sz="1000" baseline="0" smtClean="0">
                          <a:effectLst/>
                        </a:rPr>
                        <a:t> potrošači</a:t>
                      </a:r>
                      <a:r>
                        <a:rPr lang="en-US" sz="1000" baseline="0" smtClean="0">
                          <a:effectLst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– do </a:t>
                      </a:r>
                      <a:r>
                        <a:rPr lang="en-US" sz="1000" baseline="0" smtClean="0">
                          <a:effectLst/>
                        </a:rPr>
                        <a:t>50%</a:t>
                      </a:r>
                      <a:r>
                        <a:rPr lang="sr-Latn-ME" sz="1000" baseline="0" smtClean="0">
                          <a:effectLst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u VT)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3.04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2.93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Profil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smtClean="0">
                          <a:effectLst/>
                        </a:rPr>
                        <a:t>2 (10kV</a:t>
                      </a:r>
                      <a:r>
                        <a:rPr lang="en-US" sz="1000" baseline="0" smtClean="0">
                          <a:effectLst/>
                        </a:rPr>
                        <a:t> </a:t>
                      </a:r>
                      <a:r>
                        <a:rPr lang="en-US" sz="1000" baseline="0" err="1" smtClean="0">
                          <a:effectLst/>
                        </a:rPr>
                        <a:t>i</a:t>
                      </a:r>
                      <a:r>
                        <a:rPr lang="en-US" sz="1000" baseline="0" smtClean="0">
                          <a:effectLst/>
                        </a:rPr>
                        <a:t> 0.4kV</a:t>
                      </a:r>
                      <a:r>
                        <a:rPr lang="sr-Latn-ME" sz="1000" baseline="0" smtClean="0">
                          <a:effectLst/>
                        </a:rPr>
                        <a:t> potrošači </a:t>
                      </a:r>
                      <a:r>
                        <a:rPr lang="en-US" sz="1000" baseline="0" smtClean="0">
                          <a:effectLst/>
                        </a:rPr>
                        <a:t>– </a:t>
                      </a:r>
                      <a:r>
                        <a:rPr lang="sr-Latn-ME" sz="1000" baseline="0" dirty="0" smtClean="0">
                          <a:effectLst/>
                        </a:rPr>
                        <a:t>od</a:t>
                      </a:r>
                      <a:r>
                        <a:rPr lang="en-US" sz="1000" baseline="0" dirty="0" smtClean="0">
                          <a:effectLst/>
                        </a:rPr>
                        <a:t> 50%</a:t>
                      </a:r>
                      <a:r>
                        <a:rPr lang="sr-Latn-ME" sz="1000" baseline="0" dirty="0" smtClean="0">
                          <a:effectLst/>
                        </a:rPr>
                        <a:t> do 80</a:t>
                      </a:r>
                      <a:r>
                        <a:rPr lang="sr-Latn-ME" sz="1000" baseline="0" smtClean="0">
                          <a:effectLst/>
                        </a:rPr>
                        <a:t>%</a:t>
                      </a:r>
                      <a:r>
                        <a:rPr lang="en-US" sz="1000" baseline="0" smtClean="0">
                          <a:effectLst/>
                        </a:rPr>
                        <a:t> u </a:t>
                      </a:r>
                      <a:r>
                        <a:rPr lang="en-US" sz="1000" baseline="0" dirty="0" smtClean="0">
                          <a:effectLst/>
                        </a:rPr>
                        <a:t>VT)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33.33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34.19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Profil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3</a:t>
                      </a:r>
                      <a:r>
                        <a:rPr lang="sr-Latn-ME" sz="1000" dirty="0" smtClean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(10kV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err="1" smtClean="0">
                          <a:effectLst/>
                        </a:rPr>
                        <a:t>i</a:t>
                      </a:r>
                      <a:r>
                        <a:rPr lang="en-US" sz="1000" baseline="0" dirty="0" smtClean="0">
                          <a:effectLst/>
                        </a:rPr>
                        <a:t> 0.4kV</a:t>
                      </a:r>
                      <a:r>
                        <a:rPr lang="sr-Latn-ME" sz="1000" baseline="0" dirty="0" smtClean="0">
                          <a:effectLst/>
                        </a:rPr>
                        <a:t> potrošači </a:t>
                      </a:r>
                      <a:r>
                        <a:rPr lang="en-US" sz="1000" baseline="0" dirty="0" smtClean="0">
                          <a:effectLst/>
                        </a:rPr>
                        <a:t>– </a:t>
                      </a:r>
                      <a:r>
                        <a:rPr lang="sr-Latn-ME" sz="1000" baseline="0" dirty="0" smtClean="0">
                          <a:effectLst/>
                        </a:rPr>
                        <a:t>preko 80%</a:t>
                      </a:r>
                      <a:r>
                        <a:rPr lang="en-US" sz="1000" baseline="0" dirty="0" smtClean="0">
                          <a:effectLst/>
                        </a:rPr>
                        <a:t> u VT)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3.14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3.36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Profil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4</a:t>
                      </a:r>
                      <a:r>
                        <a:rPr lang="sr-Latn-ME" sz="1000" dirty="0" smtClean="0">
                          <a:effectLst/>
                        </a:rPr>
                        <a:t> (domaćinstva)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56.35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55.21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Profil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5</a:t>
                      </a:r>
                      <a:r>
                        <a:rPr lang="sr-Latn-ME" sz="1000" dirty="0" smtClean="0">
                          <a:effectLst/>
                        </a:rPr>
                        <a:t> (</a:t>
                      </a:r>
                      <a:r>
                        <a:rPr lang="sr-Latn-ME" sz="1000" baseline="0" dirty="0" smtClean="0">
                          <a:effectLst/>
                        </a:rPr>
                        <a:t>35kV potrošači</a:t>
                      </a:r>
                      <a:r>
                        <a:rPr lang="sr-Latn-ME" sz="1000" dirty="0" smtClean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4.14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4.31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Ukupno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100.00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100.00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865" y="5083609"/>
            <a:ext cx="7383163" cy="962964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Slika 3. Učešće pojedinih profila u ukupnoj potrošnji za prosječan zimski dan.</a:t>
            </a:r>
            <a:endParaRPr lang="en-US" sz="2000" dirty="0"/>
          </a:p>
        </p:txBody>
      </p:sp>
      <p:pic>
        <p:nvPicPr>
          <p:cNvPr id="1026" name="Picture 2" descr="slika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558" y="576648"/>
            <a:ext cx="6228555" cy="4417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85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2492" y="163460"/>
            <a:ext cx="6858000" cy="852221"/>
          </a:xfrm>
        </p:spPr>
        <p:txBody>
          <a:bodyPr/>
          <a:lstStyle/>
          <a:p>
            <a:r>
              <a:rPr lang="sr-Latn-ME" dirty="0" smtClean="0"/>
              <a:t>Postupak izrade novih profila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745" y="1387157"/>
            <a:ext cx="8130746" cy="496421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Prvi korak u postupku utvrđivanja novih profila bio je definisanje podataka koji su neophodni da bi se sprovele odgovarajuće analize.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Izrada modela za obradu i konverziju podataka iz brojila iz 15-minutne u satnu rezoluciju.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Izrada mjesečnih profila za sve 35kV potrošače</a:t>
            </a:r>
            <a:r>
              <a:rPr lang="en-US" dirty="0" smtClean="0"/>
              <a:t>, </a:t>
            </a:r>
            <a:r>
              <a:rPr lang="en-US" dirty="0" err="1" smtClean="0"/>
              <a:t>mHE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32 </a:t>
            </a:r>
            <a:r>
              <a:rPr lang="en-US" dirty="0" err="1" smtClean="0"/>
              <a:t>distributivne</a:t>
            </a:r>
            <a:r>
              <a:rPr lang="en-US" dirty="0" smtClean="0"/>
              <a:t> TS 10/0.4 kV</a:t>
            </a:r>
            <a:r>
              <a:rPr lang="sr-Latn-ME" dirty="0" smtClean="0"/>
              <a:t> u satnoj rezoluciji.</a:t>
            </a:r>
          </a:p>
          <a:p>
            <a:pPr algn="just"/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Utvrđivanje</a:t>
            </a:r>
            <a:r>
              <a:rPr lang="en-US" dirty="0" smtClean="0"/>
              <a:t> </a:t>
            </a:r>
            <a:r>
              <a:rPr lang="en-US" dirty="0" err="1" smtClean="0"/>
              <a:t>Profila</a:t>
            </a:r>
            <a:r>
              <a:rPr lang="en-US" dirty="0" smtClean="0"/>
              <a:t> 2 </a:t>
            </a:r>
            <a:r>
              <a:rPr lang="en-US" dirty="0" err="1" smtClean="0"/>
              <a:t>analiti</a:t>
            </a:r>
            <a:r>
              <a:rPr lang="sr-Latn-ME" dirty="0" smtClean="0"/>
              <a:t>čkim postupkom.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1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035" y="2467232"/>
            <a:ext cx="7822181" cy="4390768"/>
          </a:xfrm>
        </p:spPr>
        <p:txBody>
          <a:bodyPr>
            <a:normAutofit lnSpcReduction="10000"/>
          </a:bodyPr>
          <a:lstStyle/>
          <a:p>
            <a:endParaRPr lang="sr-Latn-ME" dirty="0" smtClean="0"/>
          </a:p>
          <a:p>
            <a:r>
              <a:rPr lang="sr-Latn-ME" sz="2000" dirty="0" smtClean="0"/>
              <a:t>Slika 6. Sezonski i mjesečni profili za P1.</a:t>
            </a:r>
          </a:p>
          <a:p>
            <a:endParaRPr lang="sr-Latn-ME" sz="2000" dirty="0"/>
          </a:p>
          <a:p>
            <a:endParaRPr lang="sr-Latn-ME" sz="2000" dirty="0" smtClean="0"/>
          </a:p>
          <a:p>
            <a:endParaRPr lang="sr-Latn-ME" sz="2000" dirty="0"/>
          </a:p>
          <a:p>
            <a:endParaRPr lang="sr-Latn-ME" sz="2000" dirty="0" smtClean="0"/>
          </a:p>
          <a:p>
            <a:endParaRPr lang="sr-Latn-ME" sz="2000" dirty="0"/>
          </a:p>
          <a:p>
            <a:endParaRPr lang="sr-Latn-ME" sz="2000" dirty="0" smtClean="0"/>
          </a:p>
          <a:p>
            <a:endParaRPr lang="sr-Latn-ME" sz="2000" dirty="0"/>
          </a:p>
          <a:p>
            <a:endParaRPr lang="sr-Latn-ME" sz="2000" dirty="0" smtClean="0"/>
          </a:p>
          <a:p>
            <a:r>
              <a:rPr lang="sr-Latn-ME" sz="2000" dirty="0" smtClean="0"/>
              <a:t>Slika 7. Sezonski i mjesečni profili za P2.</a:t>
            </a:r>
          </a:p>
        </p:txBody>
      </p:sp>
      <p:pic>
        <p:nvPicPr>
          <p:cNvPr id="4098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816" y="222422"/>
            <a:ext cx="4966066" cy="261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816" y="3295136"/>
            <a:ext cx="4966066" cy="2875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6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851" y="2947306"/>
            <a:ext cx="7193692" cy="3910694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/>
              <a:t>Slika 8. Sezonski i mjesečni profili za P4.</a:t>
            </a:r>
          </a:p>
          <a:p>
            <a:endParaRPr lang="sr-Latn-ME" sz="2000" dirty="0"/>
          </a:p>
          <a:p>
            <a:endParaRPr lang="sr-Latn-ME" sz="2000" dirty="0" smtClean="0"/>
          </a:p>
          <a:p>
            <a:endParaRPr lang="sr-Latn-ME" sz="2000" dirty="0"/>
          </a:p>
          <a:p>
            <a:endParaRPr lang="sr-Latn-ME" sz="2000" dirty="0" smtClean="0"/>
          </a:p>
          <a:p>
            <a:endParaRPr lang="sr-Latn-ME" sz="2000" dirty="0"/>
          </a:p>
          <a:p>
            <a:endParaRPr lang="sr-Latn-ME" sz="2000" dirty="0" smtClean="0"/>
          </a:p>
          <a:p>
            <a:endParaRPr lang="sr-Latn-ME" sz="2000" dirty="0" smtClean="0"/>
          </a:p>
          <a:p>
            <a:endParaRPr lang="sr-Latn-ME" sz="2000" dirty="0"/>
          </a:p>
          <a:p>
            <a:endParaRPr lang="sr-Latn-ME" sz="2000" dirty="0"/>
          </a:p>
          <a:p>
            <a:endParaRPr lang="sr-Latn-ME" sz="2200" dirty="0" smtClean="0"/>
          </a:p>
          <a:p>
            <a:r>
              <a:rPr lang="sr-Latn-ME" dirty="0" smtClean="0"/>
              <a:t>Slika 9. Sezonski i mjesečni profili za P5.</a:t>
            </a:r>
            <a:endParaRPr lang="en-US" dirty="0"/>
          </a:p>
        </p:txBody>
      </p:sp>
      <p:pic>
        <p:nvPicPr>
          <p:cNvPr id="5122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752" y="186915"/>
            <a:ext cx="4983892" cy="269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753" y="3418702"/>
            <a:ext cx="4983891" cy="2899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48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0578" y="6188512"/>
            <a:ext cx="6858000" cy="538697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Slika</a:t>
            </a:r>
            <a:r>
              <a:rPr lang="en-US" sz="2000" dirty="0" smtClean="0"/>
              <a:t> 10. </a:t>
            </a:r>
            <a:r>
              <a:rPr lang="en-US" sz="2000" dirty="0" err="1" smtClean="0"/>
              <a:t>Sezon</a:t>
            </a:r>
            <a:r>
              <a:rPr lang="sr-Latn-ME" sz="2000" dirty="0" smtClean="0"/>
              <a:t>s</a:t>
            </a:r>
            <a:r>
              <a:rPr lang="en-US" sz="2000" dirty="0" err="1" smtClean="0"/>
              <a:t>ki</a:t>
            </a:r>
            <a:r>
              <a:rPr lang="en-US" sz="2000" dirty="0" smtClean="0"/>
              <a:t> </a:t>
            </a:r>
            <a:r>
              <a:rPr lang="sr-Latn-ME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mjese</a:t>
            </a:r>
            <a:r>
              <a:rPr lang="sr-Latn-ME" sz="2000" dirty="0" smtClean="0"/>
              <a:t>čni profili za P4.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38" y="3193676"/>
            <a:ext cx="4570000" cy="29404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38" y="155089"/>
            <a:ext cx="4570000" cy="294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337752"/>
            <a:ext cx="6858000" cy="644979"/>
          </a:xfrm>
        </p:spPr>
        <p:txBody>
          <a:bodyPr/>
          <a:lstStyle/>
          <a:p>
            <a:r>
              <a:rPr lang="sr-Latn-ME" dirty="0" smtClean="0"/>
              <a:t>Zaključak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444" y="1540475"/>
            <a:ext cx="8578734" cy="516512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Dobijeni novi profili potrošnje daju bolje rezultate u odnosu na prethodne, s tim što će se nastaviti njihovo dalje unapređivanje.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dirty="0" smtClean="0"/>
              <a:t>U cilju uprošćavanja i smanjivanja broja profila, realne profile primjeniti (snimati kontinuirano) za sve kupce kod kojih se snaga mjeri što bi značilo da će se profili primjenjivati samo za potrošače iz kategorije </a:t>
            </a:r>
            <a:r>
              <a:rPr lang="sr-Latn-ME" dirty="0" smtClean="0"/>
              <a:t>domaćinstava </a:t>
            </a:r>
            <a:r>
              <a:rPr lang="sr-Latn-ME" dirty="0" smtClean="0"/>
              <a:t>odnosno ostalu potrošnju bez mjerenja snage (mali kupci koji ne pripadaju kategoriji domaćinstava).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519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Thème Office</vt:lpstr>
      <vt:lpstr>ANALIZA TIPSKIH PROFILA POTROŠNJE KUPACA PRIKLJUČENIH NA DISTRIBUTIVNU MREŽU</vt:lpstr>
      <vt:lpstr>Uvod</vt:lpstr>
      <vt:lpstr>Analiza postojećih profila</vt:lpstr>
      <vt:lpstr>PowerPoint Presentation</vt:lpstr>
      <vt:lpstr>Postupak izrade novih profila</vt:lpstr>
      <vt:lpstr>PowerPoint Presentation</vt:lpstr>
      <vt:lpstr>PowerPoint Presentation</vt:lpstr>
      <vt:lpstr>PowerPoint Presentation</vt:lpstr>
      <vt:lpstr>Zaključak</vt:lpstr>
      <vt:lpstr>Hvala na pažnji!</vt:lpstr>
      <vt:lpstr>Pitanja za diskusiju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Predrag Bogetic</cp:lastModifiedBy>
  <cp:revision>40</cp:revision>
  <dcterms:created xsi:type="dcterms:W3CDTF">2018-08-21T10:05:07Z</dcterms:created>
  <dcterms:modified xsi:type="dcterms:W3CDTF">2019-05-08T12:16:21Z</dcterms:modified>
</cp:coreProperties>
</file>