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CS" sz="1400" b="1" dirty="0" smtClean="0"/>
              <a:t>P</a:t>
            </a:r>
            <a:r>
              <a:rPr lang="en-GB" sz="1400" b="1" dirty="0" err="1" smtClean="0"/>
              <a:t>roizvodnja</a:t>
            </a:r>
            <a:r>
              <a:rPr lang="en-GB" sz="1400" b="1" dirty="0" smtClean="0"/>
              <a:t> </a:t>
            </a:r>
            <a:r>
              <a:rPr lang="en-GB" sz="1400" b="1" dirty="0" err="1"/>
              <a:t>po</a:t>
            </a:r>
            <a:r>
              <a:rPr lang="en-GB" sz="1400" b="1" dirty="0"/>
              <a:t> </a:t>
            </a:r>
            <a:r>
              <a:rPr lang="en-GB" sz="1400" b="1" dirty="0" err="1"/>
              <a:t>mjesecima</a:t>
            </a:r>
            <a:r>
              <a:rPr lang="en-GB" sz="1400" b="1" dirty="0"/>
              <a:t> </a:t>
            </a:r>
            <a:r>
              <a:rPr lang="sr-Latn-CS" sz="1400" b="1" dirty="0" smtClean="0"/>
              <a:t>u </a:t>
            </a:r>
            <a:r>
              <a:rPr lang="sr-Latn-CS" sz="1400" b="1" dirty="0" err="1" smtClean="0"/>
              <a:t>GWh</a:t>
            </a:r>
            <a:endParaRPr lang="sr-Latn-CS" sz="1400" b="1" dirty="0" smtClean="0"/>
          </a:p>
          <a:p>
            <a:pPr>
              <a:defRPr/>
            </a:pPr>
            <a:r>
              <a:rPr lang="sr-Latn-CS" sz="1400" b="1" dirty="0" smtClean="0"/>
              <a:t>Crna Gora</a:t>
            </a:r>
            <a:endParaRPr lang="en-GB" sz="1400" b="1" dirty="0"/>
          </a:p>
        </c:rich>
      </c:tx>
      <c:layout>
        <c:manualLayout>
          <c:xMode val="edge"/>
          <c:yMode val="edge"/>
          <c:x val="0.27225606650231249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01868691447714E-2"/>
          <c:y val="0.12606179529260308"/>
          <c:w val="0.90471726028871258"/>
          <c:h val="0.707664151715776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Document_CH71!$H$13</c:f>
              <c:strCache>
                <c:ptCount val="1"/>
                <c:pt idx="0">
                  <c:v>Termo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Document_CH71!$I$12:$T$12</c:f>
              <c:strCache>
                <c:ptCount val="12"/>
                <c:pt idx="0">
                  <c:v>Jan</c:v>
                </c:pt>
                <c:pt idx="1">
                  <c:v>Feb   </c:v>
                </c:pt>
                <c:pt idx="2">
                  <c:v>Mar   </c:v>
                </c:pt>
                <c:pt idx="3">
                  <c:v>Apr   </c:v>
                </c:pt>
                <c:pt idx="4">
                  <c:v>May   </c:v>
                </c:pt>
                <c:pt idx="5">
                  <c:v>Jun   </c:v>
                </c:pt>
                <c:pt idx="6">
                  <c:v>Jul   </c:v>
                </c:pt>
                <c:pt idx="7">
                  <c:v>Aug   </c:v>
                </c:pt>
                <c:pt idx="8">
                  <c:v>Sep   </c:v>
                </c:pt>
                <c:pt idx="9">
                  <c:v>Oct   </c:v>
                </c:pt>
                <c:pt idx="10">
                  <c:v>Nov   </c:v>
                </c:pt>
                <c:pt idx="11">
                  <c:v>Dec   </c:v>
                </c:pt>
              </c:strCache>
            </c:strRef>
          </c:cat>
          <c:val>
            <c:numRef>
              <c:f>Document_CH71!$I$13:$T$13</c:f>
              <c:numCache>
                <c:formatCode>0</c:formatCode>
                <c:ptCount val="12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0</c:v>
                </c:pt>
                <c:pt idx="4">
                  <c:v>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</c:numCache>
            </c:numRef>
          </c:val>
        </c:ser>
        <c:ser>
          <c:idx val="1"/>
          <c:order val="1"/>
          <c:tx>
            <c:strRef>
              <c:f>Document_CH71!$H$14</c:f>
              <c:strCache>
                <c:ptCount val="1"/>
                <c:pt idx="0">
                  <c:v>Akum.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Document_CH71!$I$12:$T$12</c:f>
              <c:strCache>
                <c:ptCount val="12"/>
                <c:pt idx="0">
                  <c:v>Jan</c:v>
                </c:pt>
                <c:pt idx="1">
                  <c:v>Feb   </c:v>
                </c:pt>
                <c:pt idx="2">
                  <c:v>Mar   </c:v>
                </c:pt>
                <c:pt idx="3">
                  <c:v>Apr   </c:v>
                </c:pt>
                <c:pt idx="4">
                  <c:v>May   </c:v>
                </c:pt>
                <c:pt idx="5">
                  <c:v>Jun   </c:v>
                </c:pt>
                <c:pt idx="6">
                  <c:v>Jul   </c:v>
                </c:pt>
                <c:pt idx="7">
                  <c:v>Aug   </c:v>
                </c:pt>
                <c:pt idx="8">
                  <c:v>Sep   </c:v>
                </c:pt>
                <c:pt idx="9">
                  <c:v>Oct   </c:v>
                </c:pt>
                <c:pt idx="10">
                  <c:v>Nov   </c:v>
                </c:pt>
                <c:pt idx="11">
                  <c:v>Dec   </c:v>
                </c:pt>
              </c:strCache>
            </c:strRef>
          </c:cat>
          <c:val>
            <c:numRef>
              <c:f>Document_CH71!$I$14:$T$14</c:f>
              <c:numCache>
                <c:formatCode>0</c:formatCode>
                <c:ptCount val="12"/>
                <c:pt idx="0">
                  <c:v>145.07040000000001</c:v>
                </c:pt>
                <c:pt idx="1">
                  <c:v>118.6861</c:v>
                </c:pt>
                <c:pt idx="2">
                  <c:v>81.105400000000003</c:v>
                </c:pt>
                <c:pt idx="3">
                  <c:v>58.730899999999998</c:v>
                </c:pt>
                <c:pt idx="4">
                  <c:v>31.405799999999999</c:v>
                </c:pt>
                <c:pt idx="5">
                  <c:v>66.421000000000006</c:v>
                </c:pt>
                <c:pt idx="6">
                  <c:v>97.634799999999998</c:v>
                </c:pt>
                <c:pt idx="7">
                  <c:v>75.1584</c:v>
                </c:pt>
                <c:pt idx="8">
                  <c:v>28.481100000000001</c:v>
                </c:pt>
                <c:pt idx="9">
                  <c:v>90.135000000000005</c:v>
                </c:pt>
                <c:pt idx="10">
                  <c:v>85.333100000000002</c:v>
                </c:pt>
                <c:pt idx="11">
                  <c:v>84.836500000000001</c:v>
                </c:pt>
              </c:numCache>
            </c:numRef>
          </c:val>
        </c:ser>
        <c:ser>
          <c:idx val="2"/>
          <c:order val="2"/>
          <c:tx>
            <c:strRef>
              <c:f>Document_CH71!$H$15</c:f>
              <c:strCache>
                <c:ptCount val="1"/>
                <c:pt idx="0">
                  <c:v>Dotok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strRef>
              <c:f>Document_CH71!$I$12:$T$12</c:f>
              <c:strCache>
                <c:ptCount val="12"/>
                <c:pt idx="0">
                  <c:v>Jan</c:v>
                </c:pt>
                <c:pt idx="1">
                  <c:v>Feb   </c:v>
                </c:pt>
                <c:pt idx="2">
                  <c:v>Mar   </c:v>
                </c:pt>
                <c:pt idx="3">
                  <c:v>Apr   </c:v>
                </c:pt>
                <c:pt idx="4">
                  <c:v>May   </c:v>
                </c:pt>
                <c:pt idx="5">
                  <c:v>Jun   </c:v>
                </c:pt>
                <c:pt idx="6">
                  <c:v>Jul   </c:v>
                </c:pt>
                <c:pt idx="7">
                  <c:v>Aug   </c:v>
                </c:pt>
                <c:pt idx="8">
                  <c:v>Sep   </c:v>
                </c:pt>
                <c:pt idx="9">
                  <c:v>Oct   </c:v>
                </c:pt>
                <c:pt idx="10">
                  <c:v>Nov   </c:v>
                </c:pt>
                <c:pt idx="11">
                  <c:v>Dec   </c:v>
                </c:pt>
              </c:strCache>
            </c:strRef>
          </c:cat>
          <c:val>
            <c:numRef>
              <c:f>Document_CH71!$I$15:$T$15</c:f>
              <c:numCache>
                <c:formatCode>0</c:formatCode>
                <c:ptCount val="12"/>
                <c:pt idx="0">
                  <c:v>75.999700000000004</c:v>
                </c:pt>
                <c:pt idx="1">
                  <c:v>78.999799999999993</c:v>
                </c:pt>
                <c:pt idx="2">
                  <c:v>126.00069999999999</c:v>
                </c:pt>
                <c:pt idx="3">
                  <c:v>147.00069999999999</c:v>
                </c:pt>
                <c:pt idx="4">
                  <c:v>100.9995</c:v>
                </c:pt>
                <c:pt idx="5">
                  <c:v>28</c:v>
                </c:pt>
                <c:pt idx="6">
                  <c:v>5</c:v>
                </c:pt>
                <c:pt idx="7">
                  <c:v>0</c:v>
                </c:pt>
                <c:pt idx="8">
                  <c:v>10</c:v>
                </c:pt>
                <c:pt idx="9">
                  <c:v>48.000399999999999</c:v>
                </c:pt>
                <c:pt idx="10">
                  <c:v>113.9997</c:v>
                </c:pt>
                <c:pt idx="11">
                  <c:v>131.00110000000001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065296"/>
        <c:axId val="199065840"/>
        <c:axId val="0"/>
      </c:bar3DChart>
      <c:catAx>
        <c:axId val="19906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9065840"/>
        <c:crosses val="autoZero"/>
        <c:auto val="1"/>
        <c:lblAlgn val="ctr"/>
        <c:lblOffset val="100"/>
        <c:noMultiLvlLbl val="0"/>
      </c:catAx>
      <c:valAx>
        <c:axId val="199065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dirty="0" err="1"/>
                  <a:t>GWh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3.718086872716575E-2"/>
              <c:y val="0.4213645343315536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990652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1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en-US" sz="1400" dirty="0"/>
              <a:t>HUPX - </a:t>
            </a:r>
            <a:r>
              <a:rPr lang="en-US" sz="1400" dirty="0" smtClean="0"/>
              <a:t>IT_CSUD</a:t>
            </a:r>
            <a:r>
              <a:rPr lang="sr-Latn-CS" sz="1400" dirty="0" smtClean="0"/>
              <a:t> 02.03.2019. </a:t>
            </a:r>
            <a:endParaRPr lang="en-US" sz="1400" dirty="0"/>
          </a:p>
        </c:rich>
      </c:tx>
      <c:layout>
        <c:manualLayout>
          <c:xMode val="edge"/>
          <c:yMode val="edge"/>
          <c:x val="0.35649954510626303"/>
          <c:y val="5.57981530371989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551027148096556E-2"/>
          <c:y val="0.15420852077338876"/>
          <c:w val="0.94901163844585656"/>
          <c:h val="0.79439127510202934"/>
        </c:manualLayout>
      </c:layout>
      <c:lineChart>
        <c:grouping val="standard"/>
        <c:varyColors val="0"/>
        <c:ser>
          <c:idx val="0"/>
          <c:order val="0"/>
          <c:tx>
            <c:strRef>
              <c:f>Document_CH96!$A$31</c:f>
              <c:strCache>
                <c:ptCount val="1"/>
                <c:pt idx="0">
                  <c:v>HUPX - IT_CSUD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1"/>
              <c:layout>
                <c:manualLayout>
                  <c:x val="-3.9578736521465319E-2"/>
                  <c:y val="-0.101400554097404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009502657923353E-2"/>
                  <c:y val="-5.7611373333140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99017947834112E-2"/>
                  <c:y val="3.1665671526378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3395972074242E-2"/>
                  <c:y val="7.9065890983530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0640596336219104E-2"/>
                  <c:y val="-5.7611373333140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113108516339739E-2"/>
                  <c:y val="-9.4143727758243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3951197596344707E-2"/>
                  <c:y val="-6.4363517060367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6863801810814149E-2"/>
                  <c:y val="-6.8993146689997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7931874416762474E-2"/>
                  <c:y val="-8.7511665208515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4194260485651216E-2"/>
                  <c:y val="-4.1215368912219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9194061773353983E-2"/>
                  <c:y val="-5.047462817147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3.6518323376584359E-2"/>
                  <c:y val="5.1377223680373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3.2344240462769236E-2"/>
                  <c:y val="0.10230314960629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0400852211354375E-2"/>
                  <c:y val="5.1377223680373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Document_CH96!$B$31:$Y$31</c:f>
              <c:numCache>
                <c:formatCode>0.00</c:formatCode>
                <c:ptCount val="24"/>
                <c:pt idx="0">
                  <c:v>-10.0399999999999</c:v>
                </c:pt>
                <c:pt idx="1">
                  <c:v>-8.2899999999999068</c:v>
                </c:pt>
                <c:pt idx="2">
                  <c:v>-8.1599999999998971</c:v>
                </c:pt>
                <c:pt idx="3">
                  <c:v>-5.6399999999999002</c:v>
                </c:pt>
                <c:pt idx="4">
                  <c:v>-4.4799999999998974</c:v>
                </c:pt>
                <c:pt idx="5">
                  <c:v>-3.5099999999998981</c:v>
                </c:pt>
                <c:pt idx="6">
                  <c:v>-6.1999999999999016</c:v>
                </c:pt>
                <c:pt idx="7">
                  <c:v>-8.9599999999999014</c:v>
                </c:pt>
                <c:pt idx="8">
                  <c:v>-7.7599999999998976</c:v>
                </c:pt>
                <c:pt idx="9">
                  <c:v>-5.6999999999999016</c:v>
                </c:pt>
                <c:pt idx="10">
                  <c:v>1.5494300000001009</c:v>
                </c:pt>
                <c:pt idx="11">
                  <c:v>4.0038000000001057</c:v>
                </c:pt>
                <c:pt idx="12">
                  <c:v>4.0093000000000956</c:v>
                </c:pt>
                <c:pt idx="13">
                  <c:v>4.7570100000001014</c:v>
                </c:pt>
                <c:pt idx="14">
                  <c:v>5.6200000000001049</c:v>
                </c:pt>
                <c:pt idx="15">
                  <c:v>8.2700000000000955</c:v>
                </c:pt>
                <c:pt idx="16">
                  <c:v>5.4000000000000989</c:v>
                </c:pt>
                <c:pt idx="17">
                  <c:v>3.3700000000000969</c:v>
                </c:pt>
                <c:pt idx="18">
                  <c:v>2.3900000000001</c:v>
                </c:pt>
                <c:pt idx="19">
                  <c:v>-2.8599999999999</c:v>
                </c:pt>
                <c:pt idx="20">
                  <c:v>-4.9299999999998994</c:v>
                </c:pt>
                <c:pt idx="21">
                  <c:v>-1.4999999999999001</c:v>
                </c:pt>
                <c:pt idx="22">
                  <c:v>-2.3799999999999031</c:v>
                </c:pt>
                <c:pt idx="23">
                  <c:v>-6.2799999999999008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354592"/>
        <c:axId val="359340992"/>
      </c:lineChart>
      <c:catAx>
        <c:axId val="359354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59340992"/>
        <c:crosses val="autoZero"/>
        <c:auto val="1"/>
        <c:lblAlgn val="ctr"/>
        <c:lblOffset val="100"/>
        <c:noMultiLvlLbl val="0"/>
      </c:catAx>
      <c:valAx>
        <c:axId val="3593409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5935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CS" sz="1400" dirty="0"/>
              <a:t>P</a:t>
            </a:r>
            <a:r>
              <a:rPr lang="en-GB" sz="1400" dirty="0" err="1"/>
              <a:t>roizvodnja</a:t>
            </a:r>
            <a:r>
              <a:rPr lang="en-GB" sz="1400" dirty="0"/>
              <a:t> </a:t>
            </a:r>
            <a:r>
              <a:rPr lang="en-GB" sz="1400" dirty="0" err="1"/>
              <a:t>po</a:t>
            </a:r>
            <a:r>
              <a:rPr lang="en-GB" sz="1400" dirty="0"/>
              <a:t> </a:t>
            </a:r>
            <a:r>
              <a:rPr lang="en-GB" sz="1400" dirty="0" err="1"/>
              <a:t>mjesecima</a:t>
            </a:r>
            <a:r>
              <a:rPr lang="en-GB" sz="1400" dirty="0"/>
              <a:t> u </a:t>
            </a:r>
            <a:r>
              <a:rPr lang="en-GB" sz="1400" dirty="0" err="1"/>
              <a:t>GWh</a:t>
            </a:r>
            <a:endParaRPr lang="sr-Latn-CS" sz="1400" dirty="0"/>
          </a:p>
          <a:p>
            <a:pPr>
              <a:defRPr/>
            </a:pPr>
            <a:r>
              <a:rPr lang="sr-Latn-CS" sz="1400" dirty="0"/>
              <a:t>Srbija</a:t>
            </a:r>
            <a:endParaRPr lang="en-GB" sz="1400" dirty="0"/>
          </a:p>
        </c:rich>
      </c:tx>
      <c:layout>
        <c:manualLayout>
          <c:xMode val="edge"/>
          <c:yMode val="edge"/>
          <c:x val="0.25592878240631955"/>
          <c:y val="2.9034271703905672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05454890427857E-2"/>
          <c:y val="0.12971906709708853"/>
          <c:w val="0.88982386237864841"/>
          <c:h val="0.67501704058864309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List1!$D$11</c:f>
              <c:strCache>
                <c:ptCount val="1"/>
                <c:pt idx="0">
                  <c:v>Termo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numRef>
              <c:f>List1!$E$8:$P$8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List1!$E$11:$P$11</c:f>
              <c:numCache>
                <c:formatCode>General</c:formatCode>
                <c:ptCount val="12"/>
                <c:pt idx="0">
                  <c:v>2714</c:v>
                </c:pt>
                <c:pt idx="1">
                  <c:v>2532</c:v>
                </c:pt>
                <c:pt idx="2">
                  <c:v>2704</c:v>
                </c:pt>
                <c:pt idx="3">
                  <c:v>2076</c:v>
                </c:pt>
                <c:pt idx="4">
                  <c:v>2224</c:v>
                </c:pt>
                <c:pt idx="5">
                  <c:v>2111</c:v>
                </c:pt>
                <c:pt idx="6">
                  <c:v>1917</c:v>
                </c:pt>
                <c:pt idx="7">
                  <c:v>2519</c:v>
                </c:pt>
                <c:pt idx="8">
                  <c:v>2387</c:v>
                </c:pt>
                <c:pt idx="9">
                  <c:v>2580</c:v>
                </c:pt>
                <c:pt idx="10">
                  <c:v>2424</c:v>
                </c:pt>
                <c:pt idx="11">
                  <c:v>2660</c:v>
                </c:pt>
              </c:numCache>
            </c:numRef>
          </c:val>
        </c:ser>
        <c:ser>
          <c:idx val="0"/>
          <c:order val="1"/>
          <c:tx>
            <c:strRef>
              <c:f>List1!$D$9</c:f>
              <c:strCache>
                <c:ptCount val="1"/>
                <c:pt idx="0">
                  <c:v>Dotok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numRef>
              <c:f>List1!$E$8:$P$8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List1!$E$9:$P$9</c:f>
              <c:numCache>
                <c:formatCode>General</c:formatCode>
                <c:ptCount val="12"/>
                <c:pt idx="0">
                  <c:v>793</c:v>
                </c:pt>
                <c:pt idx="1">
                  <c:v>845</c:v>
                </c:pt>
                <c:pt idx="2">
                  <c:v>986</c:v>
                </c:pt>
                <c:pt idx="3">
                  <c:v>978</c:v>
                </c:pt>
                <c:pt idx="4">
                  <c:v>1005</c:v>
                </c:pt>
                <c:pt idx="5">
                  <c:v>801</c:v>
                </c:pt>
                <c:pt idx="6">
                  <c:v>638</c:v>
                </c:pt>
                <c:pt idx="7">
                  <c:v>597</c:v>
                </c:pt>
                <c:pt idx="8">
                  <c:v>573</c:v>
                </c:pt>
                <c:pt idx="9">
                  <c:v>680</c:v>
                </c:pt>
                <c:pt idx="10">
                  <c:v>766</c:v>
                </c:pt>
                <c:pt idx="11">
                  <c:v>784</c:v>
                </c:pt>
              </c:numCache>
            </c:numRef>
          </c:val>
        </c:ser>
        <c:ser>
          <c:idx val="1"/>
          <c:order val="2"/>
          <c:tx>
            <c:strRef>
              <c:f>List1!$D$10</c:f>
              <c:strCache>
                <c:ptCount val="1"/>
                <c:pt idx="0">
                  <c:v>Akum.</c:v>
                </c:pt>
              </c:strCache>
            </c:strRef>
          </c:tx>
          <c:invertIfNegative val="0"/>
          <c:cat>
            <c:numRef>
              <c:f>List1!$E$8:$P$8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List1!$E$10:$P$10</c:f>
              <c:numCache>
                <c:formatCode>General</c:formatCode>
                <c:ptCount val="12"/>
                <c:pt idx="0">
                  <c:v>140</c:v>
                </c:pt>
                <c:pt idx="1">
                  <c:v>140</c:v>
                </c:pt>
                <c:pt idx="2">
                  <c:v>168</c:v>
                </c:pt>
                <c:pt idx="3">
                  <c:v>172</c:v>
                </c:pt>
                <c:pt idx="4">
                  <c:v>161</c:v>
                </c:pt>
                <c:pt idx="5">
                  <c:v>135</c:v>
                </c:pt>
                <c:pt idx="6">
                  <c:v>112</c:v>
                </c:pt>
                <c:pt idx="7">
                  <c:v>97</c:v>
                </c:pt>
                <c:pt idx="8">
                  <c:v>94</c:v>
                </c:pt>
                <c:pt idx="9">
                  <c:v>120</c:v>
                </c:pt>
                <c:pt idx="10">
                  <c:v>127</c:v>
                </c:pt>
                <c:pt idx="11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99068560"/>
        <c:axId val="7292448"/>
        <c:axId val="0"/>
      </c:bar3DChart>
      <c:catAx>
        <c:axId val="19906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292448"/>
        <c:crosses val="autoZero"/>
        <c:auto val="1"/>
        <c:lblAlgn val="ctr"/>
        <c:lblOffset val="100"/>
        <c:noMultiLvlLbl val="0"/>
      </c:catAx>
      <c:valAx>
        <c:axId val="729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GB" sz="1100"/>
                  <a:t>GWh</a:t>
                </a:r>
              </a:p>
            </c:rich>
          </c:tx>
          <c:layout>
            <c:manualLayout>
              <c:xMode val="edge"/>
              <c:yMode val="edge"/>
              <c:x val="1.8134174887098342E-2"/>
              <c:y val="0.4510799090958377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990685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1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sr-Latn-CS" sz="1400" dirty="0"/>
              <a:t>P</a:t>
            </a:r>
            <a:r>
              <a:rPr lang="en-GB" sz="1400" dirty="0" err="1"/>
              <a:t>roizvodnja</a:t>
            </a:r>
            <a:r>
              <a:rPr lang="en-GB" sz="1400" dirty="0"/>
              <a:t> </a:t>
            </a:r>
            <a:r>
              <a:rPr lang="en-GB" sz="1400" dirty="0" err="1"/>
              <a:t>po</a:t>
            </a:r>
            <a:r>
              <a:rPr lang="en-GB" sz="1400" dirty="0"/>
              <a:t> </a:t>
            </a:r>
            <a:r>
              <a:rPr lang="en-GB" sz="1400" dirty="0" err="1"/>
              <a:t>mjesecima</a:t>
            </a:r>
            <a:r>
              <a:rPr lang="sr-Latn-CS" sz="1400" dirty="0"/>
              <a:t>u </a:t>
            </a:r>
            <a:r>
              <a:rPr lang="sr-Latn-CS" sz="1400" dirty="0" err="1"/>
              <a:t>GWh</a:t>
            </a:r>
            <a:endParaRPr lang="sr-Latn-CS" sz="1400" dirty="0"/>
          </a:p>
          <a:p>
            <a:pPr>
              <a:defRPr sz="1400"/>
            </a:pPr>
            <a:r>
              <a:rPr lang="sr-Latn-CS" sz="1400" dirty="0"/>
              <a:t>Bosna i Hercegovina</a:t>
            </a:r>
            <a:endParaRPr lang="en-GB" sz="1400" dirty="0"/>
          </a:p>
        </c:rich>
      </c:tx>
      <c:layout>
        <c:manualLayout>
          <c:xMode val="edge"/>
          <c:yMode val="edge"/>
          <c:x val="0.2985272274558998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2087883775902"/>
          <c:y val="0.11436492281679179"/>
          <c:w val="0.85597912116224095"/>
          <c:h val="0.70369033121842273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Document_CH71!$E$9</c:f>
              <c:strCache>
                <c:ptCount val="1"/>
                <c:pt idx="0">
                  <c:v>Termo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numRef>
              <c:f>Document_CH71!$F$8:$Q$8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Document_CH71!$F$9:$Q$9</c:f>
              <c:numCache>
                <c:formatCode>#,##0</c:formatCode>
                <c:ptCount val="12"/>
                <c:pt idx="0">
                  <c:v>1139.2143999999998</c:v>
                </c:pt>
                <c:pt idx="1">
                  <c:v>1065.1764000000001</c:v>
                </c:pt>
                <c:pt idx="2">
                  <c:v>1005.4848</c:v>
                </c:pt>
                <c:pt idx="3">
                  <c:v>906.78689999999983</c:v>
                </c:pt>
                <c:pt idx="4">
                  <c:v>960.27240000000006</c:v>
                </c:pt>
                <c:pt idx="5">
                  <c:v>915.92650000000003</c:v>
                </c:pt>
                <c:pt idx="6">
                  <c:v>983.82220000000007</c:v>
                </c:pt>
                <c:pt idx="7">
                  <c:v>1092.3298</c:v>
                </c:pt>
                <c:pt idx="8">
                  <c:v>671.37080000000003</c:v>
                </c:pt>
                <c:pt idx="9">
                  <c:v>901.80639999999994</c:v>
                </c:pt>
                <c:pt idx="10">
                  <c:v>1089.9244000000001</c:v>
                </c:pt>
                <c:pt idx="11">
                  <c:v>1120.3135</c:v>
                </c:pt>
              </c:numCache>
            </c:numRef>
          </c:val>
        </c:ser>
        <c:ser>
          <c:idx val="0"/>
          <c:order val="1"/>
          <c:tx>
            <c:strRef>
              <c:f>Document_CH71!$E$10</c:f>
              <c:strCache>
                <c:ptCount val="1"/>
                <c:pt idx="0">
                  <c:v>Dotok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Document_CH71!$F$8:$Q$8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Document_CH71!$F$10:$Q$10</c:f>
              <c:numCache>
                <c:formatCode>General</c:formatCode>
                <c:ptCount val="12"/>
                <c:pt idx="0">
                  <c:v>294</c:v>
                </c:pt>
                <c:pt idx="1">
                  <c:v>321</c:v>
                </c:pt>
                <c:pt idx="2">
                  <c:v>398</c:v>
                </c:pt>
                <c:pt idx="3">
                  <c:v>373</c:v>
                </c:pt>
                <c:pt idx="4">
                  <c:v>335</c:v>
                </c:pt>
                <c:pt idx="5">
                  <c:v>202</c:v>
                </c:pt>
                <c:pt idx="6">
                  <c:v>178</c:v>
                </c:pt>
                <c:pt idx="7">
                  <c:v>159</c:v>
                </c:pt>
                <c:pt idx="8">
                  <c:v>165</c:v>
                </c:pt>
                <c:pt idx="9">
                  <c:v>177</c:v>
                </c:pt>
                <c:pt idx="10">
                  <c:v>251</c:v>
                </c:pt>
                <c:pt idx="11">
                  <c:v>298</c:v>
                </c:pt>
              </c:numCache>
            </c:numRef>
          </c:val>
        </c:ser>
        <c:ser>
          <c:idx val="1"/>
          <c:order val="2"/>
          <c:tx>
            <c:strRef>
              <c:f>Document_CH71!$E$11</c:f>
              <c:strCache>
                <c:ptCount val="1"/>
                <c:pt idx="0">
                  <c:v>Akum.</c:v>
                </c:pt>
              </c:strCache>
            </c:strRef>
          </c:tx>
          <c:invertIfNegative val="0"/>
          <c:cat>
            <c:numRef>
              <c:f>Document_CH71!$F$8:$Q$8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Document_CH71!$F$11:$Q$11</c:f>
              <c:numCache>
                <c:formatCode>General</c:formatCode>
                <c:ptCount val="12"/>
                <c:pt idx="0">
                  <c:v>202</c:v>
                </c:pt>
                <c:pt idx="1">
                  <c:v>168</c:v>
                </c:pt>
                <c:pt idx="2">
                  <c:v>61</c:v>
                </c:pt>
                <c:pt idx="3">
                  <c:v>67</c:v>
                </c:pt>
                <c:pt idx="4">
                  <c:v>67</c:v>
                </c:pt>
                <c:pt idx="5">
                  <c:v>99</c:v>
                </c:pt>
                <c:pt idx="6">
                  <c:v>60</c:v>
                </c:pt>
                <c:pt idx="7">
                  <c:v>80</c:v>
                </c:pt>
                <c:pt idx="8">
                  <c:v>67</c:v>
                </c:pt>
                <c:pt idx="9">
                  <c:v>78</c:v>
                </c:pt>
                <c:pt idx="10">
                  <c:v>113</c:v>
                </c:pt>
                <c:pt idx="11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359345888"/>
        <c:axId val="359353504"/>
        <c:axId val="0"/>
      </c:bar3DChart>
      <c:catAx>
        <c:axId val="3593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9353504"/>
        <c:crosses val="autoZero"/>
        <c:auto val="1"/>
        <c:lblAlgn val="ctr"/>
        <c:lblOffset val="100"/>
        <c:noMultiLvlLbl val="0"/>
      </c:catAx>
      <c:valAx>
        <c:axId val="359353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GB" sz="1100"/>
                  <a:t>GWh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593458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1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400"/>
              <a:t>Albanija proizvodnja po mjesecima u GWh</a:t>
            </a:r>
          </a:p>
        </c:rich>
      </c:tx>
      <c:layout>
        <c:manualLayout>
          <c:xMode val="edge"/>
          <c:yMode val="edge"/>
          <c:x val="0.23162464834368693"/>
          <c:y val="1.128750380284286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7889857221191"/>
          <c:y val="0.12757989669912301"/>
          <c:w val="0.88982386237864841"/>
          <c:h val="0.758857511155458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List1!$D$9</c:f>
              <c:strCache>
                <c:ptCount val="1"/>
                <c:pt idx="0">
                  <c:v>Akum.</c:v>
                </c:pt>
              </c:strCache>
            </c:strRef>
          </c:tx>
          <c:invertIfNegative val="0"/>
          <c:cat>
            <c:numRef>
              <c:f>List1!$E$8:$P$8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List1!$E$9:$P$9</c:f>
              <c:numCache>
                <c:formatCode>General</c:formatCode>
                <c:ptCount val="12"/>
                <c:pt idx="0">
                  <c:v>525</c:v>
                </c:pt>
                <c:pt idx="1">
                  <c:v>533</c:v>
                </c:pt>
                <c:pt idx="2">
                  <c:v>617</c:v>
                </c:pt>
                <c:pt idx="3">
                  <c:v>544</c:v>
                </c:pt>
                <c:pt idx="4">
                  <c:v>595</c:v>
                </c:pt>
                <c:pt idx="5">
                  <c:v>475</c:v>
                </c:pt>
                <c:pt idx="6">
                  <c:v>353</c:v>
                </c:pt>
                <c:pt idx="7">
                  <c:v>332</c:v>
                </c:pt>
                <c:pt idx="8">
                  <c:v>282</c:v>
                </c:pt>
                <c:pt idx="9">
                  <c:v>326</c:v>
                </c:pt>
                <c:pt idx="10">
                  <c:v>407</c:v>
                </c:pt>
                <c:pt idx="11">
                  <c:v>503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359343168"/>
        <c:axId val="359341536"/>
        <c:axId val="0"/>
      </c:bar3DChart>
      <c:catAx>
        <c:axId val="35934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9341536"/>
        <c:crosses val="autoZero"/>
        <c:auto val="1"/>
        <c:lblAlgn val="ctr"/>
        <c:lblOffset val="100"/>
        <c:noMultiLvlLbl val="0"/>
      </c:catAx>
      <c:valAx>
        <c:axId val="359341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100"/>
                  <a:t>GWh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59343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/>
            </a:pPr>
            <a:endParaRPr lang="en-US"/>
          </a:p>
        </c:txPr>
      </c:dTable>
    </c:plotArea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GB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Makedonija</a:t>
            </a:r>
            <a:r>
              <a:rPr lang="en-GB" sz="14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1" i="0" u="none" strike="noStrike" kern="120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proizvodnja</a:t>
            </a:r>
            <a:r>
              <a:rPr lang="en-GB" sz="14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1" i="0" u="none" strike="noStrike" kern="120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GB" sz="14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1" i="0" u="none" strike="noStrike" kern="120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mjesecima</a:t>
            </a:r>
            <a:r>
              <a:rPr lang="en-GB" sz="14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400" b="1" i="0" u="none" strike="noStrike" kern="120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GWh</a:t>
            </a:r>
            <a:endParaRPr lang="en-GB" sz="14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1364427532682817"/>
          <c:y val="9.142856045851542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714639139007144E-2"/>
          <c:y val="0.11672403548867966"/>
          <c:w val="0.90328536086099287"/>
          <c:h val="0.7190906673756979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List1!$D$10</c:f>
              <c:strCache>
                <c:ptCount val="1"/>
                <c:pt idx="0">
                  <c:v>Termo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numRef>
              <c:f>List1!$E$8:$P$8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List1!$E$10:$P$10</c:f>
              <c:numCache>
                <c:formatCode>General</c:formatCode>
                <c:ptCount val="12"/>
                <c:pt idx="0">
                  <c:v>439</c:v>
                </c:pt>
                <c:pt idx="1">
                  <c:v>353</c:v>
                </c:pt>
                <c:pt idx="2">
                  <c:v>292</c:v>
                </c:pt>
                <c:pt idx="3">
                  <c:v>100</c:v>
                </c:pt>
                <c:pt idx="4">
                  <c:v>100</c:v>
                </c:pt>
                <c:pt idx="5">
                  <c:v>126</c:v>
                </c:pt>
                <c:pt idx="6">
                  <c:v>163</c:v>
                </c:pt>
                <c:pt idx="7">
                  <c:v>196</c:v>
                </c:pt>
                <c:pt idx="8">
                  <c:v>190</c:v>
                </c:pt>
                <c:pt idx="9">
                  <c:v>295</c:v>
                </c:pt>
                <c:pt idx="10">
                  <c:v>380</c:v>
                </c:pt>
                <c:pt idx="11">
                  <c:v>439</c:v>
                </c:pt>
              </c:numCache>
            </c:numRef>
          </c:val>
        </c:ser>
        <c:ser>
          <c:idx val="0"/>
          <c:order val="1"/>
          <c:tx>
            <c:strRef>
              <c:f>List1!$D$9</c:f>
              <c:strCache>
                <c:ptCount val="1"/>
                <c:pt idx="0">
                  <c:v>Hidro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cat>
            <c:numRef>
              <c:f>List1!$E$8:$P$8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List1!$E$9:$P$9</c:f>
              <c:numCache>
                <c:formatCode>General</c:formatCode>
                <c:ptCount val="12"/>
                <c:pt idx="0">
                  <c:v>180</c:v>
                </c:pt>
                <c:pt idx="1">
                  <c:v>128</c:v>
                </c:pt>
                <c:pt idx="2">
                  <c:v>77</c:v>
                </c:pt>
                <c:pt idx="3">
                  <c:v>101</c:v>
                </c:pt>
                <c:pt idx="4">
                  <c:v>87</c:v>
                </c:pt>
                <c:pt idx="5">
                  <c:v>86</c:v>
                </c:pt>
                <c:pt idx="6">
                  <c:v>49</c:v>
                </c:pt>
                <c:pt idx="7">
                  <c:v>40</c:v>
                </c:pt>
                <c:pt idx="8">
                  <c:v>47</c:v>
                </c:pt>
                <c:pt idx="9">
                  <c:v>56</c:v>
                </c:pt>
                <c:pt idx="10">
                  <c:v>134</c:v>
                </c:pt>
                <c:pt idx="11">
                  <c:v>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359351872"/>
        <c:axId val="359346432"/>
        <c:axId val="0"/>
      </c:bar3DChart>
      <c:catAx>
        <c:axId val="35935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9346432"/>
        <c:crosses val="autoZero"/>
        <c:auto val="1"/>
        <c:lblAlgn val="ctr"/>
        <c:lblOffset val="100"/>
        <c:noMultiLvlLbl val="0"/>
      </c:catAx>
      <c:valAx>
        <c:axId val="359346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en-GB" sz="11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GWh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593518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/>
            </a:pPr>
            <a:endParaRPr lang="en-US"/>
          </a:p>
        </c:txPr>
      </c:dTable>
    </c:plotArea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IT_CSUD - HUPX</a:t>
            </a:r>
          </a:p>
        </c:rich>
      </c:tx>
      <c:layout>
        <c:manualLayout>
          <c:xMode val="edge"/>
          <c:yMode val="edge"/>
          <c:x val="0.37735645103258203"/>
          <c:y val="9.30279574649808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24300335847088E-2"/>
          <c:y val="0.10634588011152439"/>
          <c:w val="0.93100891265597152"/>
          <c:h val="0.75435268991301807"/>
        </c:manualLayout>
      </c:layout>
      <c:lineChart>
        <c:grouping val="standard"/>
        <c:varyColors val="0"/>
        <c:ser>
          <c:idx val="0"/>
          <c:order val="0"/>
          <c:tx>
            <c:strRef>
              <c:f>Document_CH103!$A$10</c:f>
              <c:strCache>
                <c:ptCount val="1"/>
                <c:pt idx="0">
                  <c:v>IT_CSUD - HUPX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04038776411882E-2"/>
                  <c:y val="-5.4363960047323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568655522337771E-2"/>
                  <c:y val="3.4761429662926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012505789717474E-2"/>
                  <c:y val="3.4761429662926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864555700590902E-2"/>
                  <c:y val="3.4761429662927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030497248982355E-2"/>
                  <c:y val="9.633246959849123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225623535026E-3"/>
                  <c:y val="-9.17603808588058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6762323239226151E-2"/>
                  <c:y val="-1.2555876122244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1111513375313718E-2"/>
                  <c:y val="7.2470139493217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75225623535026E-3"/>
                  <c:y val="-4.6353895411794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3290580656027623E-2"/>
                  <c:y val="-7.0012531891921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5759102968685405E-2"/>
                  <c:y val="6.3612289435950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8976855165831541E-2"/>
                  <c:y val="-4.2974090200347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1846730388647944E-2"/>
                  <c:y val="-4.6353895411794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1864555700590902E-2"/>
                  <c:y val="4.1521040085820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7586480834280743E-2"/>
                  <c:y val="-4.6353895411794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4.9035627579190999E-2"/>
                  <c:y val="2.2909156297297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2.2167614074978595E-2"/>
                  <c:y val="4.1521040085820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2.2507208259914983E-2"/>
                  <c:y val="-7.9644584936596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2.6132188021951801E-3"/>
                  <c:y val="-1.386571741155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3.0723763807598916E-2"/>
                  <c:y val="-4.2974090200347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3.6292896543012338E-3"/>
                  <c:y val="-5.79623287443384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5.0358534194377011E-2"/>
                  <c:y val="-4.8021243687308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1.330857113666895E-2"/>
                  <c:y val="-2.695405627958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1.5422046642668247E-2"/>
                  <c:y val="-7.1217709973505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38100"/>
            </c:spPr>
            <c:trendlineType val="linear"/>
            <c:dispRSqr val="0"/>
            <c:dispEq val="0"/>
          </c:trendline>
          <c:cat>
            <c:strRef>
              <c:f>Document_CH103!$B$9:$AJ$9</c:f>
              <c:strCache>
                <c:ptCount val="35"/>
                <c:pt idx="0">
                  <c:v>2010 Q3</c:v>
                </c:pt>
                <c:pt idx="1">
                  <c:v>2010 Q4</c:v>
                </c:pt>
                <c:pt idx="2">
                  <c:v>2011 Q1</c:v>
                </c:pt>
                <c:pt idx="3">
                  <c:v>2011 Q2</c:v>
                </c:pt>
                <c:pt idx="4">
                  <c:v>2011 Q3</c:v>
                </c:pt>
                <c:pt idx="5">
                  <c:v>2011 Q4</c:v>
                </c:pt>
                <c:pt idx="6">
                  <c:v>2012 Q1</c:v>
                </c:pt>
                <c:pt idx="7">
                  <c:v>2012 Q2</c:v>
                </c:pt>
                <c:pt idx="8">
                  <c:v>2012 Q3</c:v>
                </c:pt>
                <c:pt idx="9">
                  <c:v>2012 Q4</c:v>
                </c:pt>
                <c:pt idx="10">
                  <c:v>2013 Q1</c:v>
                </c:pt>
                <c:pt idx="11">
                  <c:v>2013 Q2</c:v>
                </c:pt>
                <c:pt idx="12">
                  <c:v>2013 Q3</c:v>
                </c:pt>
                <c:pt idx="13">
                  <c:v>2013 Q4</c:v>
                </c:pt>
                <c:pt idx="14">
                  <c:v>2014 Q1</c:v>
                </c:pt>
                <c:pt idx="15">
                  <c:v>2014 Q2</c:v>
                </c:pt>
                <c:pt idx="16">
                  <c:v>2014 Q3</c:v>
                </c:pt>
                <c:pt idx="17">
                  <c:v>2014 Q4</c:v>
                </c:pt>
                <c:pt idx="18">
                  <c:v>2015 Q1</c:v>
                </c:pt>
                <c:pt idx="19">
                  <c:v>2015 Q2</c:v>
                </c:pt>
                <c:pt idx="20">
                  <c:v>2015 Q3</c:v>
                </c:pt>
                <c:pt idx="21">
                  <c:v>2015 Q4</c:v>
                </c:pt>
                <c:pt idx="22">
                  <c:v>2016 Q1</c:v>
                </c:pt>
                <c:pt idx="23">
                  <c:v>2016 Q2</c:v>
                </c:pt>
                <c:pt idx="24">
                  <c:v>2016 Q3</c:v>
                </c:pt>
                <c:pt idx="25">
                  <c:v>2016 Q4</c:v>
                </c:pt>
                <c:pt idx="26">
                  <c:v>2017 Q1</c:v>
                </c:pt>
                <c:pt idx="27">
                  <c:v>2017 Q2</c:v>
                </c:pt>
                <c:pt idx="28">
                  <c:v>2017 Q3</c:v>
                </c:pt>
                <c:pt idx="29">
                  <c:v>2017 Q4</c:v>
                </c:pt>
                <c:pt idx="30">
                  <c:v>2018 Q1</c:v>
                </c:pt>
                <c:pt idx="31">
                  <c:v>2018 Q2</c:v>
                </c:pt>
                <c:pt idx="32">
                  <c:v>2018 Q3</c:v>
                </c:pt>
                <c:pt idx="33">
                  <c:v>2018 Q4</c:v>
                </c:pt>
                <c:pt idx="34">
                  <c:v>2019 Q1</c:v>
                </c:pt>
              </c:strCache>
            </c:strRef>
          </c:cat>
          <c:val>
            <c:numRef>
              <c:f>Document_CH103!$B$10:$AJ$10</c:f>
              <c:numCache>
                <c:formatCode>0.0</c:formatCode>
                <c:ptCount val="35"/>
                <c:pt idx="0">
                  <c:v>24.287344961240109</c:v>
                </c:pt>
                <c:pt idx="1">
                  <c:v>11.14646515861012</c:v>
                </c:pt>
                <c:pt idx="2">
                  <c:v>13.19673973118257</c:v>
                </c:pt>
                <c:pt idx="3">
                  <c:v>13.084680083777419</c:v>
                </c:pt>
                <c:pt idx="4">
                  <c:v>19.539151812688669</c:v>
                </c:pt>
                <c:pt idx="5">
                  <c:v>19.94431932634722</c:v>
                </c:pt>
                <c:pt idx="6">
                  <c:v>17.565020997715049</c:v>
                </c:pt>
                <c:pt idx="7">
                  <c:v>28.4879739070829</c:v>
                </c:pt>
                <c:pt idx="8">
                  <c:v>28.138467647940001</c:v>
                </c:pt>
                <c:pt idx="9">
                  <c:v>19.35388319999981</c:v>
                </c:pt>
                <c:pt idx="10">
                  <c:v>17.14802513451184</c:v>
                </c:pt>
                <c:pt idx="11">
                  <c:v>23.405411546077541</c:v>
                </c:pt>
                <c:pt idx="12">
                  <c:v>18.690067290566081</c:v>
                </c:pt>
                <c:pt idx="13">
                  <c:v>14.014698240181181</c:v>
                </c:pt>
                <c:pt idx="14">
                  <c:v>13.34406413210441</c:v>
                </c:pt>
                <c:pt idx="15">
                  <c:v>5.6088180045696268</c:v>
                </c:pt>
                <c:pt idx="16">
                  <c:v>10.07579944864035</c:v>
                </c:pt>
                <c:pt idx="17">
                  <c:v>12.49441282477323</c:v>
                </c:pt>
                <c:pt idx="18">
                  <c:v>12.12078557603675</c:v>
                </c:pt>
                <c:pt idx="19">
                  <c:v>16.455797151561249</c:v>
                </c:pt>
                <c:pt idx="20">
                  <c:v>11.91670531722046</c:v>
                </c:pt>
                <c:pt idx="21">
                  <c:v>9.2170695166160925</c:v>
                </c:pt>
                <c:pt idx="22">
                  <c:v>8.0564161766945368</c:v>
                </c:pt>
                <c:pt idx="23">
                  <c:v>10.523130883472801</c:v>
                </c:pt>
                <c:pt idx="24">
                  <c:v>5.8776910876132282</c:v>
                </c:pt>
                <c:pt idx="25">
                  <c:v>8.4721329041915681</c:v>
                </c:pt>
                <c:pt idx="26">
                  <c:v>0.7739301782944773</c:v>
                </c:pt>
                <c:pt idx="27">
                  <c:v>5.2719947448591418</c:v>
                </c:pt>
                <c:pt idx="28">
                  <c:v>3.3972465494012019</c:v>
                </c:pt>
                <c:pt idx="29">
                  <c:v>12.576126486891299</c:v>
                </c:pt>
                <c:pt idx="30">
                  <c:v>15.278039388071139</c:v>
                </c:pt>
                <c:pt idx="31">
                  <c:v>15.75403901751711</c:v>
                </c:pt>
                <c:pt idx="32">
                  <c:v>12.52614432209743</c:v>
                </c:pt>
                <c:pt idx="33">
                  <c:v>5.8983595018865733</c:v>
                </c:pt>
                <c:pt idx="34">
                  <c:v>5.5044216666666719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352960"/>
        <c:axId val="359348608"/>
      </c:lineChart>
      <c:catAx>
        <c:axId val="35935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59348608"/>
        <c:crosses val="autoZero"/>
        <c:auto val="1"/>
        <c:lblAlgn val="ctr"/>
        <c:lblOffset val="100"/>
        <c:noMultiLvlLbl val="0"/>
      </c:catAx>
      <c:valAx>
        <c:axId val="3593486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 algn="ctr">
              <a:defRPr lang="en-GB"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35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400" dirty="0" err="1"/>
              <a:t>Tok</a:t>
            </a:r>
            <a:r>
              <a:rPr lang="en-US" sz="1400" dirty="0"/>
              <a:t> </a:t>
            </a:r>
            <a:r>
              <a:rPr lang="en-US" sz="1400" dirty="0" err="1"/>
              <a:t>energije</a:t>
            </a:r>
            <a:r>
              <a:rPr lang="en-US" sz="1400" dirty="0"/>
              <a:t>  ME - &gt; IT [MW]</a:t>
            </a:r>
          </a:p>
        </c:rich>
      </c:tx>
      <c:layout>
        <c:manualLayout>
          <c:xMode val="edge"/>
          <c:yMode val="edge"/>
          <c:x val="0.35782156482145022"/>
          <c:y val="1.7958635185073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226720326624258E-2"/>
          <c:y val="0.18186850893136589"/>
          <c:w val="0.95490148750827231"/>
          <c:h val="0.65782689717946286"/>
        </c:manualLayout>
      </c:layout>
      <c:lineChart>
        <c:grouping val="standard"/>
        <c:varyColors val="0"/>
        <c:ser>
          <c:idx val="0"/>
          <c:order val="0"/>
          <c:tx>
            <c:strRef>
              <c:f>Document_CH143!$J$35</c:f>
              <c:strCache>
                <c:ptCount val="1"/>
                <c:pt idx="0">
                  <c:v>Tok ME- IT [MW]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7"/>
              <c:layout>
                <c:manualLayout>
                  <c:x val="-5.7231967970771611E-2"/>
                  <c:y val="-9.5101891813367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Document_CH143!$K$34:$V$34</c:f>
              <c:numCache>
                <c:formatCode>mmm\-yy</c:formatCode>
                <c:ptCount val="12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</c:numCache>
            </c:numRef>
          </c:cat>
          <c:val>
            <c:numRef>
              <c:f>Document_CH143!$K$35:$V$35</c:f>
              <c:numCache>
                <c:formatCode>0</c:formatCode>
                <c:ptCount val="12"/>
                <c:pt idx="0">
                  <c:v>360.80882391935478</c:v>
                </c:pt>
                <c:pt idx="1">
                  <c:v>257.85940431048391</c:v>
                </c:pt>
                <c:pt idx="2">
                  <c:v>242.68746086527781</c:v>
                </c:pt>
                <c:pt idx="3">
                  <c:v>297.80721415860222</c:v>
                </c:pt>
                <c:pt idx="4">
                  <c:v>311.4654195527778</c:v>
                </c:pt>
                <c:pt idx="5">
                  <c:v>344.9427772016129</c:v>
                </c:pt>
                <c:pt idx="6">
                  <c:v>238.06522945161291</c:v>
                </c:pt>
                <c:pt idx="7">
                  <c:v>241.00217769971269</c:v>
                </c:pt>
                <c:pt idx="8">
                  <c:v>419.49730049865587</c:v>
                </c:pt>
                <c:pt idx="9">
                  <c:v>320.41284905833328</c:v>
                </c:pt>
                <c:pt idx="10">
                  <c:v>419.07139919354847</c:v>
                </c:pt>
                <c:pt idx="11">
                  <c:v>450.7779048611111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354048"/>
        <c:axId val="359350240"/>
      </c:lineChart>
      <c:dateAx>
        <c:axId val="359354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359350240"/>
        <c:crosses val="autoZero"/>
        <c:auto val="1"/>
        <c:lblOffset val="100"/>
        <c:baseTimeUnit val="months"/>
      </c:dateAx>
      <c:valAx>
        <c:axId val="3593502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35935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400" dirty="0" err="1"/>
              <a:t>Tok</a:t>
            </a:r>
            <a:r>
              <a:rPr lang="en-GB" sz="1400" dirty="0"/>
              <a:t> BA -&gt; ME [MW] </a:t>
            </a:r>
          </a:p>
        </c:rich>
      </c:tx>
      <c:layout>
        <c:manualLayout>
          <c:xMode val="edge"/>
          <c:yMode val="edge"/>
          <c:x val="0.34701698612923698"/>
          <c:y val="8.473326701454009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3053167811200919E-2"/>
          <c:y val="0.10274828308116278"/>
          <c:w val="0.90375831489097624"/>
          <c:h val="0.637583718256735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Bez kabla [MW]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300962187820976E-2"/>
                  <c:y val="-7.245603665978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7.3502211499798954E-3"/>
                  <c:y val="-1.7460968213113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48556066821132E-2"/>
                  <c:y val="-3.9146163824738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9002800500022078E-2"/>
                  <c:y val="-5.7458637586670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2.4406477124424283E-2"/>
                  <c:y val="-3.8711888745278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3.1475673502211497E-2"/>
                  <c:y val="-6.2869740398162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5.2772668741164746E-3"/>
                  <c:y val="-6.16458051271029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3.1475673502211497E-2"/>
                  <c:y val="-5.5061056834611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8.9585846401286692E-3"/>
                  <c:y val="-6.5391568546429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3.6761720081734936E-2"/>
                  <c:y val="2.768998132410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Sheet1!$A$2:$A$37</c:f>
              <c:strCache>
                <c:ptCount val="36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  <c:pt idx="35">
                  <c:v>Dec 2021</c:v>
                </c:pt>
              </c:strCache>
            </c:strRef>
          </c:cat>
          <c:val>
            <c:numRef>
              <c:f>Sheet1!$B$2:$B$37</c:f>
              <c:numCache>
                <c:formatCode>#,##0</c:formatCode>
                <c:ptCount val="36"/>
                <c:pt idx="0">
                  <c:v>94.346299974462369</c:v>
                </c:pt>
                <c:pt idx="1">
                  <c:v>82.214058214285714</c:v>
                </c:pt>
                <c:pt idx="2">
                  <c:v>24.64017950672044</c:v>
                </c:pt>
                <c:pt idx="3">
                  <c:v>57.888332923611109</c:v>
                </c:pt>
                <c:pt idx="4">
                  <c:v>6.3059655913978503</c:v>
                </c:pt>
                <c:pt idx="5">
                  <c:v>26.69522661805555</c:v>
                </c:pt>
                <c:pt idx="6">
                  <c:v>84.602185255376327</c:v>
                </c:pt>
                <c:pt idx="7">
                  <c:v>36.979812903225813</c:v>
                </c:pt>
                <c:pt idx="8">
                  <c:v>17.55437906944444</c:v>
                </c:pt>
                <c:pt idx="9">
                  <c:v>55.499514112903221</c:v>
                </c:pt>
                <c:pt idx="10">
                  <c:v>27.545070361111119</c:v>
                </c:pt>
                <c:pt idx="11">
                  <c:v>60.255951279569878</c:v>
                </c:pt>
                <c:pt idx="12">
                  <c:v>61.259712880376348</c:v>
                </c:pt>
                <c:pt idx="13">
                  <c:v>86.182008333333357</c:v>
                </c:pt>
                <c:pt idx="14">
                  <c:v>16.295315309139781</c:v>
                </c:pt>
                <c:pt idx="15">
                  <c:v>13.730761527777769</c:v>
                </c:pt>
                <c:pt idx="16">
                  <c:v>22.98361288978494</c:v>
                </c:pt>
                <c:pt idx="17">
                  <c:v>54.522409111111109</c:v>
                </c:pt>
                <c:pt idx="18">
                  <c:v>77.100613172043026</c:v>
                </c:pt>
                <c:pt idx="19">
                  <c:v>41.363129301075269</c:v>
                </c:pt>
                <c:pt idx="20">
                  <c:v>18.220312631944449</c:v>
                </c:pt>
                <c:pt idx="21">
                  <c:v>40.702826169354843</c:v>
                </c:pt>
                <c:pt idx="22">
                  <c:v>56.952716249999987</c:v>
                </c:pt>
                <c:pt idx="23">
                  <c:v>77.077053034946232</c:v>
                </c:pt>
                <c:pt idx="24">
                  <c:v>72.276223255376351</c:v>
                </c:pt>
                <c:pt idx="25">
                  <c:v>68.968479010416701</c:v>
                </c:pt>
                <c:pt idx="26">
                  <c:v>39.558715094086018</c:v>
                </c:pt>
                <c:pt idx="27">
                  <c:v>23.856107222222231</c:v>
                </c:pt>
                <c:pt idx="28">
                  <c:v>42.869000752688173</c:v>
                </c:pt>
                <c:pt idx="29">
                  <c:v>29.075478347222219</c:v>
                </c:pt>
                <c:pt idx="30">
                  <c:v>94.798266666666692</c:v>
                </c:pt>
                <c:pt idx="31">
                  <c:v>197.4705464650537</c:v>
                </c:pt>
                <c:pt idx="32">
                  <c:v>94.590461083333338</c:v>
                </c:pt>
                <c:pt idx="33">
                  <c:v>94.128858205645116</c:v>
                </c:pt>
                <c:pt idx="34">
                  <c:v>80.771770830555553</c:v>
                </c:pt>
                <c:pt idx="35">
                  <c:v>126.6301398790323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 kablom [MW]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1"/>
              <c:layout>
                <c:manualLayout>
                  <c:x val="-2.670463881222318E-2"/>
                  <c:y val="-3.4962538977000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6023954484579657E-3"/>
                  <c:y val="-1.2113297235080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145198217350365E-2"/>
                  <c:y val="-5.112046513193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5.3019675883199821E-2"/>
                  <c:y val="-7.4117854757865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6.1314953830474563E-2"/>
                  <c:y val="-4.9959938050113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1427485918904287E-2"/>
                  <c:y val="-7.8487107525265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2.5902757330243248E-2"/>
                  <c:y val="3.0834462364450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2.26860303499457E-2"/>
                  <c:y val="3.0834462364450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3.7161301761284661E-2"/>
                  <c:y val="-8.62957910888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4.7525983703681184E-2"/>
                  <c:y val="-6.1207987354948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1.6855649376759149E-2"/>
                  <c:y val="-6.644413231413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2.590275733024313E-2"/>
                  <c:y val="-9.7582769113331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Sheet1!$A$2:$A$37</c:f>
              <c:strCache>
                <c:ptCount val="36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  <c:pt idx="35">
                  <c:v>Dec 2021</c:v>
                </c:pt>
              </c:strCache>
            </c:strRef>
          </c:cat>
          <c:val>
            <c:numRef>
              <c:f>Sheet1!$C$2:$C$37</c:f>
              <c:numCache>
                <c:formatCode>#,##0</c:formatCode>
                <c:ptCount val="36"/>
                <c:pt idx="0">
                  <c:v>94.346299974462369</c:v>
                </c:pt>
                <c:pt idx="1">
                  <c:v>82.214058214285714</c:v>
                </c:pt>
                <c:pt idx="2">
                  <c:v>24.64017950672044</c:v>
                </c:pt>
                <c:pt idx="3">
                  <c:v>57.888332923611109</c:v>
                </c:pt>
                <c:pt idx="4">
                  <c:v>6.3059655913978503</c:v>
                </c:pt>
                <c:pt idx="5">
                  <c:v>26.69522661805555</c:v>
                </c:pt>
                <c:pt idx="6">
                  <c:v>268.25024862903223</c:v>
                </c:pt>
                <c:pt idx="7">
                  <c:v>148.395359811828</c:v>
                </c:pt>
                <c:pt idx="8">
                  <c:v>107.65763320833339</c:v>
                </c:pt>
                <c:pt idx="9">
                  <c:v>161.0227587903226</c:v>
                </c:pt>
                <c:pt idx="10">
                  <c:v>137.7870197222222</c:v>
                </c:pt>
                <c:pt idx="11">
                  <c:v>202.4490185766129</c:v>
                </c:pt>
                <c:pt idx="12">
                  <c:v>105.9325814784946</c:v>
                </c:pt>
                <c:pt idx="13">
                  <c:v>106.38664182327589</c:v>
                </c:pt>
                <c:pt idx="14">
                  <c:v>134.84313084677419</c:v>
                </c:pt>
                <c:pt idx="15">
                  <c:v>98.012906375000014</c:v>
                </c:pt>
                <c:pt idx="16">
                  <c:v>146.1836026209678</c:v>
                </c:pt>
                <c:pt idx="17">
                  <c:v>203.6882905833333</c:v>
                </c:pt>
                <c:pt idx="18">
                  <c:v>231.9280096102151</c:v>
                </c:pt>
                <c:pt idx="19">
                  <c:v>141.5323232526882</c:v>
                </c:pt>
                <c:pt idx="20">
                  <c:v>103.85831819444449</c:v>
                </c:pt>
                <c:pt idx="21">
                  <c:v>135.5451958064516</c:v>
                </c:pt>
                <c:pt idx="22">
                  <c:v>143.6740475</c:v>
                </c:pt>
                <c:pt idx="23">
                  <c:v>171.8275821236559</c:v>
                </c:pt>
                <c:pt idx="24">
                  <c:v>166.62688013440871</c:v>
                </c:pt>
                <c:pt idx="25">
                  <c:v>137.99377566220241</c:v>
                </c:pt>
                <c:pt idx="26">
                  <c:v>223.17332098118291</c:v>
                </c:pt>
                <c:pt idx="27">
                  <c:v>123.8578267638888</c:v>
                </c:pt>
                <c:pt idx="28">
                  <c:v>151.70336795698921</c:v>
                </c:pt>
                <c:pt idx="29">
                  <c:v>230.5607742638889</c:v>
                </c:pt>
                <c:pt idx="30">
                  <c:v>270.90372862903229</c:v>
                </c:pt>
                <c:pt idx="31">
                  <c:v>206.9257896438173</c:v>
                </c:pt>
                <c:pt idx="32">
                  <c:v>163.51074374999999</c:v>
                </c:pt>
                <c:pt idx="33">
                  <c:v>197.4806834005376</c:v>
                </c:pt>
                <c:pt idx="34">
                  <c:v>151.48466184722221</c:v>
                </c:pt>
                <c:pt idx="35">
                  <c:v>183.96840387096779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346976"/>
        <c:axId val="359342624"/>
      </c:lineChart>
      <c:catAx>
        <c:axId val="35934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359342624"/>
        <c:crosses val="autoZero"/>
        <c:auto val="1"/>
        <c:lblAlgn val="ctr"/>
        <c:lblOffset val="100"/>
        <c:noMultiLvlLbl val="0"/>
      </c:catAx>
      <c:valAx>
        <c:axId val="3593426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35934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689862186953484"/>
          <c:y val="0.94940990285030702"/>
          <c:w val="0.46729142190559514"/>
          <c:h val="3.6091556689215716E-2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dirty="0" err="1"/>
              <a:t>Tok</a:t>
            </a:r>
            <a:r>
              <a:rPr lang="en-GB" sz="1400" dirty="0"/>
              <a:t> RS - &gt; ME [MW]</a:t>
            </a:r>
          </a:p>
        </c:rich>
      </c:tx>
      <c:layout>
        <c:manualLayout>
          <c:xMode val="edge"/>
          <c:yMode val="edge"/>
          <c:x val="0.41625852791387058"/>
          <c:y val="6.742544394181487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668201957562271E-2"/>
          <c:y val="9.9781191922876558E-2"/>
          <c:w val="0.89855714733217762"/>
          <c:h val="0.644955135701538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Bez kabla [MW]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319078135245412E-2"/>
                  <c:y val="-2.663605380139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8645196486263349E-2"/>
                  <c:y val="-5.3130248920264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6.3762467048763843E-2"/>
                  <c:y val="1.1212796368417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3.6369470629929415E-2"/>
                  <c:y val="3.0137221453324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4.7621670697358329E-3"/>
                  <c:y val="1.1212796368417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7573660779467707E-2"/>
                  <c:y val="-5.3130248920264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7573660779467631E-2"/>
                  <c:y val="-6.4484903971208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3.0797791570323845E-2"/>
                  <c:y val="-3.5473313282383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2.8109428632865491E-2"/>
                  <c:y val="2.6352336436343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Sheet1!$A$2:$A$37</c:f>
              <c:strCache>
                <c:ptCount val="36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  <c:pt idx="35">
                  <c:v>Dec 2021</c:v>
                </c:pt>
              </c:strCache>
            </c:strRef>
          </c:cat>
          <c:val>
            <c:numRef>
              <c:f>Sheet1!$B$2:$B$37</c:f>
              <c:numCache>
                <c:formatCode>#,##0</c:formatCode>
                <c:ptCount val="36"/>
                <c:pt idx="0">
                  <c:v>52.779030872311807</c:v>
                </c:pt>
                <c:pt idx="1">
                  <c:v>34.70880709077381</c:v>
                </c:pt>
                <c:pt idx="2">
                  <c:v>3.1980361236559149</c:v>
                </c:pt>
                <c:pt idx="3">
                  <c:v>72.552977405555552</c:v>
                </c:pt>
                <c:pt idx="4">
                  <c:v>178.40445838709681</c:v>
                </c:pt>
                <c:pt idx="5">
                  <c:v>62.483418097222213</c:v>
                </c:pt>
                <c:pt idx="6">
                  <c:v>149.6075861827957</c:v>
                </c:pt>
                <c:pt idx="7">
                  <c:v>250.59944383064521</c:v>
                </c:pt>
                <c:pt idx="8">
                  <c:v>276.07432291666669</c:v>
                </c:pt>
                <c:pt idx="9">
                  <c:v>138.2848258951613</c:v>
                </c:pt>
                <c:pt idx="10">
                  <c:v>62.400125013888882</c:v>
                </c:pt>
                <c:pt idx="11">
                  <c:v>73.382103739247313</c:v>
                </c:pt>
                <c:pt idx="12">
                  <c:v>62.010718298387111</c:v>
                </c:pt>
                <c:pt idx="13">
                  <c:v>45.154193722701152</c:v>
                </c:pt>
                <c:pt idx="14">
                  <c:v>7.9083595631720431</c:v>
                </c:pt>
                <c:pt idx="15">
                  <c:v>3.1553055555555549E-3</c:v>
                </c:pt>
                <c:pt idx="16">
                  <c:v>169.72118465053759</c:v>
                </c:pt>
                <c:pt idx="17">
                  <c:v>207.70141025000001</c:v>
                </c:pt>
                <c:pt idx="18">
                  <c:v>164.5533446908602</c:v>
                </c:pt>
                <c:pt idx="19">
                  <c:v>260.08278180510752</c:v>
                </c:pt>
                <c:pt idx="20">
                  <c:v>314.91319680555551</c:v>
                </c:pt>
                <c:pt idx="21">
                  <c:v>199.5294493548387</c:v>
                </c:pt>
                <c:pt idx="22">
                  <c:v>72.371625049999992</c:v>
                </c:pt>
                <c:pt idx="23">
                  <c:v>77.755549860215083</c:v>
                </c:pt>
                <c:pt idx="24">
                  <c:v>97.361213131720433</c:v>
                </c:pt>
                <c:pt idx="25">
                  <c:v>27.98260212797619</c:v>
                </c:pt>
                <c:pt idx="26">
                  <c:v>7.9052204623655893</c:v>
                </c:pt>
                <c:pt idx="27">
                  <c:v>0.31996666666666668</c:v>
                </c:pt>
                <c:pt idx="28">
                  <c:v>151.72814170698919</c:v>
                </c:pt>
                <c:pt idx="29">
                  <c:v>72.280713083333339</c:v>
                </c:pt>
                <c:pt idx="30">
                  <c:v>177.06490576612899</c:v>
                </c:pt>
                <c:pt idx="31">
                  <c:v>168.2770116666666</c:v>
                </c:pt>
                <c:pt idx="32">
                  <c:v>255.75179927777779</c:v>
                </c:pt>
                <c:pt idx="33">
                  <c:v>186.00284017204291</c:v>
                </c:pt>
                <c:pt idx="34">
                  <c:v>107.6468354402778</c:v>
                </c:pt>
                <c:pt idx="35">
                  <c:v>89.696403223118296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 kablom [MW]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1119545624686416E-2"/>
                  <c:y val="-4.934536390328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536376760990568E-2"/>
                  <c:y val="-5.225465751512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713685191030717E-2"/>
                  <c:y val="-4.2875995129003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940635793176441E-2"/>
                  <c:y val="-6.1633319901250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6369470629929415E-2"/>
                  <c:y val="2.2567451419361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48673458888499E-2"/>
                  <c:y val="-3.6623553538254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5713685191030717E-2"/>
                  <c:y val="-5.225465751512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9259783986739266E-2"/>
                  <c:y val="-4.3937948205906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2.1619395635172407E-2"/>
                  <c:y val="-3.7990708852339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2.5833702776531551E-2"/>
                  <c:y val="-4.1775593869320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Sheet1!$A$2:$A$37</c:f>
              <c:strCache>
                <c:ptCount val="36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  <c:pt idx="35">
                  <c:v>Dec 2021</c:v>
                </c:pt>
              </c:strCache>
            </c:strRef>
          </c:cat>
          <c:val>
            <c:numRef>
              <c:f>Sheet1!$C$2:$C$37</c:f>
              <c:numCache>
                <c:formatCode>#,##0</c:formatCode>
                <c:ptCount val="36"/>
                <c:pt idx="0">
                  <c:v>52.779030872311829</c:v>
                </c:pt>
                <c:pt idx="1">
                  <c:v>34.70880709077381</c:v>
                </c:pt>
                <c:pt idx="2">
                  <c:v>3.1980361236559149</c:v>
                </c:pt>
                <c:pt idx="3">
                  <c:v>72.552977405555552</c:v>
                </c:pt>
                <c:pt idx="4">
                  <c:v>178.40445838709681</c:v>
                </c:pt>
                <c:pt idx="5">
                  <c:v>62.483418097222213</c:v>
                </c:pt>
                <c:pt idx="6">
                  <c:v>325.58411319892468</c:v>
                </c:pt>
                <c:pt idx="7">
                  <c:v>384.91831590053761</c:v>
                </c:pt>
                <c:pt idx="8">
                  <c:v>394.40979361111113</c:v>
                </c:pt>
                <c:pt idx="9">
                  <c:v>322.06485647446237</c:v>
                </c:pt>
                <c:pt idx="10">
                  <c:v>243.5913162638889</c:v>
                </c:pt>
                <c:pt idx="11">
                  <c:v>265.34594128897851</c:v>
                </c:pt>
                <c:pt idx="12">
                  <c:v>185.9924279704301</c:v>
                </c:pt>
                <c:pt idx="13">
                  <c:v>183.47147066091949</c:v>
                </c:pt>
                <c:pt idx="14">
                  <c:v>283.43454986559141</c:v>
                </c:pt>
                <c:pt idx="15">
                  <c:v>191.5448760694444</c:v>
                </c:pt>
                <c:pt idx="16">
                  <c:v>360.77580967741932</c:v>
                </c:pt>
                <c:pt idx="17">
                  <c:v>423.93405833333338</c:v>
                </c:pt>
                <c:pt idx="18">
                  <c:v>451.99489274193542</c:v>
                </c:pt>
                <c:pt idx="19">
                  <c:v>260.91765080645172</c:v>
                </c:pt>
                <c:pt idx="20">
                  <c:v>256.46464444999998</c:v>
                </c:pt>
                <c:pt idx="21">
                  <c:v>334.00772298387102</c:v>
                </c:pt>
                <c:pt idx="22">
                  <c:v>218.0602246527778</c:v>
                </c:pt>
                <c:pt idx="23">
                  <c:v>264.55145577956989</c:v>
                </c:pt>
                <c:pt idx="24">
                  <c:v>224.51697956989241</c:v>
                </c:pt>
                <c:pt idx="25">
                  <c:v>171.69123936011911</c:v>
                </c:pt>
                <c:pt idx="26">
                  <c:v>225.43320413978489</c:v>
                </c:pt>
                <c:pt idx="27">
                  <c:v>168.88706631388891</c:v>
                </c:pt>
                <c:pt idx="28">
                  <c:v>386.26411536290311</c:v>
                </c:pt>
                <c:pt idx="29">
                  <c:v>334.72387222222233</c:v>
                </c:pt>
                <c:pt idx="30">
                  <c:v>435.21887029569899</c:v>
                </c:pt>
                <c:pt idx="31">
                  <c:v>245.67200241666669</c:v>
                </c:pt>
                <c:pt idx="32">
                  <c:v>263.31475180555549</c:v>
                </c:pt>
                <c:pt idx="33">
                  <c:v>307.20820376344091</c:v>
                </c:pt>
                <c:pt idx="34">
                  <c:v>208.02804561111111</c:v>
                </c:pt>
                <c:pt idx="35">
                  <c:v>237.03461891129041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349152"/>
        <c:axId val="359355136"/>
      </c:lineChart>
      <c:catAx>
        <c:axId val="35934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359355136"/>
        <c:crosses val="autoZero"/>
        <c:auto val="1"/>
        <c:lblAlgn val="ctr"/>
        <c:lblOffset val="100"/>
        <c:noMultiLvlLbl val="0"/>
      </c:catAx>
      <c:valAx>
        <c:axId val="3593551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359349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871961385000518"/>
          <c:y val="0.95171470192391372"/>
          <c:w val="0.53627506351325882"/>
          <c:h val="4.8285298076086322E-2"/>
        </c:manualLayout>
      </c:layout>
      <c:overlay val="0"/>
      <c:txPr>
        <a:bodyPr/>
        <a:lstStyle/>
        <a:p>
          <a:pPr>
            <a:defRPr lang="en-GB"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 algn="ctr">
        <a:defRPr lang="en-GB" sz="105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14/05/2019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14/05/2019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14/05/2019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5" r:id="rId4"/>
    <p:sldLayoutId id="2147483669" r:id="rId5"/>
    <p:sldLayoutId id="2147483666" r:id="rId6"/>
    <p:sldLayoutId id="2147483662" r:id="rId7"/>
    <p:sldLayoutId id="2147483650" r:id="rId8"/>
    <p:sldLayoutId id="2147483660" r:id="rId9"/>
    <p:sldLayoutId id="2147483661" r:id="rId10"/>
    <p:sldLayoutId id="2147483654" r:id="rId11"/>
    <p:sldLayoutId id="2147483663" r:id="rId12"/>
    <p:sldLayoutId id="2147483664" r:id="rId13"/>
    <p:sldLayoutId id="2147483655" r:id="rId14"/>
    <p:sldLayoutId id="2147483657" r:id="rId15"/>
    <p:sldLayoutId id="21474836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46" y="2532184"/>
            <a:ext cx="11668370" cy="1075667"/>
          </a:xfrm>
        </p:spPr>
        <p:txBody>
          <a:bodyPr>
            <a:normAutofit/>
          </a:bodyPr>
          <a:lstStyle/>
          <a:p>
            <a:r>
              <a:rPr lang="en-NZ" sz="3200" dirty="0" smtClean="0"/>
              <a:t>UTICAJ PODMORSKOG KABLA CRNA GORA – ITALIJA NA PROMJENU CIJENA ELEKTRI</a:t>
            </a:r>
            <a:r>
              <a:rPr lang="sr-Latn-CS" sz="3200" dirty="0" smtClean="0"/>
              <a:t>ČNE ENERGIJE NA BALKANU</a:t>
            </a:r>
            <a:endParaRPr lang="en-NZ" sz="32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2A1953D-C007-4644-BC1B-FF9CF7DF7FC2}"/>
              </a:ext>
            </a:extLst>
          </p:cNvPr>
          <p:cNvSpPr txBox="1">
            <a:spLocks/>
          </p:cNvSpPr>
          <p:nvPr/>
        </p:nvSpPr>
        <p:spPr>
          <a:xfrm>
            <a:off x="132859" y="4939323"/>
            <a:ext cx="8237415" cy="1008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CS" b="1" dirty="0" smtClean="0"/>
              <a:t>Pavle Grbović, Alpiq Energy SE</a:t>
            </a:r>
            <a:endParaRPr lang="sr-Latn-CS" b="1" dirty="0"/>
          </a:p>
          <a:p>
            <a:pPr algn="l"/>
            <a:r>
              <a:rPr lang="sr-Latn-CS" b="1" dirty="0" smtClean="0"/>
              <a:t>Zoran </a:t>
            </a:r>
            <a:r>
              <a:rPr lang="sr-Latn-CS" b="1" dirty="0"/>
              <a:t>Miljanić, Elektrotehnički fakultet Podgorica</a:t>
            </a:r>
            <a:endParaRPr lang="en-NZ" b="1" dirty="0"/>
          </a:p>
          <a:p>
            <a:endParaRPr lang="en-NZ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930303" y="104890"/>
            <a:ext cx="10734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CRNOGORSKI KOMITET ME</a:t>
            </a:r>
            <a:r>
              <a:rPr lang="sr-Latn-ME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ĐUNARODNOG VIJEĆA </a:t>
            </a:r>
            <a:endParaRPr lang="sr-Latn-ME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ME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 </a:t>
            </a:r>
            <a:r>
              <a:rPr lang="sr-Latn-ME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VELIKE ELEKTRIČNE MREŽE - CIGRE</a:t>
            </a:r>
            <a:endParaRPr lang="en-GB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045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510" y="0"/>
            <a:ext cx="9144000" cy="583299"/>
          </a:xfrm>
        </p:spPr>
        <p:txBody>
          <a:bodyPr>
            <a:noAutofit/>
          </a:bodyPr>
          <a:lstStyle/>
          <a:p>
            <a:r>
              <a:rPr lang="sr-Latn-CS" sz="2800" b="1" dirty="0" smtClean="0"/>
              <a:t>ZAKLJUČAK</a:t>
            </a:r>
            <a:endParaRPr lang="sr-Latn-C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20" y="739472"/>
            <a:ext cx="3718563" cy="221276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CS" sz="1600" b="1" dirty="0" smtClean="0"/>
              <a:t>C</a:t>
            </a:r>
            <a:r>
              <a:rPr lang="en-GB" sz="1600" b="1" dirty="0" err="1" smtClean="0"/>
              <a:t>ijena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na</a:t>
            </a:r>
            <a:r>
              <a:rPr lang="en-GB" sz="1600" b="1" dirty="0" smtClean="0"/>
              <a:t> HUPX </a:t>
            </a:r>
            <a:r>
              <a:rPr lang="en-GB" sz="1600" b="1" dirty="0" err="1" smtClean="0"/>
              <a:t>berzi</a:t>
            </a:r>
            <a:r>
              <a:rPr lang="en-GB" sz="1600" b="1" dirty="0" smtClean="0"/>
              <a:t> </a:t>
            </a:r>
            <a:r>
              <a:rPr lang="sr-Latn-CS" sz="1600" b="1" dirty="0" smtClean="0"/>
              <a:t>je </a:t>
            </a:r>
            <a:r>
              <a:rPr lang="en-GB" sz="1600" b="1" dirty="0" err="1" smtClean="0"/>
              <a:t>značajno</a:t>
            </a:r>
            <a:r>
              <a:rPr lang="en-GB" sz="1600" b="1" dirty="0" smtClean="0"/>
              <a:t> </a:t>
            </a:r>
            <a:r>
              <a:rPr lang="sr-Latn-CS" sz="1600" b="1" dirty="0" smtClean="0"/>
              <a:t>niža</a:t>
            </a:r>
            <a:r>
              <a:rPr lang="en-GB" sz="1600" b="1" dirty="0" smtClean="0"/>
              <a:t> u </a:t>
            </a:r>
            <a:r>
              <a:rPr lang="en-GB" sz="1600" b="1" dirty="0" err="1" smtClean="0"/>
              <a:t>profilu</a:t>
            </a:r>
            <a:r>
              <a:rPr lang="en-GB" sz="1600" b="1" dirty="0" smtClean="0"/>
              <a:t> “</a:t>
            </a:r>
            <a:r>
              <a:rPr lang="en-GB" sz="1600" b="1" dirty="0" err="1" smtClean="0"/>
              <a:t>offpeak</a:t>
            </a:r>
            <a:r>
              <a:rPr lang="en-GB" sz="1600" b="1" dirty="0" smtClean="0"/>
              <a:t>“, </a:t>
            </a:r>
            <a:r>
              <a:rPr lang="en-GB" sz="1600" b="1" dirty="0" err="1" smtClean="0"/>
              <a:t>ali</a:t>
            </a:r>
            <a:r>
              <a:rPr lang="sr-Latn-CS" sz="1600" b="1" dirty="0" smtClean="0"/>
              <a:t> </a:t>
            </a:r>
            <a:r>
              <a:rPr lang="en-GB" sz="1600" b="1" dirty="0" smtClean="0"/>
              <a:t>u “peak“ </a:t>
            </a:r>
            <a:r>
              <a:rPr lang="en-GB" sz="1600" b="1" dirty="0" err="1" smtClean="0"/>
              <a:t>profilu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dolazi</a:t>
            </a:r>
            <a:r>
              <a:rPr lang="en-GB" sz="1600" b="1" dirty="0" smtClean="0"/>
              <a:t> do </a:t>
            </a:r>
            <a:r>
              <a:rPr lang="en-GB" sz="1600" b="1" dirty="0" err="1" smtClean="0"/>
              <a:t>drastične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promjene</a:t>
            </a:r>
            <a:r>
              <a:rPr lang="en-GB" sz="1600" b="1" dirty="0" smtClean="0"/>
              <a:t> u </a:t>
            </a:r>
            <a:r>
              <a:rPr lang="en-GB" sz="1600" b="1" dirty="0" err="1" smtClean="0"/>
              <a:t>odnosu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cijena</a:t>
            </a:r>
            <a:r>
              <a:rPr lang="sr-Latn-CS" sz="1600" b="1" dirty="0" smtClean="0"/>
              <a:t> i promjene toka energije.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CS" sz="1400" dirty="0" smtClean="0"/>
          </a:p>
          <a:p>
            <a:pPr algn="just"/>
            <a:endParaRPr lang="sr-Latn-CS" sz="1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045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252132"/>
              </p:ext>
            </p:extLst>
          </p:nvPr>
        </p:nvGraphicFramePr>
        <p:xfrm>
          <a:off x="3927944" y="811033"/>
          <a:ext cx="8264055" cy="206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37820" y="2904525"/>
            <a:ext cx="11956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b="1" dirty="0">
                <a:solidFill>
                  <a:schemeClr val="bg1"/>
                </a:solidFill>
              </a:rPr>
              <a:t>N</a:t>
            </a:r>
            <a:r>
              <a:rPr lang="en-GB" b="1" dirty="0" err="1" smtClean="0">
                <a:solidFill>
                  <a:schemeClr val="bg1"/>
                </a:solidFill>
              </a:rPr>
              <a:t>jie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realno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očekivati</a:t>
            </a:r>
            <a:r>
              <a:rPr lang="en-GB" b="1" dirty="0">
                <a:solidFill>
                  <a:schemeClr val="bg1"/>
                </a:solidFill>
              </a:rPr>
              <a:t> da </a:t>
            </a:r>
            <a:r>
              <a:rPr lang="en-GB" b="1" dirty="0" err="1">
                <a:solidFill>
                  <a:schemeClr val="bg1"/>
                </a:solidFill>
              </a:rPr>
              <a:t>će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cijena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na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Balkanu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biti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veća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za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sr-Latn-CS" b="1" dirty="0" smtClean="0">
                <a:solidFill>
                  <a:schemeClr val="bg1"/>
                </a:solidFill>
              </a:rPr>
              <a:t>5</a:t>
            </a:r>
            <a:r>
              <a:rPr lang="en-GB" b="1" dirty="0" smtClean="0">
                <a:solidFill>
                  <a:schemeClr val="bg1"/>
                </a:solidFill>
              </a:rPr>
              <a:t>-10</a:t>
            </a:r>
            <a:r>
              <a:rPr lang="sr-Latn-CS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€</a:t>
            </a:r>
            <a:r>
              <a:rPr lang="en-GB" b="1" dirty="0">
                <a:solidFill>
                  <a:schemeClr val="bg1"/>
                </a:solidFill>
              </a:rPr>
              <a:t>/</a:t>
            </a:r>
            <a:r>
              <a:rPr lang="en-GB" b="1" dirty="0" smtClean="0">
                <a:solidFill>
                  <a:schemeClr val="bg1"/>
                </a:solidFill>
              </a:rPr>
              <a:t>MWh</a:t>
            </a:r>
            <a:r>
              <a:rPr lang="sr-Latn-CS" b="1" dirty="0" smtClean="0">
                <a:solidFill>
                  <a:schemeClr val="bg1"/>
                </a:solidFill>
              </a:rPr>
              <a:t> (na godišnjem nivou)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Smanjenje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kapaciteta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kabla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gašenje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termo-elektrana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na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Balkanu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povećanje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sr-Latn-CS" b="1" dirty="0" smtClean="0">
                <a:solidFill>
                  <a:schemeClr val="bg1"/>
                </a:solidFill>
              </a:rPr>
              <a:t>kapaciteta OIE </a:t>
            </a:r>
            <a:r>
              <a:rPr lang="en-GB" b="1" dirty="0" smtClean="0">
                <a:solidFill>
                  <a:schemeClr val="bg1"/>
                </a:solidFill>
              </a:rPr>
              <a:t>u </a:t>
            </a:r>
            <a:r>
              <a:rPr lang="en-GB" b="1" dirty="0" err="1">
                <a:solidFill>
                  <a:schemeClr val="bg1"/>
                </a:solidFill>
              </a:rPr>
              <a:t>Italiji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dovodi</a:t>
            </a:r>
            <a:r>
              <a:rPr lang="en-GB" b="1" dirty="0">
                <a:solidFill>
                  <a:schemeClr val="bg1"/>
                </a:solidFill>
              </a:rPr>
              <a:t> do </a:t>
            </a:r>
            <a:r>
              <a:rPr lang="en-GB" b="1" dirty="0" err="1">
                <a:solidFill>
                  <a:schemeClr val="bg1"/>
                </a:solidFill>
              </a:rPr>
              <a:t>približavanja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cijena</a:t>
            </a:r>
            <a:r>
              <a:rPr lang="en-GB" b="1" dirty="0">
                <a:solidFill>
                  <a:schemeClr val="bg1"/>
                </a:solidFill>
              </a:rPr>
              <a:t> ova </a:t>
            </a:r>
            <a:r>
              <a:rPr lang="en-GB" b="1" dirty="0" err="1">
                <a:solidFill>
                  <a:schemeClr val="bg1"/>
                </a:solidFill>
              </a:rPr>
              <a:t>dva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tržišta</a:t>
            </a:r>
            <a:r>
              <a:rPr lang="en-GB" b="1" dirty="0">
                <a:solidFill>
                  <a:schemeClr val="bg1"/>
                </a:solidFill>
              </a:rPr>
              <a:t>, a </a:t>
            </a:r>
            <a:r>
              <a:rPr lang="sr-Latn-CS" b="1" dirty="0" smtClean="0">
                <a:solidFill>
                  <a:schemeClr val="bg1"/>
                </a:solidFill>
              </a:rPr>
              <a:t>ujedno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se </a:t>
            </a:r>
            <a:r>
              <a:rPr lang="en-GB" b="1" dirty="0" err="1" smtClean="0">
                <a:solidFill>
                  <a:schemeClr val="bg1"/>
                </a:solidFill>
              </a:rPr>
              <a:t>smanjuje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uticaj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kabla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na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cijene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sr-Latn-CS" b="1" dirty="0" smtClean="0">
                <a:solidFill>
                  <a:schemeClr val="bg1"/>
                </a:solidFill>
              </a:rPr>
              <a:t>u regionu.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b="1" dirty="0" smtClean="0">
                <a:solidFill>
                  <a:schemeClr val="bg1"/>
                </a:solidFill>
              </a:rPr>
              <a:t>Tokom </a:t>
            </a:r>
            <a:r>
              <a:rPr lang="en-GB" b="1" dirty="0" err="1" smtClean="0">
                <a:solidFill>
                  <a:schemeClr val="bg1"/>
                </a:solidFill>
              </a:rPr>
              <a:t>ljetnje</a:t>
            </a:r>
            <a:r>
              <a:rPr lang="sr-Latn-CS" b="1" dirty="0" smtClean="0">
                <a:solidFill>
                  <a:schemeClr val="bg1"/>
                </a:solidFill>
              </a:rPr>
              <a:t>g</a:t>
            </a:r>
            <a:r>
              <a:rPr lang="en-GB" b="1" dirty="0" smtClean="0">
                <a:solidFill>
                  <a:schemeClr val="bg1"/>
                </a:solidFill>
              </a:rPr>
              <a:t> period</a:t>
            </a:r>
            <a:r>
              <a:rPr lang="sr-Latn-CS" b="1" dirty="0" smtClean="0">
                <a:solidFill>
                  <a:schemeClr val="bg1"/>
                </a:solidFill>
              </a:rPr>
              <a:t>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tok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energije</a:t>
            </a:r>
            <a:r>
              <a:rPr lang="en-GB" b="1" dirty="0">
                <a:solidFill>
                  <a:schemeClr val="bg1"/>
                </a:solidFill>
              </a:rPr>
              <a:t> u </a:t>
            </a:r>
            <a:r>
              <a:rPr lang="sr-Latn-CS" b="1" dirty="0" smtClean="0">
                <a:solidFill>
                  <a:schemeClr val="bg1"/>
                </a:solidFill>
              </a:rPr>
              <a:t>„</a:t>
            </a:r>
            <a:r>
              <a:rPr lang="en-GB" b="1" dirty="0" smtClean="0">
                <a:solidFill>
                  <a:schemeClr val="bg1"/>
                </a:solidFill>
              </a:rPr>
              <a:t>p</a:t>
            </a:r>
            <a:r>
              <a:rPr lang="sr-Latn-CS" b="1" dirty="0" err="1" smtClean="0">
                <a:solidFill>
                  <a:schemeClr val="bg1"/>
                </a:solidFill>
              </a:rPr>
              <a:t>eak</a:t>
            </a:r>
            <a:r>
              <a:rPr lang="sr-Latn-CS" b="1" dirty="0" smtClean="0">
                <a:solidFill>
                  <a:schemeClr val="bg1"/>
                </a:solidFill>
              </a:rPr>
              <a:t>“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profilu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sr-Latn-CS" b="1" dirty="0" smtClean="0">
                <a:solidFill>
                  <a:schemeClr val="bg1"/>
                </a:solidFill>
              </a:rPr>
              <a:t>će </a:t>
            </a:r>
            <a:r>
              <a:rPr lang="en-GB" b="1" dirty="0" err="1" smtClean="0">
                <a:solidFill>
                  <a:schemeClr val="bg1"/>
                </a:solidFill>
              </a:rPr>
              <a:t>biti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usmjeren</a:t>
            </a:r>
            <a:r>
              <a:rPr lang="en-GB" b="1" dirty="0">
                <a:solidFill>
                  <a:schemeClr val="bg1"/>
                </a:solidFill>
              </a:rPr>
              <a:t> od </a:t>
            </a:r>
            <a:r>
              <a:rPr lang="en-GB" b="1" dirty="0" err="1">
                <a:solidFill>
                  <a:schemeClr val="bg1"/>
                </a:solidFill>
              </a:rPr>
              <a:t>Italije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Crnoj</a:t>
            </a:r>
            <a:r>
              <a:rPr lang="en-GB" b="1" dirty="0">
                <a:solidFill>
                  <a:schemeClr val="bg1"/>
                </a:solidFill>
              </a:rPr>
              <a:t> Gori. </a:t>
            </a:r>
            <a:endParaRPr lang="sr-Latn-C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b="1" dirty="0" smtClean="0">
                <a:solidFill>
                  <a:schemeClr val="bg1"/>
                </a:solidFill>
              </a:rPr>
              <a:t>Kabl će </a:t>
            </a:r>
            <a:r>
              <a:rPr lang="sr-Latn-CS" b="1" dirty="0">
                <a:solidFill>
                  <a:schemeClr val="bg1"/>
                </a:solidFill>
              </a:rPr>
              <a:t>imati značajan uticaj na promjenu tokova energije, ali ne toliko značajan uticaj na promjenu </a:t>
            </a:r>
            <a:r>
              <a:rPr lang="sr-Latn-CS" b="1" dirty="0" smtClean="0">
                <a:solidFill>
                  <a:schemeClr val="bg1"/>
                </a:solidFill>
              </a:rPr>
              <a:t>cijena (na godišnjem nivou)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b="1" dirty="0">
                <a:solidFill>
                  <a:schemeClr val="bg1"/>
                </a:solidFill>
              </a:rPr>
              <a:t>V</a:t>
            </a:r>
            <a:r>
              <a:rPr lang="vi-VN" b="1" dirty="0" smtClean="0">
                <a:solidFill>
                  <a:schemeClr val="bg1"/>
                </a:solidFill>
              </a:rPr>
              <a:t>eću </a:t>
            </a:r>
            <a:r>
              <a:rPr lang="vi-VN" b="1" dirty="0">
                <a:solidFill>
                  <a:schemeClr val="bg1"/>
                </a:solidFill>
              </a:rPr>
              <a:t>mogućnost zarade </a:t>
            </a:r>
            <a:r>
              <a:rPr lang="sr-Latn-CS" b="1" dirty="0" smtClean="0">
                <a:solidFill>
                  <a:schemeClr val="bg1"/>
                </a:solidFill>
              </a:rPr>
              <a:t> će </a:t>
            </a:r>
            <a:r>
              <a:rPr lang="vi-VN" b="1" dirty="0" smtClean="0">
                <a:solidFill>
                  <a:schemeClr val="bg1"/>
                </a:solidFill>
              </a:rPr>
              <a:t>ima</a:t>
            </a:r>
            <a:r>
              <a:rPr lang="sr-Latn-CS" b="1" dirty="0" smtClean="0">
                <a:solidFill>
                  <a:schemeClr val="bg1"/>
                </a:solidFill>
              </a:rPr>
              <a:t>ti</a:t>
            </a:r>
            <a:r>
              <a:rPr lang="vi-VN" b="1" dirty="0" smtClean="0">
                <a:solidFill>
                  <a:schemeClr val="bg1"/>
                </a:solidFill>
              </a:rPr>
              <a:t>  </a:t>
            </a:r>
            <a:r>
              <a:rPr lang="sr-Latn-CS" b="1" dirty="0" smtClean="0">
                <a:solidFill>
                  <a:schemeClr val="bg1"/>
                </a:solidFill>
              </a:rPr>
              <a:t>OP </a:t>
            </a:r>
            <a:r>
              <a:rPr lang="vi-VN" b="1" dirty="0" smtClean="0">
                <a:solidFill>
                  <a:schemeClr val="bg1"/>
                </a:solidFill>
              </a:rPr>
              <a:t>u </a:t>
            </a:r>
            <a:r>
              <a:rPr lang="vi-VN" b="1" dirty="0">
                <a:solidFill>
                  <a:schemeClr val="bg1"/>
                </a:solidFill>
              </a:rPr>
              <a:t>odnosu na proizvođače </a:t>
            </a:r>
            <a:r>
              <a:rPr lang="vi-VN" b="1" dirty="0" smtClean="0">
                <a:solidFill>
                  <a:schemeClr val="bg1"/>
                </a:solidFill>
              </a:rPr>
              <a:t>i </a:t>
            </a:r>
            <a:r>
              <a:rPr lang="vi-VN" b="1" dirty="0">
                <a:solidFill>
                  <a:schemeClr val="bg1"/>
                </a:solidFill>
              </a:rPr>
              <a:t>trgovce kojima se </a:t>
            </a:r>
            <a:r>
              <a:rPr lang="sr-Latn-CS" b="1" dirty="0" smtClean="0">
                <a:solidFill>
                  <a:schemeClr val="bg1"/>
                </a:solidFill>
              </a:rPr>
              <a:t>                           </a:t>
            </a:r>
            <a:r>
              <a:rPr lang="vi-VN" b="1" dirty="0" smtClean="0">
                <a:solidFill>
                  <a:schemeClr val="bg1"/>
                </a:solidFill>
              </a:rPr>
              <a:t>margina zarade </a:t>
            </a:r>
            <a:r>
              <a:rPr lang="vi-VN" b="1" dirty="0">
                <a:solidFill>
                  <a:schemeClr val="bg1"/>
                </a:solidFill>
              </a:rPr>
              <a:t>smanjuje usljed konstantnog približavanja </a:t>
            </a:r>
            <a:r>
              <a:rPr lang="vi-VN" b="1" dirty="0" smtClean="0">
                <a:solidFill>
                  <a:schemeClr val="bg1"/>
                </a:solidFill>
              </a:rPr>
              <a:t>cijena</a:t>
            </a:r>
            <a:r>
              <a:rPr lang="sr-Latn-CS" b="1" dirty="0" smtClean="0">
                <a:solidFill>
                  <a:schemeClr val="bg1"/>
                </a:solidFill>
              </a:rPr>
              <a:t> ova dva </a:t>
            </a:r>
            <a:r>
              <a:rPr lang="vi-VN" b="1" dirty="0" smtClean="0">
                <a:solidFill>
                  <a:schemeClr val="bg1"/>
                </a:solidFill>
              </a:rPr>
              <a:t>tržišta</a:t>
            </a:r>
            <a:r>
              <a:rPr lang="sr-Latn-CS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2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436" y="119269"/>
            <a:ext cx="9144000" cy="583299"/>
          </a:xfrm>
        </p:spPr>
        <p:txBody>
          <a:bodyPr>
            <a:noAutofit/>
          </a:bodyPr>
          <a:lstStyle/>
          <a:p>
            <a:r>
              <a:rPr lang="sr-Latn-CS" sz="2800" b="1" dirty="0" smtClean="0"/>
              <a:t>PITANJA ZA DISKUSIJU</a:t>
            </a:r>
            <a:endParaRPr lang="sr-Latn-CS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045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8535" y="884486"/>
            <a:ext cx="116884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</a:rPr>
              <a:t>1</a:t>
            </a:r>
            <a:r>
              <a:rPr lang="vi-VN" sz="2400" dirty="0">
                <a:solidFill>
                  <a:schemeClr val="bg1"/>
                </a:solidFill>
              </a:rPr>
              <a:t>. Prema datom opisu (poglavlje 3.1 početni parametri), EES Grčke nije modelovan. Na koji način je uvažen uticaj sistema Grčke na region, naročito imajući u vidu da je Grčka jedan od najvećih uvoznika i da </a:t>
            </a:r>
            <a:r>
              <a:rPr lang="vi-VN" sz="2400" dirty="0" smtClean="0">
                <a:solidFill>
                  <a:schemeClr val="bg1"/>
                </a:solidFill>
              </a:rPr>
              <a:t>neuvažavanje </a:t>
            </a:r>
            <a:r>
              <a:rPr lang="vi-VN" sz="2400" dirty="0">
                <a:solidFill>
                  <a:schemeClr val="bg1"/>
                </a:solidFill>
              </a:rPr>
              <a:t>njenog uticaja može dovesti do značajnije greške u prognozi veleprodajnih </a:t>
            </a:r>
            <a:r>
              <a:rPr lang="vi-VN" sz="2400" dirty="0" smtClean="0">
                <a:solidFill>
                  <a:schemeClr val="bg1"/>
                </a:solidFill>
              </a:rPr>
              <a:t>c</a:t>
            </a:r>
            <a:r>
              <a:rPr lang="sr-Latn-ME" sz="2400" dirty="0" smtClean="0">
                <a:solidFill>
                  <a:schemeClr val="bg1"/>
                </a:solidFill>
              </a:rPr>
              <a:t>ij</a:t>
            </a:r>
            <a:r>
              <a:rPr lang="vi-VN" sz="2400" dirty="0" smtClean="0">
                <a:solidFill>
                  <a:schemeClr val="bg1"/>
                </a:solidFill>
              </a:rPr>
              <a:t>ena</a:t>
            </a:r>
            <a:r>
              <a:rPr lang="vi-VN" sz="2400" dirty="0">
                <a:solidFill>
                  <a:schemeClr val="bg1"/>
                </a:solidFill>
              </a:rPr>
              <a:t>?</a:t>
            </a:r>
          </a:p>
          <a:p>
            <a:endParaRPr lang="vi-VN" sz="2400" dirty="0">
              <a:solidFill>
                <a:schemeClr val="bg1"/>
              </a:solidFill>
            </a:endParaRPr>
          </a:p>
          <a:p>
            <a:r>
              <a:rPr lang="vi-VN" sz="2400" dirty="0">
                <a:solidFill>
                  <a:schemeClr val="bg1"/>
                </a:solidFill>
              </a:rPr>
              <a:t>2. Da li je u simulacionom modelu tržišta angažovanje TE Pljevlja tržišno optimizovano (sa gašenjem elektrane u periodima sa višom tržišnom </a:t>
            </a:r>
            <a:r>
              <a:rPr lang="vi-VN" sz="2400" dirty="0" smtClean="0">
                <a:solidFill>
                  <a:schemeClr val="bg1"/>
                </a:solidFill>
              </a:rPr>
              <a:t>c</a:t>
            </a:r>
            <a:r>
              <a:rPr lang="sr-Latn-ME" sz="2400" dirty="0" smtClean="0">
                <a:solidFill>
                  <a:schemeClr val="bg1"/>
                </a:solidFill>
              </a:rPr>
              <a:t>ij</a:t>
            </a:r>
            <a:r>
              <a:rPr lang="vi-VN" sz="2400" dirty="0" smtClean="0">
                <a:solidFill>
                  <a:schemeClr val="bg1"/>
                </a:solidFill>
              </a:rPr>
              <a:t>enom </a:t>
            </a:r>
            <a:r>
              <a:rPr lang="vi-VN" sz="2400" dirty="0">
                <a:solidFill>
                  <a:schemeClr val="bg1"/>
                </a:solidFill>
              </a:rPr>
              <a:t>od proizvodnih troškova elektrane), ili se smatralo da će EPCG </a:t>
            </a:r>
            <a:r>
              <a:rPr lang="vi-VN" sz="2400" dirty="0" smtClean="0">
                <a:solidFill>
                  <a:schemeClr val="bg1"/>
                </a:solidFill>
              </a:rPr>
              <a:t>uv</a:t>
            </a:r>
            <a:r>
              <a:rPr lang="sr-Latn-ME" sz="2400" dirty="0" smtClean="0">
                <a:solidFill>
                  <a:schemeClr val="bg1"/>
                </a:solidFill>
              </a:rPr>
              <a:t>ij</a:t>
            </a:r>
            <a:r>
              <a:rPr lang="vi-VN" sz="2400" dirty="0" smtClean="0">
                <a:solidFill>
                  <a:schemeClr val="bg1"/>
                </a:solidFill>
              </a:rPr>
              <a:t>ek </a:t>
            </a:r>
            <a:r>
              <a:rPr lang="vi-VN" sz="2400" dirty="0">
                <a:solidFill>
                  <a:schemeClr val="bg1"/>
                </a:solidFill>
              </a:rPr>
              <a:t>angažovati elektranu kada je raspoloživa (nevezano za prilike na tržištu)?</a:t>
            </a:r>
          </a:p>
          <a:p>
            <a:endParaRPr lang="vi-VN" sz="2400" dirty="0">
              <a:solidFill>
                <a:schemeClr val="bg1"/>
              </a:solidFill>
            </a:endParaRPr>
          </a:p>
          <a:p>
            <a:r>
              <a:rPr lang="vi-VN" sz="2400" dirty="0">
                <a:solidFill>
                  <a:schemeClr val="bg1"/>
                </a:solidFill>
              </a:rPr>
              <a:t>3.Posmatrajući dugoročno, potencijalnim ulaskom preostalih država Balkana u ETS mehanizam </a:t>
            </a:r>
            <a:r>
              <a:rPr lang="vi-VN" sz="2400" dirty="0" smtClean="0">
                <a:solidFill>
                  <a:schemeClr val="bg1"/>
                </a:solidFill>
              </a:rPr>
              <a:t>i</a:t>
            </a:r>
            <a:r>
              <a:rPr lang="sr-Latn-ME" sz="2400" dirty="0" smtClean="0">
                <a:solidFill>
                  <a:schemeClr val="bg1"/>
                </a:solidFill>
              </a:rPr>
              <a:t>,</a:t>
            </a:r>
            <a:r>
              <a:rPr lang="vi-VN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samim </a:t>
            </a:r>
            <a:r>
              <a:rPr lang="vi-VN" sz="2400" dirty="0" smtClean="0">
                <a:solidFill>
                  <a:schemeClr val="bg1"/>
                </a:solidFill>
              </a:rPr>
              <a:t>tim </a:t>
            </a:r>
            <a:r>
              <a:rPr lang="vi-VN" sz="2400" dirty="0">
                <a:solidFill>
                  <a:schemeClr val="bg1"/>
                </a:solidFill>
              </a:rPr>
              <a:t>značajnim povećanjem proizvodnih troškova termoelektrana, u kojoj </a:t>
            </a:r>
            <a:r>
              <a:rPr lang="vi-VN" sz="2400" dirty="0" smtClean="0">
                <a:solidFill>
                  <a:schemeClr val="bg1"/>
                </a:solidFill>
              </a:rPr>
              <a:t>m</a:t>
            </a:r>
            <a:r>
              <a:rPr lang="sr-Latn-ME" sz="2400" dirty="0" smtClean="0">
                <a:solidFill>
                  <a:schemeClr val="bg1"/>
                </a:solidFill>
              </a:rPr>
              <a:t>je</a:t>
            </a:r>
            <a:r>
              <a:rPr lang="vi-VN" sz="2400" dirty="0" smtClean="0">
                <a:solidFill>
                  <a:schemeClr val="bg1"/>
                </a:solidFill>
              </a:rPr>
              <a:t>ri </a:t>
            </a:r>
            <a:r>
              <a:rPr lang="vi-VN" sz="2400" dirty="0">
                <a:solidFill>
                  <a:schemeClr val="bg1"/>
                </a:solidFill>
              </a:rPr>
              <a:t>autori smatraju da može doći do </a:t>
            </a:r>
            <a:r>
              <a:rPr lang="vi-VN" sz="2400" dirty="0" smtClean="0">
                <a:solidFill>
                  <a:schemeClr val="bg1"/>
                </a:solidFill>
              </a:rPr>
              <a:t>prom</a:t>
            </a:r>
            <a:r>
              <a:rPr lang="sr-Latn-ME" sz="2400" dirty="0" smtClean="0">
                <a:solidFill>
                  <a:schemeClr val="bg1"/>
                </a:solidFill>
              </a:rPr>
              <a:t>j</a:t>
            </a:r>
            <a:r>
              <a:rPr lang="vi-VN" sz="2400" dirty="0" smtClean="0">
                <a:solidFill>
                  <a:schemeClr val="bg1"/>
                </a:solidFill>
              </a:rPr>
              <a:t>ene sm</a:t>
            </a:r>
            <a:r>
              <a:rPr lang="sr-Latn-ME" sz="2400" dirty="0" smtClean="0">
                <a:solidFill>
                  <a:schemeClr val="bg1"/>
                </a:solidFill>
              </a:rPr>
              <a:t>j</a:t>
            </a:r>
            <a:r>
              <a:rPr lang="vi-VN" sz="2400" dirty="0" smtClean="0">
                <a:solidFill>
                  <a:schemeClr val="bg1"/>
                </a:solidFill>
              </a:rPr>
              <a:t>era razm</a:t>
            </a:r>
            <a:r>
              <a:rPr lang="sr-Latn-ME" sz="2400" dirty="0" smtClean="0">
                <a:solidFill>
                  <a:schemeClr val="bg1"/>
                </a:solidFill>
              </a:rPr>
              <a:t>j</a:t>
            </a:r>
            <a:r>
              <a:rPr lang="vi-VN" sz="2400" dirty="0" smtClean="0">
                <a:solidFill>
                  <a:schemeClr val="bg1"/>
                </a:solidFill>
              </a:rPr>
              <a:t>ene </a:t>
            </a:r>
            <a:r>
              <a:rPr lang="vi-VN" sz="2400" dirty="0">
                <a:solidFill>
                  <a:schemeClr val="bg1"/>
                </a:solidFill>
              </a:rPr>
              <a:t>na HVDC linku između Italije i Crne Gore?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045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8534" y="2657627"/>
            <a:ext cx="11688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4000" b="1" dirty="0" smtClean="0">
                <a:solidFill>
                  <a:schemeClr val="bg1"/>
                </a:solidFill>
              </a:rPr>
              <a:t>HVALA NA PAŽNJI!!!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60" y="140677"/>
            <a:ext cx="10925909" cy="866279"/>
          </a:xfrm>
        </p:spPr>
        <p:txBody>
          <a:bodyPr>
            <a:noAutofit/>
          </a:bodyPr>
          <a:lstStyle/>
          <a:p>
            <a:r>
              <a:rPr lang="sr-Latn-CS" sz="2800" b="1" dirty="0" smtClean="0"/>
              <a:t>GLAVNE KARAKTERISTIKE MODELOVANIH ELEKTROENERGETSKIH SISTEMA</a:t>
            </a:r>
            <a:endParaRPr lang="en-NZ" sz="2800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2A1953D-C007-4644-BC1B-FF9CF7DF7FC2}"/>
              </a:ext>
            </a:extLst>
          </p:cNvPr>
          <p:cNvSpPr txBox="1">
            <a:spLocks/>
          </p:cNvSpPr>
          <p:nvPr/>
        </p:nvSpPr>
        <p:spPr>
          <a:xfrm>
            <a:off x="132860" y="5627077"/>
            <a:ext cx="8237415" cy="1008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695375"/>
              </p:ext>
            </p:extLst>
          </p:nvPr>
        </p:nvGraphicFramePr>
        <p:xfrm>
          <a:off x="5791199" y="1312051"/>
          <a:ext cx="6302377" cy="431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32859" y="1292667"/>
            <a:ext cx="557237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CS" sz="2000" dirty="0" smtClean="0">
                <a:solidFill>
                  <a:schemeClr val="bg1"/>
                </a:solidFill>
              </a:rPr>
              <a:t>Elektrane koje proizvode u sklopu sistema Crne Gore:</a:t>
            </a:r>
          </a:p>
          <a:p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HE Piva (342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HE </a:t>
            </a:r>
            <a:r>
              <a:rPr lang="sr-Latn-CS" sz="2000" dirty="0" err="1" smtClean="0">
                <a:solidFill>
                  <a:schemeClr val="bg1"/>
                </a:solidFill>
              </a:rPr>
              <a:t>Perućica</a:t>
            </a:r>
            <a:r>
              <a:rPr lang="sr-Latn-CS" sz="2000" dirty="0" smtClean="0">
                <a:solidFill>
                  <a:schemeClr val="bg1"/>
                </a:solidFill>
              </a:rPr>
              <a:t> (307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TE Pljevlja (210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VE </a:t>
            </a:r>
            <a:r>
              <a:rPr lang="sr-Latn-CS" sz="2000" dirty="0" err="1" smtClean="0">
                <a:solidFill>
                  <a:schemeClr val="bg1"/>
                </a:solidFill>
              </a:rPr>
              <a:t>Krnovo</a:t>
            </a:r>
            <a:r>
              <a:rPr lang="sr-Latn-CS" sz="2000" dirty="0" smtClean="0">
                <a:solidFill>
                  <a:schemeClr val="bg1"/>
                </a:solidFill>
              </a:rPr>
              <a:t> (72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VE </a:t>
            </a:r>
            <a:r>
              <a:rPr lang="sr-Latn-CS" sz="2000" dirty="0" err="1" smtClean="0">
                <a:solidFill>
                  <a:schemeClr val="bg1"/>
                </a:solidFill>
              </a:rPr>
              <a:t>Možura</a:t>
            </a:r>
            <a:r>
              <a:rPr lang="sr-Latn-CS" sz="2000" dirty="0" smtClean="0">
                <a:solidFill>
                  <a:schemeClr val="bg1"/>
                </a:solidFill>
              </a:rPr>
              <a:t> (48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Veliki broj malih </a:t>
            </a:r>
            <a:r>
              <a:rPr lang="sr-Latn-CS" sz="2000" dirty="0" smtClean="0">
                <a:solidFill>
                  <a:schemeClr val="bg1"/>
                </a:solidFill>
              </a:rPr>
              <a:t>hidroelektrana</a:t>
            </a:r>
            <a:r>
              <a:rPr lang="sr-Latn-CS" sz="2800" dirty="0" smtClean="0">
                <a:solidFill>
                  <a:schemeClr val="bg1"/>
                </a:solidFill>
              </a:rPr>
              <a:t>….</a:t>
            </a:r>
            <a:endParaRPr lang="sr-Latn-CS" dirty="0" smtClean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6574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7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60" y="140677"/>
            <a:ext cx="11873610" cy="866279"/>
          </a:xfrm>
        </p:spPr>
        <p:txBody>
          <a:bodyPr>
            <a:noAutofit/>
          </a:bodyPr>
          <a:lstStyle/>
          <a:p>
            <a:r>
              <a:rPr lang="sr-Latn-CS" sz="2800" b="1" dirty="0"/>
              <a:t>GLAVNE KARAKTERISTIKE </a:t>
            </a:r>
            <a:r>
              <a:rPr lang="sr-Latn-CS" sz="2800" b="1" dirty="0" smtClean="0"/>
              <a:t>MODELOVANIH ELEKTROENERGETSKIH </a:t>
            </a:r>
            <a:r>
              <a:rPr lang="sr-Latn-CS" sz="2800" b="1" dirty="0"/>
              <a:t>SISTEMA</a:t>
            </a:r>
            <a:endParaRPr lang="en-NZ" sz="2800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2A1953D-C007-4644-BC1B-FF9CF7DF7FC2}"/>
              </a:ext>
            </a:extLst>
          </p:cNvPr>
          <p:cNvSpPr txBox="1">
            <a:spLocks/>
          </p:cNvSpPr>
          <p:nvPr/>
        </p:nvSpPr>
        <p:spPr>
          <a:xfrm>
            <a:off x="132860" y="5627077"/>
            <a:ext cx="8237415" cy="1008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896875"/>
              </p:ext>
            </p:extLst>
          </p:nvPr>
        </p:nvGraphicFramePr>
        <p:xfrm>
          <a:off x="6064739" y="1297354"/>
          <a:ext cx="6049107" cy="427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32860" y="1300482"/>
            <a:ext cx="58771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 smtClean="0">
                <a:solidFill>
                  <a:schemeClr val="bg1"/>
                </a:solidFill>
              </a:rPr>
              <a:t>Elektrane koje proizvode u sklopu sistema Srbije:</a:t>
            </a:r>
          </a:p>
          <a:p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HE </a:t>
            </a:r>
            <a:r>
              <a:rPr lang="sr-Latn-CS" sz="2000" dirty="0">
                <a:solidFill>
                  <a:schemeClr val="bg1"/>
                </a:solidFill>
              </a:rPr>
              <a:t>Đ</a:t>
            </a:r>
            <a:r>
              <a:rPr lang="sr-Latn-CS" sz="2000" dirty="0" smtClean="0">
                <a:solidFill>
                  <a:schemeClr val="bg1"/>
                </a:solidFill>
              </a:rPr>
              <a:t>erdap </a:t>
            </a:r>
            <a:r>
              <a:rPr lang="sr-Latn-CS" sz="2000" dirty="0" smtClean="0">
                <a:solidFill>
                  <a:schemeClr val="bg1"/>
                </a:solidFill>
              </a:rPr>
              <a:t>1 i 2 (1369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err="1" smtClean="0">
                <a:solidFill>
                  <a:schemeClr val="bg1"/>
                </a:solidFill>
              </a:rPr>
              <a:t>Drimsko</a:t>
            </a:r>
            <a:r>
              <a:rPr lang="sr-Latn-CS" sz="2000" dirty="0" smtClean="0">
                <a:solidFill>
                  <a:schemeClr val="bg1"/>
                </a:solidFill>
              </a:rPr>
              <a:t>-Limske hidroelektrane (1358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err="1" smtClean="0">
                <a:solidFill>
                  <a:schemeClr val="bg1"/>
                </a:solidFill>
              </a:rPr>
              <a:t>Vlasinske</a:t>
            </a:r>
            <a:r>
              <a:rPr lang="sr-Latn-CS" sz="2000" dirty="0" smtClean="0">
                <a:solidFill>
                  <a:schemeClr val="bg1"/>
                </a:solidFill>
              </a:rPr>
              <a:t> hidroelektrane i HE Pirot (230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TE Nikola Tesla (2787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TE </a:t>
            </a:r>
            <a:r>
              <a:rPr lang="sr-Latn-CS" sz="2000" dirty="0" err="1" smtClean="0">
                <a:solidFill>
                  <a:schemeClr val="bg1"/>
                </a:solidFill>
              </a:rPr>
              <a:t>Kostolac</a:t>
            </a:r>
            <a:r>
              <a:rPr lang="sr-Latn-CS" sz="2000" dirty="0" smtClean="0">
                <a:solidFill>
                  <a:schemeClr val="bg1"/>
                </a:solidFill>
              </a:rPr>
              <a:t> (921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TE Kolubara (110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TE Morava (125 MW)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045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6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60" y="82511"/>
            <a:ext cx="10925909" cy="866279"/>
          </a:xfrm>
        </p:spPr>
        <p:txBody>
          <a:bodyPr>
            <a:noAutofit/>
          </a:bodyPr>
          <a:lstStyle/>
          <a:p>
            <a:r>
              <a:rPr lang="sr-Latn-CS" sz="2800" b="1" dirty="0" smtClean="0"/>
              <a:t>GLAVNE KARAKTERISTIKE MODELOVANIH ELEKTROENERGETSKIH SISTEMA</a:t>
            </a:r>
            <a:endParaRPr lang="en-NZ" sz="2800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2A1953D-C007-4644-BC1B-FF9CF7DF7FC2}"/>
              </a:ext>
            </a:extLst>
          </p:cNvPr>
          <p:cNvSpPr txBox="1">
            <a:spLocks/>
          </p:cNvSpPr>
          <p:nvPr/>
        </p:nvSpPr>
        <p:spPr>
          <a:xfrm>
            <a:off x="132860" y="5627077"/>
            <a:ext cx="8237415" cy="1008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32860" y="1221002"/>
            <a:ext cx="56192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CS" sz="2000" dirty="0" smtClean="0">
                <a:solidFill>
                  <a:schemeClr val="bg1"/>
                </a:solidFill>
              </a:rPr>
              <a:t>Sistemi koji funkcionišu u sklopu sistema Bosne i Hercegovine:</a:t>
            </a:r>
          </a:p>
          <a:p>
            <a:endParaRPr lang="sr-Latn-C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ERS Trebinje (TE Gacko 300 MW,   </a:t>
            </a:r>
            <a:r>
              <a:rPr lang="sr-Latn-CS" sz="2000" dirty="0">
                <a:solidFill>
                  <a:schemeClr val="bg1"/>
                </a:solidFill>
              </a:rPr>
              <a:t> </a:t>
            </a:r>
            <a:r>
              <a:rPr lang="sr-Latn-CS" sz="2000" dirty="0" smtClean="0">
                <a:solidFill>
                  <a:schemeClr val="bg1"/>
                </a:solidFill>
              </a:rPr>
              <a:t>           TE Ugljevik 300 MW, HE  </a:t>
            </a:r>
            <a:r>
              <a:rPr lang="sr-Latn-CS" sz="2000" dirty="0" smtClean="0">
                <a:solidFill>
                  <a:schemeClr val="bg1"/>
                </a:solidFill>
              </a:rPr>
              <a:t>Višegrad </a:t>
            </a:r>
            <a:r>
              <a:rPr lang="sr-Latn-CS" sz="2000" dirty="0" smtClean="0">
                <a:solidFill>
                  <a:schemeClr val="bg1"/>
                </a:solidFill>
              </a:rPr>
              <a:t>315 MW, HE Trebinje 190 MW, HE Dubrovnik 110 MW, HE Bočac)</a:t>
            </a:r>
            <a:endParaRPr lang="sr-Latn-C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EPHZHB Mostar</a:t>
            </a:r>
            <a:r>
              <a:rPr lang="en-US" sz="2000" dirty="0" smtClean="0">
                <a:solidFill>
                  <a:schemeClr val="bg1"/>
                </a:solidFill>
              </a:rPr>
              <a:t> (HE Mostar 72 MW, HE </a:t>
            </a:r>
            <a:r>
              <a:rPr lang="en-US" sz="2000" dirty="0" err="1" smtClean="0">
                <a:solidFill>
                  <a:schemeClr val="bg1"/>
                </a:solidFill>
              </a:rPr>
              <a:t>Mostarsko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Blato</a:t>
            </a:r>
            <a:r>
              <a:rPr lang="en-US" sz="2000" dirty="0" smtClean="0">
                <a:solidFill>
                  <a:schemeClr val="bg1"/>
                </a:solidFill>
              </a:rPr>
              <a:t> 60 MW, HE Rama, RHE </a:t>
            </a:r>
            <a:r>
              <a:rPr lang="sr-Latn-CS" sz="2000" dirty="0" smtClean="0">
                <a:solidFill>
                  <a:schemeClr val="bg1"/>
                </a:solidFill>
              </a:rPr>
              <a:t>Čapljina 440 MW, He Jajce 78 MW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sr-Latn-CS" sz="2000" dirty="0" smtClean="0">
              <a:solidFill>
                <a:schemeClr val="bg1"/>
              </a:solidFill>
            </a:endParaRPr>
          </a:p>
          <a:p>
            <a:endParaRPr lang="sr-Latn-C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000" dirty="0" err="1" smtClean="0">
                <a:solidFill>
                  <a:schemeClr val="bg1"/>
                </a:solidFill>
              </a:rPr>
              <a:t>EPBiH</a:t>
            </a:r>
            <a:r>
              <a:rPr lang="sr-Latn-CS" sz="2000" dirty="0" smtClean="0">
                <a:solidFill>
                  <a:schemeClr val="bg1"/>
                </a:solidFill>
              </a:rPr>
              <a:t> Sarajevo (</a:t>
            </a:r>
            <a:r>
              <a:rPr lang="sr-Latn-CS" sz="2000" dirty="0" err="1" smtClean="0">
                <a:solidFill>
                  <a:schemeClr val="bg1"/>
                </a:solidFill>
              </a:rPr>
              <a:t>Jablanica</a:t>
            </a:r>
            <a:r>
              <a:rPr lang="sr-Latn-CS" sz="2000" dirty="0" smtClean="0">
                <a:solidFill>
                  <a:schemeClr val="bg1"/>
                </a:solidFill>
              </a:rPr>
              <a:t> 180 MW, </a:t>
            </a:r>
            <a:r>
              <a:rPr lang="sr-Latn-CS" sz="2000" dirty="0" err="1" smtClean="0">
                <a:solidFill>
                  <a:schemeClr val="bg1"/>
                </a:solidFill>
              </a:rPr>
              <a:t>Grabovica</a:t>
            </a:r>
            <a:r>
              <a:rPr lang="sr-Latn-CS" sz="2000" dirty="0" smtClean="0">
                <a:solidFill>
                  <a:schemeClr val="bg1"/>
                </a:solidFill>
              </a:rPr>
              <a:t> 114 MW , </a:t>
            </a:r>
            <a:r>
              <a:rPr lang="sr-Latn-CS" sz="2000" dirty="0" err="1" smtClean="0">
                <a:solidFill>
                  <a:schemeClr val="bg1"/>
                </a:solidFill>
              </a:rPr>
              <a:t>Slalakovac</a:t>
            </a:r>
            <a:r>
              <a:rPr lang="sr-Latn-CS" sz="2000" dirty="0" smtClean="0">
                <a:solidFill>
                  <a:schemeClr val="bg1"/>
                </a:solidFill>
              </a:rPr>
              <a:t> 210 MW, TE Tuzla 715 MW  i TE </a:t>
            </a:r>
            <a:r>
              <a:rPr lang="sr-Latn-CS" sz="2000" dirty="0" err="1" smtClean="0">
                <a:solidFill>
                  <a:schemeClr val="bg1"/>
                </a:solidFill>
              </a:rPr>
              <a:t>Kakanj</a:t>
            </a:r>
            <a:r>
              <a:rPr lang="sr-Latn-CS" sz="2000" dirty="0" smtClean="0">
                <a:solidFill>
                  <a:schemeClr val="bg1"/>
                </a:solidFill>
              </a:rPr>
              <a:t> 450 MW 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478271"/>
              </p:ext>
            </p:extLst>
          </p:nvPr>
        </p:nvGraphicFramePr>
        <p:xfrm>
          <a:off x="5884984" y="1258277"/>
          <a:ext cx="6307016" cy="424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94812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6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60" y="140677"/>
            <a:ext cx="10925909" cy="866279"/>
          </a:xfrm>
        </p:spPr>
        <p:txBody>
          <a:bodyPr>
            <a:noAutofit/>
          </a:bodyPr>
          <a:lstStyle/>
          <a:p>
            <a:r>
              <a:rPr lang="sr-Latn-CS" sz="2800" b="1" dirty="0" smtClean="0"/>
              <a:t>GLAVNE KARAKTERISTIKE MODELOVANIH ELEKTROENERGETSKIH SISTEMA</a:t>
            </a:r>
            <a:endParaRPr lang="en-NZ" sz="2800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2A1953D-C007-4644-BC1B-FF9CF7DF7FC2}"/>
              </a:ext>
            </a:extLst>
          </p:cNvPr>
          <p:cNvSpPr txBox="1">
            <a:spLocks/>
          </p:cNvSpPr>
          <p:nvPr/>
        </p:nvSpPr>
        <p:spPr>
          <a:xfrm>
            <a:off x="132860" y="5627077"/>
            <a:ext cx="8237415" cy="1008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32860" y="1300482"/>
            <a:ext cx="54160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 smtClean="0">
                <a:solidFill>
                  <a:schemeClr val="bg1"/>
                </a:solidFill>
              </a:rPr>
              <a:t>Elektrane koje proizvode u sklopu sistema Albanije:</a:t>
            </a:r>
          </a:p>
          <a:p>
            <a:pPr algn="just"/>
            <a:endParaRPr lang="sr-Latn-C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</a:rPr>
              <a:t>HE </a:t>
            </a:r>
            <a:r>
              <a:rPr lang="sr-Latn-CS" sz="2400" dirty="0" err="1" smtClean="0">
                <a:solidFill>
                  <a:schemeClr val="bg1"/>
                </a:solidFill>
              </a:rPr>
              <a:t>Fierze</a:t>
            </a:r>
            <a:r>
              <a:rPr lang="sr-Latn-CS" sz="2400" dirty="0" smtClean="0">
                <a:solidFill>
                  <a:schemeClr val="bg1"/>
                </a:solidFill>
              </a:rPr>
              <a:t> 500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</a:rPr>
              <a:t>HE </a:t>
            </a:r>
            <a:r>
              <a:rPr lang="sr-Latn-CS" sz="2400" dirty="0" err="1" smtClean="0">
                <a:solidFill>
                  <a:schemeClr val="bg1"/>
                </a:solidFill>
              </a:rPr>
              <a:t>Komani</a:t>
            </a:r>
            <a:r>
              <a:rPr lang="sr-Latn-CS" sz="2400" dirty="0" smtClean="0">
                <a:solidFill>
                  <a:schemeClr val="bg1"/>
                </a:solidFill>
              </a:rPr>
              <a:t> 600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400" dirty="0" err="1" smtClean="0">
                <a:solidFill>
                  <a:schemeClr val="bg1"/>
                </a:solidFill>
              </a:rPr>
              <a:t>Vau</a:t>
            </a:r>
            <a:r>
              <a:rPr lang="sr-Latn-CS" sz="2400" dirty="0" smtClean="0">
                <a:solidFill>
                  <a:schemeClr val="bg1"/>
                </a:solidFill>
              </a:rPr>
              <a:t> i </a:t>
            </a:r>
            <a:r>
              <a:rPr lang="sr-Latn-CS" sz="2400" dirty="0" err="1" smtClean="0">
                <a:solidFill>
                  <a:schemeClr val="bg1"/>
                </a:solidFill>
              </a:rPr>
              <a:t>Dejes</a:t>
            </a:r>
            <a:r>
              <a:rPr lang="sr-Latn-CS" sz="2400" dirty="0" smtClean="0">
                <a:solidFill>
                  <a:schemeClr val="bg1"/>
                </a:solidFill>
              </a:rPr>
              <a:t> 250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CS" sz="2000" dirty="0">
              <a:solidFill>
                <a:schemeClr val="bg1"/>
              </a:solidFill>
            </a:endParaRPr>
          </a:p>
          <a:p>
            <a:endParaRPr lang="sr-Latn-CS" sz="2000" dirty="0" smtClean="0">
              <a:solidFill>
                <a:schemeClr val="bg1"/>
              </a:solidFill>
            </a:endParaRPr>
          </a:p>
          <a:p>
            <a:endParaRPr lang="sr-Latn-CS" sz="2000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045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812332"/>
              </p:ext>
            </p:extLst>
          </p:nvPr>
        </p:nvGraphicFramePr>
        <p:xfrm>
          <a:off x="5796501" y="1224502"/>
          <a:ext cx="6395499" cy="428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64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60" y="140677"/>
            <a:ext cx="10925909" cy="866279"/>
          </a:xfrm>
        </p:spPr>
        <p:txBody>
          <a:bodyPr>
            <a:noAutofit/>
          </a:bodyPr>
          <a:lstStyle/>
          <a:p>
            <a:r>
              <a:rPr lang="sr-Latn-CS" sz="2800" b="1" dirty="0" smtClean="0"/>
              <a:t>GLAVNE KARAKTERISTIKE MODELOVANIH ELEKTROENERGETSKIH SISTEMA</a:t>
            </a:r>
            <a:endParaRPr lang="en-NZ" sz="2800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2A1953D-C007-4644-BC1B-FF9CF7DF7FC2}"/>
              </a:ext>
            </a:extLst>
          </p:cNvPr>
          <p:cNvSpPr txBox="1">
            <a:spLocks/>
          </p:cNvSpPr>
          <p:nvPr/>
        </p:nvSpPr>
        <p:spPr>
          <a:xfrm>
            <a:off x="132860" y="5627077"/>
            <a:ext cx="8237415" cy="1008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32858" y="1425528"/>
            <a:ext cx="54160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 smtClean="0">
                <a:solidFill>
                  <a:schemeClr val="bg1"/>
                </a:solidFill>
              </a:rPr>
              <a:t>Elektrane koje proizvode u sklopu sistema Makedonije:</a:t>
            </a:r>
          </a:p>
          <a:p>
            <a:endParaRPr lang="sr-Latn-CS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TE </a:t>
            </a:r>
            <a:r>
              <a:rPr lang="sr-Latn-CS" sz="2000" dirty="0" err="1" smtClean="0">
                <a:solidFill>
                  <a:schemeClr val="bg1"/>
                </a:solidFill>
              </a:rPr>
              <a:t>Bitola</a:t>
            </a:r>
            <a:r>
              <a:rPr lang="sr-Latn-CS" sz="2000" dirty="0" smtClean="0">
                <a:solidFill>
                  <a:schemeClr val="bg1"/>
                </a:solidFill>
              </a:rPr>
              <a:t> 700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TE </a:t>
            </a:r>
            <a:r>
              <a:rPr lang="sr-Latn-CS" sz="2000" dirty="0" err="1" smtClean="0">
                <a:solidFill>
                  <a:schemeClr val="bg1"/>
                </a:solidFill>
              </a:rPr>
              <a:t>Oslomej</a:t>
            </a:r>
            <a:r>
              <a:rPr lang="sr-Latn-CS" sz="2000" dirty="0" smtClean="0">
                <a:solidFill>
                  <a:schemeClr val="bg1"/>
                </a:solidFill>
              </a:rPr>
              <a:t> 125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C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HE </a:t>
            </a:r>
            <a:r>
              <a:rPr lang="sr-Latn-CS" sz="2000" dirty="0" err="1" smtClean="0">
                <a:solidFill>
                  <a:schemeClr val="bg1"/>
                </a:solidFill>
              </a:rPr>
              <a:t>Kozjak</a:t>
            </a:r>
            <a:r>
              <a:rPr lang="sr-Latn-CS" sz="2000" dirty="0" smtClean="0">
                <a:solidFill>
                  <a:schemeClr val="bg1"/>
                </a:solidFill>
              </a:rPr>
              <a:t> 82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HE </a:t>
            </a:r>
            <a:r>
              <a:rPr lang="sr-Latn-CS" sz="2000" dirty="0" smtClean="0">
                <a:solidFill>
                  <a:schemeClr val="bg1"/>
                </a:solidFill>
              </a:rPr>
              <a:t>Sveta Petka </a:t>
            </a:r>
            <a:r>
              <a:rPr lang="sr-Latn-CS" sz="2000" dirty="0" smtClean="0">
                <a:solidFill>
                  <a:schemeClr val="bg1"/>
                </a:solidFill>
              </a:rPr>
              <a:t>36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HE </a:t>
            </a:r>
            <a:r>
              <a:rPr lang="sr-Latn-CS" sz="2000" dirty="0" err="1" smtClean="0">
                <a:solidFill>
                  <a:schemeClr val="bg1"/>
                </a:solidFill>
              </a:rPr>
              <a:t>Vrutok</a:t>
            </a:r>
            <a:r>
              <a:rPr lang="sr-Latn-CS" sz="2000" dirty="0" smtClean="0">
                <a:solidFill>
                  <a:schemeClr val="bg1"/>
                </a:solidFill>
              </a:rPr>
              <a:t> 165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HE </a:t>
            </a:r>
            <a:r>
              <a:rPr lang="sr-Latn-CS" sz="2000" dirty="0" err="1" smtClean="0">
                <a:solidFill>
                  <a:schemeClr val="bg1"/>
                </a:solidFill>
              </a:rPr>
              <a:t>Raven</a:t>
            </a:r>
            <a:r>
              <a:rPr lang="sr-Latn-CS" sz="2000" dirty="0" smtClean="0">
                <a:solidFill>
                  <a:schemeClr val="bg1"/>
                </a:solidFill>
              </a:rPr>
              <a:t> 21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HE Vrben 13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HE </a:t>
            </a:r>
            <a:r>
              <a:rPr lang="sr-Latn-CS" sz="2000" dirty="0" smtClean="0">
                <a:solidFill>
                  <a:schemeClr val="bg1"/>
                </a:solidFill>
              </a:rPr>
              <a:t>Špilje </a:t>
            </a:r>
            <a:r>
              <a:rPr lang="sr-Latn-CS" sz="2000" dirty="0" smtClean="0">
                <a:solidFill>
                  <a:schemeClr val="bg1"/>
                </a:solidFill>
              </a:rPr>
              <a:t>84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000" dirty="0" smtClean="0">
                <a:solidFill>
                  <a:schemeClr val="bg1"/>
                </a:solidFill>
              </a:rPr>
              <a:t>HE </a:t>
            </a:r>
            <a:r>
              <a:rPr lang="sr-Latn-CS" sz="2000" dirty="0" smtClean="0">
                <a:solidFill>
                  <a:schemeClr val="bg1"/>
                </a:solidFill>
              </a:rPr>
              <a:t>Globočica </a:t>
            </a:r>
            <a:r>
              <a:rPr lang="sr-Latn-CS" sz="2000" dirty="0" smtClean="0">
                <a:solidFill>
                  <a:schemeClr val="bg1"/>
                </a:solidFill>
              </a:rPr>
              <a:t>42 MW</a:t>
            </a:r>
          </a:p>
          <a:p>
            <a:endParaRPr lang="sr-Latn-CS" sz="2000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045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872331"/>
              </p:ext>
            </p:extLst>
          </p:nvPr>
        </p:nvGraphicFramePr>
        <p:xfrm>
          <a:off x="5796501" y="1168842"/>
          <a:ext cx="6395499" cy="428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4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123" y="125046"/>
            <a:ext cx="9144000" cy="544223"/>
          </a:xfrm>
        </p:spPr>
        <p:txBody>
          <a:bodyPr>
            <a:noAutofit/>
          </a:bodyPr>
          <a:lstStyle/>
          <a:p>
            <a:r>
              <a:rPr lang="sr-Latn-CS" sz="2800" dirty="0"/>
              <a:t/>
            </a:r>
            <a:br>
              <a:rPr lang="sr-Latn-CS" sz="2800" dirty="0"/>
            </a:br>
            <a:r>
              <a:rPr lang="sr-Latn-CS" sz="2800" dirty="0"/>
              <a:t/>
            </a:r>
            <a:br>
              <a:rPr lang="sr-Latn-CS" sz="2800" dirty="0"/>
            </a:br>
            <a:r>
              <a:rPr lang="sr-Latn-ME" sz="2800" b="1" dirty="0"/>
              <a:t>ZONSKA ANALIZA </a:t>
            </a:r>
            <a:r>
              <a:rPr lang="sr-Latn-ME" sz="2800" b="1" dirty="0" smtClean="0"/>
              <a:t>TRŽIŠTA </a:t>
            </a:r>
            <a:r>
              <a:rPr lang="sr-Latn-ME" sz="2800" b="1" dirty="0"/>
              <a:t>ELEKTRIČNE </a:t>
            </a:r>
            <a:r>
              <a:rPr lang="sr-Latn-ME" sz="2800" b="1" dirty="0" smtClean="0"/>
              <a:t>ENERGIJE</a:t>
            </a:r>
            <a:endParaRPr lang="sr-Latn-C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2" y="1000370"/>
            <a:ext cx="6267940" cy="522067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CS" sz="2000" dirty="0"/>
              <a:t>O</a:t>
            </a:r>
            <a:r>
              <a:rPr lang="en-GB" sz="2000" dirty="0" err="1" smtClean="0"/>
              <a:t>ptimizacij</a:t>
            </a:r>
            <a:r>
              <a:rPr lang="sr-Latn-CS" sz="2000" dirty="0" smtClean="0"/>
              <a:t>a</a:t>
            </a:r>
            <a:r>
              <a:rPr lang="en-GB" sz="2000" dirty="0" smtClean="0"/>
              <a:t> </a:t>
            </a:r>
            <a:r>
              <a:rPr lang="en-GB" sz="2000" dirty="0" err="1"/>
              <a:t>tržišta</a:t>
            </a:r>
            <a:r>
              <a:rPr lang="en-GB" sz="2000" dirty="0"/>
              <a:t> </a:t>
            </a:r>
            <a:r>
              <a:rPr lang="en-GB" sz="2000" dirty="0" err="1" smtClean="0"/>
              <a:t>električne</a:t>
            </a:r>
            <a:r>
              <a:rPr lang="sr-Latn-CS" sz="2000" dirty="0" smtClean="0"/>
              <a:t> </a:t>
            </a:r>
            <a:r>
              <a:rPr lang="en-GB" sz="2000" dirty="0" err="1" smtClean="0"/>
              <a:t>energije</a:t>
            </a:r>
            <a:r>
              <a:rPr lang="en-GB" sz="2000" dirty="0" smtClean="0"/>
              <a:t> </a:t>
            </a:r>
            <a:r>
              <a:rPr lang="en-GB" sz="2000" dirty="0"/>
              <a:t>se </a:t>
            </a:r>
            <a:r>
              <a:rPr lang="en-GB" sz="2000" dirty="0" err="1"/>
              <a:t>može</a:t>
            </a:r>
            <a:r>
              <a:rPr lang="en-GB" sz="2000" dirty="0"/>
              <a:t> </a:t>
            </a:r>
            <a:r>
              <a:rPr lang="en-GB" sz="2000" dirty="0" err="1"/>
              <a:t>klasifikovati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višedimenzionalna</a:t>
            </a:r>
            <a:r>
              <a:rPr lang="en-GB" sz="2000" dirty="0"/>
              <a:t> </a:t>
            </a:r>
            <a:r>
              <a:rPr lang="en-GB" sz="2000" dirty="0" err="1"/>
              <a:t>optimizacija</a:t>
            </a:r>
            <a:r>
              <a:rPr lang="en-GB" sz="2000" dirty="0"/>
              <a:t> </a:t>
            </a:r>
            <a:r>
              <a:rPr lang="en-GB" sz="2000" dirty="0" err="1"/>
              <a:t>koju</a:t>
            </a:r>
            <a:r>
              <a:rPr lang="en-GB" sz="2000" dirty="0"/>
              <a:t> je </a:t>
            </a:r>
            <a:r>
              <a:rPr lang="en-GB" sz="2000" dirty="0" err="1"/>
              <a:t>potrebno</a:t>
            </a:r>
            <a:r>
              <a:rPr lang="en-GB" sz="2000" dirty="0"/>
              <a:t> </a:t>
            </a:r>
            <a:r>
              <a:rPr lang="en-GB" sz="2000" dirty="0" err="1"/>
              <a:t>riješiti</a:t>
            </a:r>
            <a:r>
              <a:rPr lang="en-GB" sz="2000" dirty="0"/>
              <a:t> </a:t>
            </a:r>
            <a:r>
              <a:rPr lang="en-GB" sz="2000" dirty="0" err="1"/>
              <a:t>nekom</a:t>
            </a:r>
            <a:r>
              <a:rPr lang="en-GB" sz="2000" dirty="0"/>
              <a:t> od </a:t>
            </a:r>
            <a:r>
              <a:rPr lang="en-GB" sz="2000" dirty="0" err="1"/>
              <a:t>metoda</a:t>
            </a:r>
            <a:r>
              <a:rPr lang="en-GB" sz="2000" dirty="0"/>
              <a:t> </a:t>
            </a:r>
            <a:r>
              <a:rPr lang="en-GB" sz="2000" dirty="0" err="1"/>
              <a:t>nelinearnog</a:t>
            </a:r>
            <a:r>
              <a:rPr lang="en-GB" sz="2000" dirty="0"/>
              <a:t> </a:t>
            </a:r>
            <a:r>
              <a:rPr lang="en-GB" sz="2000" dirty="0" err="1" smtClean="0"/>
              <a:t>programiranja</a:t>
            </a:r>
            <a:endParaRPr lang="sr-Latn-C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sz="2000" dirty="0" smtClean="0"/>
              <a:t>“ZONAL </a:t>
            </a:r>
            <a:r>
              <a:rPr lang="sr-Latn-ME" sz="2000" dirty="0"/>
              <a:t>MARKET </a:t>
            </a:r>
            <a:r>
              <a:rPr lang="sr-Latn-ME" sz="2000" dirty="0" smtClean="0"/>
              <a:t>ANALYSIS</a:t>
            </a:r>
            <a:r>
              <a:rPr lang="sr-Latn-ME" sz="2000" dirty="0"/>
              <a:t> </a:t>
            </a:r>
            <a:r>
              <a:rPr lang="sr-Latn-ME" sz="2000" dirty="0" smtClean="0"/>
              <a:t>“, </a:t>
            </a:r>
            <a:r>
              <a:rPr lang="sr-Latn-ME" sz="2000" dirty="0" err="1" smtClean="0"/>
              <a:t>Ventyx</a:t>
            </a:r>
            <a:r>
              <a:rPr lang="sr-Latn-ME" sz="2000" dirty="0" smtClean="0"/>
              <a:t> </a:t>
            </a:r>
            <a:r>
              <a:rPr lang="sr-Latn-ME" sz="2000" dirty="0" err="1" smtClean="0"/>
              <a:t>an</a:t>
            </a:r>
            <a:r>
              <a:rPr lang="sr-Latn-ME" sz="2000" dirty="0" smtClean="0"/>
              <a:t> ABB </a:t>
            </a:r>
            <a:r>
              <a:rPr lang="sr-Latn-ME" sz="2000" dirty="0" err="1" smtClean="0"/>
              <a:t>company</a:t>
            </a:r>
            <a:endParaRPr lang="sr-Latn-ME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sz="2000" dirty="0"/>
              <a:t>Softver sadrži podatke o preko 1000 elektrana i oko 30 parametara po svakoj elektrani</a:t>
            </a:r>
            <a:r>
              <a:rPr lang="sr-Latn-ME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CS" sz="2000" dirty="0"/>
              <a:t>P</a:t>
            </a:r>
            <a:r>
              <a:rPr lang="vi-VN" sz="2000" dirty="0" smtClean="0"/>
              <a:t>otrebno </a:t>
            </a:r>
            <a:r>
              <a:rPr lang="vi-VN" sz="2000" dirty="0"/>
              <a:t>je unijeti </a:t>
            </a:r>
            <a:r>
              <a:rPr lang="vi-VN" sz="2000" dirty="0" smtClean="0"/>
              <a:t>potrošnj</a:t>
            </a:r>
            <a:r>
              <a:rPr lang="sr-Latn-CS" sz="2000" dirty="0" smtClean="0"/>
              <a:t>u, </a:t>
            </a:r>
            <a:r>
              <a:rPr lang="vi-VN" sz="2000" dirty="0" smtClean="0"/>
              <a:t>prekogranične </a:t>
            </a:r>
            <a:r>
              <a:rPr lang="vi-VN" sz="2000" dirty="0"/>
              <a:t>prenosne </a:t>
            </a:r>
            <a:r>
              <a:rPr lang="vi-VN" sz="2000" dirty="0" smtClean="0"/>
              <a:t>kapacitete</a:t>
            </a:r>
            <a:r>
              <a:rPr lang="sr-Latn-CS" sz="2000" dirty="0" smtClean="0"/>
              <a:t>, cijene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period 2019 </a:t>
            </a:r>
            <a:r>
              <a:rPr lang="en-US" sz="2000" dirty="0" smtClean="0"/>
              <a:t>– 2025</a:t>
            </a:r>
            <a:r>
              <a:rPr lang="sr-Latn-ME" sz="2000" dirty="0" smtClean="0"/>
              <a:t>.</a:t>
            </a:r>
            <a:r>
              <a:rPr lang="sr-Latn-CS" sz="2000" dirty="0" smtClean="0"/>
              <a:t> </a:t>
            </a:r>
            <a:r>
              <a:rPr lang="sr-Latn-CS" sz="2000" dirty="0" smtClean="0"/>
              <a:t>za zemlje koje nisu modelovene i sl. u satnoj rezoluciji.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CS" sz="2000" dirty="0" smtClean="0"/>
              <a:t>Najprije </a:t>
            </a:r>
            <a:r>
              <a:rPr lang="sr-Latn-CS" sz="2000" dirty="0"/>
              <a:t>je potrebno izračunati marginalne cijene pojedinačnih zemalja </a:t>
            </a:r>
            <a:endParaRPr lang="sr-Latn-CS" sz="2000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Nakon</a:t>
            </a:r>
            <a:r>
              <a:rPr lang="en-GB" sz="2000" dirty="0"/>
              <a:t> </a:t>
            </a:r>
            <a:r>
              <a:rPr lang="en-GB" sz="2000" dirty="0" err="1"/>
              <a:t>proračuna</a:t>
            </a:r>
            <a:r>
              <a:rPr lang="en-GB" sz="2000" dirty="0"/>
              <a:t> </a:t>
            </a:r>
            <a:r>
              <a:rPr lang="en-GB" sz="2000" dirty="0" err="1"/>
              <a:t>marginalnih</a:t>
            </a:r>
            <a:r>
              <a:rPr lang="en-GB" sz="2000" dirty="0"/>
              <a:t> </a:t>
            </a:r>
            <a:r>
              <a:rPr lang="en-GB" sz="2000" dirty="0" err="1"/>
              <a:t>cijena</a:t>
            </a:r>
            <a:r>
              <a:rPr lang="en-GB" sz="2000" dirty="0"/>
              <a:t> </a:t>
            </a:r>
            <a:r>
              <a:rPr lang="en-GB" sz="2000" dirty="0" err="1"/>
              <a:t>zemalja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regiona</a:t>
            </a:r>
            <a:r>
              <a:rPr lang="en-GB" sz="2000" dirty="0"/>
              <a:t> </a:t>
            </a:r>
            <a:r>
              <a:rPr lang="en-GB" sz="2000" dirty="0" err="1"/>
              <a:t>koji</a:t>
            </a:r>
            <a:r>
              <a:rPr lang="en-GB" sz="2000" dirty="0"/>
              <a:t> se </a:t>
            </a:r>
            <a:r>
              <a:rPr lang="en-GB" sz="2000" dirty="0" err="1"/>
              <a:t>analiziraju</a:t>
            </a:r>
            <a:r>
              <a:rPr lang="en-GB" sz="2000" dirty="0"/>
              <a:t>, </a:t>
            </a:r>
            <a:r>
              <a:rPr lang="en-GB" sz="2000" dirty="0" err="1"/>
              <a:t>softver</a:t>
            </a:r>
            <a:r>
              <a:rPr lang="en-GB" sz="2000" dirty="0"/>
              <a:t> </a:t>
            </a:r>
            <a:r>
              <a:rPr lang="en-GB" sz="2000" dirty="0" err="1"/>
              <a:t>funkcioniše</a:t>
            </a:r>
            <a:r>
              <a:rPr lang="en-GB" sz="2000" dirty="0"/>
              <a:t> </a:t>
            </a:r>
            <a:r>
              <a:rPr lang="en-GB" sz="2000" dirty="0" err="1"/>
              <a:t>po</a:t>
            </a:r>
            <a:r>
              <a:rPr lang="en-GB" sz="2000" dirty="0"/>
              <a:t> </a:t>
            </a:r>
            <a:r>
              <a:rPr lang="en-GB" sz="2000" dirty="0" err="1"/>
              <a:t>principu</a:t>
            </a:r>
            <a:r>
              <a:rPr lang="en-GB" sz="2000" dirty="0"/>
              <a:t> “Market coupling“ </a:t>
            </a:r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2" y="3587262"/>
            <a:ext cx="5684838" cy="206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2" y="957386"/>
            <a:ext cx="5684838" cy="26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3" name="AutoShape 5"/>
          <p:cNvCxnSpPr>
            <a:cxnSpLocks noChangeShapeType="1"/>
          </p:cNvCxnSpPr>
          <p:nvPr/>
        </p:nvCxnSpPr>
        <p:spPr bwMode="auto">
          <a:xfrm flipH="1">
            <a:off x="9109930" y="2801571"/>
            <a:ext cx="706437" cy="50800"/>
          </a:xfrm>
          <a:prstGeom prst="straightConnector1">
            <a:avLst/>
          </a:prstGeom>
          <a:noFill/>
          <a:ln w="31750">
            <a:solidFill>
              <a:srgbClr val="C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045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6915" y="92018"/>
            <a:ext cx="9901888" cy="583299"/>
          </a:xfrm>
        </p:spPr>
        <p:txBody>
          <a:bodyPr>
            <a:noAutofit/>
          </a:bodyPr>
          <a:lstStyle/>
          <a:p>
            <a:r>
              <a:rPr lang="sr-Latn-CS" sz="2800" b="1" dirty="0" smtClean="0"/>
              <a:t>FUNDAMENTI KOJI UTIČU NA REZULTATE SIMULACIJE</a:t>
            </a:r>
            <a:endParaRPr lang="sr-Latn-C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737" y="1033670"/>
            <a:ext cx="4158530" cy="423009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r-Latn-CS" sz="2600" dirty="0" smtClean="0"/>
              <a:t>Kapacitet OIEE u Italiji se od </a:t>
            </a:r>
            <a:r>
              <a:rPr lang="sr-Latn-CS" sz="2600" dirty="0" smtClean="0"/>
              <a:t>2010. </a:t>
            </a:r>
            <a:r>
              <a:rPr lang="sr-Latn-CS" sz="2600" dirty="0" smtClean="0"/>
              <a:t>do danas povećao za oko 20 000 MW </a:t>
            </a:r>
          </a:p>
          <a:p>
            <a:pPr marL="342900" indent="-342900" algn="just">
              <a:buFont typeface="+mj-lt"/>
              <a:buAutoNum type="arabicPeriod"/>
            </a:pPr>
            <a:endParaRPr lang="sr-Latn-CS" sz="2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sr-Latn-CS" sz="2600" dirty="0" smtClean="0"/>
              <a:t>TE</a:t>
            </a:r>
            <a:r>
              <a:rPr lang="en-GB" sz="2600" dirty="0" smtClean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Balkanu</a:t>
            </a:r>
            <a:r>
              <a:rPr lang="en-GB" sz="2600" dirty="0"/>
              <a:t> se </a:t>
            </a:r>
            <a:r>
              <a:rPr lang="en-GB" sz="2600" dirty="0" err="1"/>
              <a:t>ili</a:t>
            </a:r>
            <a:r>
              <a:rPr lang="en-GB" sz="2600" dirty="0"/>
              <a:t> </a:t>
            </a:r>
            <a:r>
              <a:rPr lang="en-GB" sz="2600" dirty="0" err="1"/>
              <a:t>gase</a:t>
            </a:r>
            <a:r>
              <a:rPr lang="en-GB" sz="2600" dirty="0"/>
              <a:t> </a:t>
            </a:r>
            <a:r>
              <a:rPr lang="en-GB" sz="2600" dirty="0" err="1"/>
              <a:t>ili</a:t>
            </a:r>
            <a:r>
              <a:rPr lang="en-GB" sz="2600" dirty="0"/>
              <a:t> </a:t>
            </a:r>
            <a:r>
              <a:rPr lang="en-GB" sz="2600" dirty="0" err="1"/>
              <a:t>smanjuju</a:t>
            </a:r>
            <a:r>
              <a:rPr lang="en-GB" sz="2600" dirty="0"/>
              <a:t> </a:t>
            </a:r>
            <a:r>
              <a:rPr lang="en-GB" sz="2600" dirty="0" err="1"/>
              <a:t>broj</a:t>
            </a:r>
            <a:r>
              <a:rPr lang="en-GB" sz="2600" dirty="0"/>
              <a:t> </a:t>
            </a:r>
            <a:r>
              <a:rPr lang="en-GB" sz="2600" dirty="0" err="1"/>
              <a:t>radnih</a:t>
            </a:r>
            <a:r>
              <a:rPr lang="en-GB" sz="2600" dirty="0"/>
              <a:t> sati </a:t>
            </a:r>
            <a:r>
              <a:rPr lang="en-GB" sz="2600" dirty="0" err="1" smtClean="0"/>
              <a:t>godišnje</a:t>
            </a:r>
            <a:endParaRPr lang="sr-Latn-CS" sz="2600" dirty="0" smtClean="0"/>
          </a:p>
          <a:p>
            <a:pPr marL="342900" indent="-342900" algn="just">
              <a:buFont typeface="+mj-lt"/>
              <a:buAutoNum type="arabicPeriod"/>
            </a:pPr>
            <a:endParaRPr lang="sr-Latn-CS" sz="2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sr-Latn-CS" sz="2600" dirty="0" smtClean="0"/>
              <a:t>Smanjenje kapaciteta kabla sa 1200 MW na 600 MW</a:t>
            </a:r>
            <a:endParaRPr lang="en-GB" sz="26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633438"/>
              </p:ext>
            </p:extLst>
          </p:nvPr>
        </p:nvGraphicFramePr>
        <p:xfrm>
          <a:off x="4460682" y="1040998"/>
          <a:ext cx="7667708" cy="460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045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331" y="0"/>
            <a:ext cx="9144000" cy="583299"/>
          </a:xfrm>
        </p:spPr>
        <p:txBody>
          <a:bodyPr>
            <a:noAutofit/>
          </a:bodyPr>
          <a:lstStyle/>
          <a:p>
            <a:r>
              <a:rPr lang="sr-Latn-CS" sz="2800" b="1" dirty="0" smtClean="0"/>
              <a:t>GRAFIČKI PRIKAZ REZULTATA OPTIMIZACIJE</a:t>
            </a:r>
            <a:endParaRPr lang="sr-Latn-CS" sz="28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564271"/>
              </p:ext>
            </p:extLst>
          </p:nvPr>
        </p:nvGraphicFramePr>
        <p:xfrm>
          <a:off x="206734" y="723570"/>
          <a:ext cx="11799736" cy="183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045"/>
            <a:ext cx="2352431" cy="66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449361"/>
              </p:ext>
            </p:extLst>
          </p:nvPr>
        </p:nvGraphicFramePr>
        <p:xfrm>
          <a:off x="222636" y="2658862"/>
          <a:ext cx="5526156" cy="338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473860"/>
              </p:ext>
            </p:extLst>
          </p:nvPr>
        </p:nvGraphicFramePr>
        <p:xfrm>
          <a:off x="5923723" y="2655736"/>
          <a:ext cx="6027088" cy="335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97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52</TotalTime>
  <Words>949</Words>
  <Application>Microsoft Office PowerPoint</Application>
  <PresentationFormat>Widescreen</PresentationFormat>
  <Paragraphs>196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Thème Office</vt:lpstr>
      <vt:lpstr>UTICAJ PODMORSKOG KABLA CRNA GORA – ITALIJA NA PROMJENU CIJENA ELEKTRIČNE ENERGIJE NA BALKANU</vt:lpstr>
      <vt:lpstr>GLAVNE KARAKTERISTIKE MODELOVANIH ELEKTROENERGETSKIH SISTEMA</vt:lpstr>
      <vt:lpstr>GLAVNE KARAKTERISTIKE MODELOVANIH ELEKTROENERGETSKIH SISTEMA</vt:lpstr>
      <vt:lpstr>GLAVNE KARAKTERISTIKE MODELOVANIH ELEKTROENERGETSKIH SISTEMA</vt:lpstr>
      <vt:lpstr>GLAVNE KARAKTERISTIKE MODELOVANIH ELEKTROENERGETSKIH SISTEMA</vt:lpstr>
      <vt:lpstr>GLAVNE KARAKTERISTIKE MODELOVANIH ELEKTROENERGETSKIH SISTEMA</vt:lpstr>
      <vt:lpstr>  ZONSKA ANALIZA TRŽIŠTA ELEKTRIČNE ENERGIJE</vt:lpstr>
      <vt:lpstr>FUNDAMENTI KOJI UTIČU NA REZULTATE SIMULACIJE</vt:lpstr>
      <vt:lpstr>GRAFIČKI PRIKAZ REZULTATA OPTIMIZACIJE</vt:lpstr>
      <vt:lpstr>ZAKLJUČAK</vt:lpstr>
      <vt:lpstr>PITANJA ZA DISKUSIJU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Grbovic</cp:lastModifiedBy>
  <cp:revision>43</cp:revision>
  <dcterms:created xsi:type="dcterms:W3CDTF">2018-08-21T10:06:45Z</dcterms:created>
  <dcterms:modified xsi:type="dcterms:W3CDTF">2019-05-14T06:24:40Z</dcterms:modified>
</cp:coreProperties>
</file>