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3" r:id="rId12"/>
    <p:sldId id="264" r:id="rId13"/>
    <p:sldId id="26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4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30/04/2019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30/04/2019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4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7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78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2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5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3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974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065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0690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620506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407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8112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53255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19814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735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30/04/2019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6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333" y="3128167"/>
            <a:ext cx="6858000" cy="852221"/>
          </a:xfrm>
        </p:spPr>
        <p:txBody>
          <a:bodyPr>
            <a:noAutofit/>
          </a:bodyPr>
          <a:lstStyle/>
          <a:p>
            <a:r>
              <a:rPr lang="en-NZ" sz="2400" dirty="0" smtClean="0"/>
              <a:t>MOGU</a:t>
            </a:r>
            <a:r>
              <a:rPr lang="sr-Latn-ME" sz="2400" dirty="0" smtClean="0"/>
              <a:t>Ć</a:t>
            </a:r>
            <a:r>
              <a:rPr lang="en-NZ" sz="2400" dirty="0" smtClean="0"/>
              <a:t>NOSTI SPROVO</a:t>
            </a:r>
            <a:r>
              <a:rPr lang="sr-Latn-ME" sz="2400" dirty="0" smtClean="0"/>
              <a:t>ĐENJA ALOKACIJSKOG PROCESA NA GRANICI CRNA GORA-ITALIJA PUTEM KANCELARIJE ZA KOORDINISANE AUKCIJE U JUGOISTOČNOJ EVROPI</a:t>
            </a:r>
            <a:endParaRPr lang="en-NZ" sz="2400" dirty="0"/>
          </a:p>
        </p:txBody>
      </p:sp>
      <p:sp>
        <p:nvSpPr>
          <p:cNvPr id="4" name="Rectangle 3"/>
          <p:cNvSpPr/>
          <p:nvPr/>
        </p:nvSpPr>
        <p:spPr>
          <a:xfrm>
            <a:off x="220134" y="55520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Filip Markovi</a:t>
            </a:r>
            <a:r>
              <a:rPr lang="sr-Latn-ME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Dijana </a:t>
            </a:r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Martin</a:t>
            </a:r>
            <a:r>
              <a:rPr lang="sr-Latn-ME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čić</a:t>
            </a:r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n-NO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Aleksandar Drašković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sr-Latn-ME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oš Kuč </a:t>
            </a:r>
          </a:p>
          <a:p>
            <a:pPr algn="just"/>
            <a:r>
              <a:rPr lang="sr-Latn-ME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Branislav Bojić </a:t>
            </a:r>
            <a:endParaRPr lang="sr-Latn-ME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 txBox="1">
            <a:spLocks/>
          </p:cNvSpPr>
          <p:nvPr/>
        </p:nvSpPr>
        <p:spPr>
          <a:xfrm>
            <a:off x="501162" y="123093"/>
            <a:ext cx="8159262" cy="386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dirty="0" smtClean="0"/>
              <a:t>Coordinated Auction Office in South East Europe </a:t>
            </a:r>
            <a:r>
              <a:rPr lang="en-NZ" sz="2000" dirty="0" err="1" smtClean="0"/>
              <a:t>d.o.o</a:t>
            </a:r>
            <a:r>
              <a:rPr lang="en-NZ" sz="2000" dirty="0" smtClean="0"/>
              <a:t>. Podgorica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Nadogradnja aukcijskog alata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93" y="1925884"/>
            <a:ext cx="8900014" cy="38395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Konfiguracija granice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Konfiguracija faktora gubitaka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Konfiguracija koeficijenta raspodjele prihoda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87132"/>
              </p:ext>
            </p:extLst>
          </p:nvPr>
        </p:nvGraphicFramePr>
        <p:xfrm>
          <a:off x="1024468" y="4483895"/>
          <a:ext cx="6477000" cy="11464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75146"/>
                <a:gridCol w="1848160"/>
                <a:gridCol w="2153694"/>
              </a:tblGrid>
              <a:tr h="191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effectLst/>
                        </a:rPr>
                        <a:t>Zona trgovanja </a:t>
                      </a:r>
                      <a:endParaRPr lang="sr-Latn-ME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r-Latn-ME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CSUD(IT CSUD)</a:t>
                      </a:r>
                      <a:endParaRPr lang="sr-Latn-ME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0" kern="1200" dirty="0" smtClean="0">
                          <a:effectLst/>
                        </a:rPr>
                        <a:t>Montenegro (ME)</a:t>
                      </a:r>
                      <a:endParaRPr lang="sr-Latn-ME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1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effectLst/>
                        </a:rPr>
                        <a:t>Domen – EIC code</a:t>
                      </a:r>
                      <a:endParaRPr lang="sr-Latn-ME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r-Latn-M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10Y1001C--00057T</a:t>
                      </a:r>
                      <a:endParaRPr lang="sr-Latn-M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</a:tr>
              <a:tr h="19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Kontrolno područje - EIC code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10Y1001A1001A71M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10YCS-CG-TSO---S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TSO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TERNA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CGES</a:t>
                      </a:r>
                      <a:endParaRPr lang="sr-Latn-M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TSO - EIC code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10X1001A1001A345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10XCS-CG-TSO---5</a:t>
                      </a: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effectLst/>
                        </a:rPr>
                        <a:t>Odgovorni TSO za razmjenu podataka</a:t>
                      </a:r>
                      <a:endParaRPr lang="sr-Latn-ME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M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04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Zaključak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93" y="1659467"/>
            <a:ext cx="8900014" cy="438573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3100" dirty="0" smtClean="0">
                <a:solidFill>
                  <a:schemeClr val="bg1"/>
                </a:solidFill>
              </a:rPr>
              <a:t>Izbor platforme za alokaciju: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600" dirty="0" smtClean="0">
                <a:solidFill>
                  <a:schemeClr val="bg1"/>
                </a:solidFill>
              </a:rPr>
              <a:t>Usaglašena pravila dodjele (HAR)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600" dirty="0" smtClean="0">
                <a:solidFill>
                  <a:schemeClr val="bg1"/>
                </a:solidFill>
              </a:rPr>
              <a:t>Standardizovana razmjena podataka (ECAN)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3100" dirty="0" smtClean="0">
                <a:solidFill>
                  <a:schemeClr val="bg1"/>
                </a:solidFill>
              </a:rPr>
              <a:t>SEE CAO:</a:t>
            </a:r>
            <a:endParaRPr lang="sr-Latn-ME" sz="31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600" dirty="0" smtClean="0">
                <a:solidFill>
                  <a:schemeClr val="bg1"/>
                </a:solidFill>
              </a:rPr>
              <a:t>109 registrovanih učesnika</a:t>
            </a:r>
            <a:endParaRPr lang="sr-Latn-ME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600" dirty="0" smtClean="0">
                <a:solidFill>
                  <a:schemeClr val="bg1"/>
                </a:solidFill>
              </a:rPr>
              <a:t>51 učesnik iz EU</a:t>
            </a: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endParaRPr lang="sr-Latn-ME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800" dirty="0" smtClean="0">
                <a:solidFill>
                  <a:schemeClr val="bg1"/>
                </a:solidFill>
              </a:rPr>
              <a:t>Podjela nadležnosti između dvije alokacijske platforme – otežavajuća okolnost za učesnike na aukcijama</a:t>
            </a: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67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Pitanja recezenta (1/2)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93" y="1925884"/>
            <a:ext cx="8900014" cy="383959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sr-Latn-ME" sz="2800" dirty="0" smtClean="0">
                <a:solidFill>
                  <a:schemeClr val="bg1"/>
                </a:solidFill>
              </a:rPr>
              <a:t>Ukoliko </a:t>
            </a:r>
            <a:r>
              <a:rPr lang="sr-Latn-ME" sz="2800" dirty="0">
                <a:solidFill>
                  <a:schemeClr val="bg1"/>
                </a:solidFill>
              </a:rPr>
              <a:t>bi bila </a:t>
            </a:r>
            <a:r>
              <a:rPr lang="sr-Latn-ME" sz="2800" dirty="0" smtClean="0">
                <a:solidFill>
                  <a:schemeClr val="bg1"/>
                </a:solidFill>
              </a:rPr>
              <a:t>donesena </a:t>
            </a:r>
            <a:r>
              <a:rPr lang="sr-Latn-ME" sz="2800" dirty="0">
                <a:solidFill>
                  <a:schemeClr val="bg1"/>
                </a:solidFill>
              </a:rPr>
              <a:t>odluka o podjeli nadležnosti u postupku alokacije između dvije alokacijske platforme, kakva je procjena SEE CAO u pogledu vremena potrebnog za operativni </a:t>
            </a:r>
            <a:r>
              <a:rPr lang="sr-Latn-ME" sz="2800" dirty="0" smtClean="0">
                <a:solidFill>
                  <a:schemeClr val="bg1"/>
                </a:solidFill>
              </a:rPr>
              <a:t>rad?</a:t>
            </a:r>
            <a:endParaRPr lang="sr-Latn-ME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14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Pitanja recezenta (2/2)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93" y="1925884"/>
            <a:ext cx="8900014" cy="383959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chemeClr val="bg1"/>
              </a:buClr>
            </a:pPr>
            <a:r>
              <a:rPr lang="en-US" sz="2800" dirty="0" err="1" smtClean="0">
                <a:solidFill>
                  <a:schemeClr val="bg1"/>
                </a:solidFill>
              </a:rPr>
              <a:t>Ako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se </a:t>
            </a:r>
            <a:r>
              <a:rPr lang="en-US" sz="2800" dirty="0" err="1">
                <a:solidFill>
                  <a:schemeClr val="bg1"/>
                </a:solidFill>
              </a:rPr>
              <a:t>uzme</a:t>
            </a:r>
            <a:r>
              <a:rPr lang="en-US" sz="2800" dirty="0">
                <a:solidFill>
                  <a:schemeClr val="bg1"/>
                </a:solidFill>
              </a:rPr>
              <a:t> u </a:t>
            </a:r>
            <a:r>
              <a:rPr lang="en-US" sz="2800" dirty="0" err="1">
                <a:solidFill>
                  <a:schemeClr val="bg1"/>
                </a:solidFill>
              </a:rPr>
              <a:t>obzir</a:t>
            </a:r>
            <a:r>
              <a:rPr lang="en-US" sz="2800" dirty="0">
                <a:solidFill>
                  <a:schemeClr val="bg1"/>
                </a:solidFill>
              </a:rPr>
              <a:t> da </a:t>
            </a:r>
            <a:r>
              <a:rPr lang="en-US" sz="2800" dirty="0" err="1">
                <a:solidFill>
                  <a:schemeClr val="bg1"/>
                </a:solidFill>
              </a:rPr>
              <a:t>Srbija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nije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željela</a:t>
            </a:r>
            <a:r>
              <a:rPr lang="en-US" sz="2800" dirty="0">
                <a:solidFill>
                  <a:schemeClr val="bg1"/>
                </a:solidFill>
              </a:rPr>
              <a:t> da </a:t>
            </a:r>
            <a:r>
              <a:rPr lang="en-US" sz="2800" dirty="0" err="1">
                <a:solidFill>
                  <a:schemeClr val="bg1"/>
                </a:solidFill>
              </a:rPr>
              <a:t>bude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član</a:t>
            </a:r>
            <a:r>
              <a:rPr lang="en-US" sz="2800" dirty="0">
                <a:solidFill>
                  <a:schemeClr val="bg1"/>
                </a:solidFill>
              </a:rPr>
              <a:t> SEE CAO, i da je TERNA </a:t>
            </a:r>
            <a:r>
              <a:rPr lang="en-US" sz="2800" dirty="0" err="1">
                <a:solidFill>
                  <a:schemeClr val="bg1"/>
                </a:solidFill>
              </a:rPr>
              <a:t>učlanjena</a:t>
            </a:r>
            <a:r>
              <a:rPr lang="en-US" sz="2800" dirty="0">
                <a:solidFill>
                  <a:schemeClr val="bg1"/>
                </a:solidFill>
              </a:rPr>
              <a:t> u JAO, a da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EMS i TERNA </a:t>
            </a:r>
            <a:r>
              <a:rPr lang="en-US" sz="2800" dirty="0" err="1">
                <a:solidFill>
                  <a:schemeClr val="bg1"/>
                </a:solidFill>
              </a:rPr>
              <a:t>vlasnici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preko</a:t>
            </a:r>
            <a:r>
              <a:rPr lang="en-US" sz="2800" dirty="0">
                <a:solidFill>
                  <a:schemeClr val="bg1"/>
                </a:solidFill>
              </a:rPr>
              <a:t> 30% CGES-a, da li se </a:t>
            </a:r>
            <a:r>
              <a:rPr lang="en-US" sz="2800" dirty="0" err="1">
                <a:solidFill>
                  <a:schemeClr val="bg1"/>
                </a:solidFill>
              </a:rPr>
              <a:t>može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očekivati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pritisak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ove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dvije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strane</a:t>
            </a:r>
            <a:r>
              <a:rPr lang="en-US" sz="2800" dirty="0">
                <a:solidFill>
                  <a:schemeClr val="bg1"/>
                </a:solidFill>
              </a:rPr>
              <a:t> da </a:t>
            </a:r>
            <a:r>
              <a:rPr lang="en-US" sz="2800" dirty="0" err="1">
                <a:solidFill>
                  <a:schemeClr val="bg1"/>
                </a:solidFill>
              </a:rPr>
              <a:t>za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alokacije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kapaciteta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</a:t>
            </a:r>
            <a:r>
              <a:rPr lang="en-US" sz="2800" dirty="0">
                <a:solidFill>
                  <a:schemeClr val="bg1"/>
                </a:solidFill>
              </a:rPr>
              <a:t> HVDC </a:t>
            </a:r>
            <a:r>
              <a:rPr lang="en-US" sz="2800" dirty="0" err="1">
                <a:solidFill>
                  <a:schemeClr val="bg1"/>
                </a:solidFill>
              </a:rPr>
              <a:t>kablu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bude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zadužen</a:t>
            </a:r>
            <a:r>
              <a:rPr lang="en-US" sz="2800" dirty="0">
                <a:solidFill>
                  <a:schemeClr val="bg1"/>
                </a:solidFill>
              </a:rPr>
              <a:t> JAO?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73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SADRŽAJ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934676"/>
            <a:ext cx="7886700" cy="383959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sr-Latn-ME" sz="2800" dirty="0" smtClean="0">
                <a:solidFill>
                  <a:schemeClr val="bg1"/>
                </a:solidFill>
              </a:rPr>
              <a:t>Alokacija kapaciteta u SEE</a:t>
            </a:r>
            <a:endParaRPr lang="sr-Latn-ME" sz="28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sr-Latn-ME" sz="2800" dirty="0" smtClean="0">
                <a:solidFill>
                  <a:schemeClr val="bg1"/>
                </a:solidFill>
              </a:rPr>
              <a:t>Alokacija kapaciteta na HVDC kablu</a:t>
            </a:r>
            <a:endParaRPr lang="sr-Latn-ME" sz="28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sr-Latn-ME" sz="2800" dirty="0" smtClean="0">
                <a:solidFill>
                  <a:schemeClr val="bg1"/>
                </a:solidFill>
              </a:rPr>
              <a:t>HVDC ME-IT U SEE CAO</a:t>
            </a:r>
            <a:endParaRPr lang="sr-Latn-ME" sz="28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sr-Latn-ME" sz="2800" dirty="0" smtClean="0">
                <a:solidFill>
                  <a:schemeClr val="bg1"/>
                </a:solidFill>
              </a:rPr>
              <a:t>Aukcijska pravila</a:t>
            </a:r>
            <a:endParaRPr lang="sr-Latn-ME" sz="28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sr-Latn-ME" sz="2800" dirty="0" smtClean="0">
                <a:solidFill>
                  <a:schemeClr val="bg1"/>
                </a:solidFill>
              </a:rPr>
              <a:t>Nadogradnja aukcijskog alata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schemeClr val="bg1"/>
                </a:solidFill>
              </a:rPr>
              <a:t>VI Savjetovanje </a:t>
            </a:r>
            <a:r>
              <a:rPr lang="sr-Latn-ME" sz="1200" dirty="0" smtClean="0">
                <a:solidFill>
                  <a:schemeClr val="bg1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schemeClr val="bg1"/>
                </a:solidFill>
              </a:rPr>
              <a:t>Hotel Mediteran, Bečići, 14. – 17.05.2019.</a:t>
            </a:r>
            <a:endParaRPr lang="sr-Latn-M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0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716" y="567945"/>
            <a:ext cx="7886700" cy="7458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sr-Latn-ME" sz="3600" dirty="0" smtClean="0">
                <a:solidFill>
                  <a:schemeClr val="bg1"/>
                </a:solidFill>
              </a:rPr>
              <a:t>lokacija kapaciteta u SEE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93" y="1500083"/>
            <a:ext cx="8900014" cy="38395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SEE CAO: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>
                <a:solidFill>
                  <a:schemeClr val="bg1"/>
                </a:solidFill>
              </a:rPr>
              <a:t>8 OPS-ova 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>
                <a:solidFill>
                  <a:schemeClr val="bg1"/>
                </a:solidFill>
              </a:rPr>
              <a:t>6 granica (od Hrvatske do Turske)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>
                <a:solidFill>
                  <a:schemeClr val="bg1"/>
                </a:solidFill>
              </a:rPr>
              <a:t>DAMAS aukcijski alat – marginalna cijena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Uredba (EC) 714/2009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Uredba (EU) 2016/1719 – FCA GL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800" dirty="0" smtClean="0">
                <a:solidFill>
                  <a:schemeClr val="bg1"/>
                </a:solidFill>
              </a:rPr>
              <a:t>HAR – Harmonised Allocation Rules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313773"/>
            <a:ext cx="4673599" cy="46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09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2222 -0.2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3916" y="555113"/>
            <a:ext cx="7886700" cy="7458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</a:t>
            </a:r>
            <a:r>
              <a:rPr lang="sr-Latn-ME" sz="3600" dirty="0" smtClean="0">
                <a:solidFill>
                  <a:schemeClr val="bg1"/>
                </a:solidFill>
              </a:rPr>
              <a:t>lokacija kapaciteta na HVDC kablu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" y="1588427"/>
            <a:ext cx="8958943" cy="40503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Italija – Grčka (Italy BRNN - Greece):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 smtClean="0">
                <a:solidFill>
                  <a:schemeClr val="bg1"/>
                </a:solidFill>
              </a:rPr>
              <a:t>PTR - Eksplicitne aukcije - </a:t>
            </a:r>
            <a:r>
              <a:rPr lang="sr-Latn-ME" sz="2400" dirty="0" smtClean="0">
                <a:solidFill>
                  <a:schemeClr val="bg1"/>
                </a:solidFill>
              </a:rPr>
              <a:t>JAO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Regionalni dodatak za granicu GR – IT, verzija 4: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 smtClean="0">
                <a:solidFill>
                  <a:schemeClr val="bg1"/>
                </a:solidFill>
              </a:rPr>
              <a:t>Definiše rokove i načine kompenzacije za skraćenja (eng. curtailment) dugoročnih prava prenosa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 smtClean="0">
                <a:solidFill>
                  <a:schemeClr val="bg1"/>
                </a:solidFill>
              </a:rPr>
              <a:t>Skraćenja usljed operativno-sigurnosnih ograničenja limitirana su na 45 ekvivalentnih dana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endParaRPr lang="sr-Latn-ME" sz="2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40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33" y="1828233"/>
            <a:ext cx="4067583" cy="38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3117" y="639399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HVDC ME-IT u SEE CAO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28" y="1641281"/>
            <a:ext cx="8958943" cy="4507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CGES – SEE CAO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Terna - JAO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3 scenarija:</a:t>
            </a:r>
          </a:p>
          <a:p>
            <a:pPr marL="971550" lvl="1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sr-Latn-ME" sz="2400" dirty="0" smtClean="0">
                <a:solidFill>
                  <a:schemeClr val="bg1"/>
                </a:solidFill>
              </a:rPr>
              <a:t>Alokacija posredstvom jedne alokacijske platforme</a:t>
            </a:r>
          </a:p>
          <a:p>
            <a:pPr marL="91440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sr-Latn-ME" sz="2400" dirty="0" smtClean="0">
                <a:solidFill>
                  <a:schemeClr val="bg1"/>
                </a:solidFill>
              </a:rPr>
              <a:t>Jedna alokacijska platforma (AO1) – dugoročna alokacija</a:t>
            </a: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 smtClean="0">
                <a:solidFill>
                  <a:schemeClr val="bg1"/>
                </a:solidFill>
              </a:rPr>
              <a:t>	Druga alokacijska platforma (AO2) – dnevna alokacija</a:t>
            </a:r>
          </a:p>
          <a:p>
            <a:pPr marL="91440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arenR" startAt="3"/>
            </a:pPr>
            <a:r>
              <a:rPr lang="sr-Latn-ME" sz="2400" dirty="0">
                <a:solidFill>
                  <a:schemeClr val="bg1"/>
                </a:solidFill>
              </a:rPr>
              <a:t>Jedna alokacijska platforma </a:t>
            </a:r>
            <a:r>
              <a:rPr lang="sr-Latn-ME" sz="2400" dirty="0" smtClean="0">
                <a:solidFill>
                  <a:schemeClr val="bg1"/>
                </a:solidFill>
              </a:rPr>
              <a:t>(AO1) – jedan smjer</a:t>
            </a:r>
            <a:endParaRPr lang="sr-Latn-ME" sz="2400" b="1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 smtClean="0">
                <a:solidFill>
                  <a:schemeClr val="bg1"/>
                </a:solidFill>
              </a:rPr>
              <a:t>	Druga </a:t>
            </a:r>
            <a:r>
              <a:rPr lang="sr-Latn-ME" sz="2400" dirty="0">
                <a:solidFill>
                  <a:schemeClr val="bg1"/>
                </a:solidFill>
              </a:rPr>
              <a:t>alokacijska platforma </a:t>
            </a:r>
            <a:r>
              <a:rPr lang="sr-Latn-ME" sz="2400" dirty="0" smtClean="0">
                <a:solidFill>
                  <a:schemeClr val="bg1"/>
                </a:solidFill>
              </a:rPr>
              <a:t>(AO2) – drugi smjer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endParaRPr lang="sr-Latn-M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46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5 0.01967 L 0.06181 -0.25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583" y="472646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HVDC ME-IT u SEE CAO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1588427"/>
            <a:ext cx="8958943" cy="4507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800" dirty="0" smtClean="0">
                <a:solidFill>
                  <a:schemeClr val="bg1"/>
                </a:solidFill>
              </a:rPr>
              <a:t>I scenario: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sr-Latn-ME" sz="2400" dirty="0" smtClean="0">
                <a:solidFill>
                  <a:schemeClr val="bg1"/>
                </a:solidFill>
              </a:rPr>
              <a:t>OPS 		    AO</a:t>
            </a:r>
            <a:endParaRPr lang="sr-Latn-ME" sz="2400" i="1" dirty="0" smtClean="0">
              <a:solidFill>
                <a:schemeClr val="bg1"/>
              </a:solidFill>
            </a:endParaRPr>
          </a:p>
          <a:p>
            <a:pPr marL="914400" lvl="1" indent="-457200">
              <a:lnSpc>
                <a:spcPct val="20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sr-Latn-ME" sz="2400" dirty="0" smtClean="0">
                <a:solidFill>
                  <a:schemeClr val="bg1"/>
                </a:solidFill>
              </a:rPr>
              <a:t>AO 		    OPS</a:t>
            </a:r>
          </a:p>
          <a:p>
            <a:pPr marL="914400" lvl="1" indent="-457200">
              <a:lnSpc>
                <a:spcPct val="200000"/>
              </a:lnSpc>
              <a:buClr>
                <a:schemeClr val="bg1"/>
              </a:buClr>
              <a:buFont typeface="+mj-lt"/>
              <a:buAutoNum type="arabicParenR" startAt="3"/>
            </a:pPr>
            <a:r>
              <a:rPr lang="sr-Latn-ME" sz="2400" dirty="0">
                <a:solidFill>
                  <a:schemeClr val="bg1"/>
                </a:solidFill>
              </a:rPr>
              <a:t>OPS </a:t>
            </a:r>
            <a:r>
              <a:rPr lang="sr-Latn-ME" sz="2400" dirty="0" smtClean="0">
                <a:solidFill>
                  <a:schemeClr val="bg1"/>
                </a:solidFill>
              </a:rPr>
              <a:t>		    AO			(D-1)</a:t>
            </a:r>
          </a:p>
          <a:p>
            <a:pPr marL="914400" lvl="1" indent="-457200">
              <a:lnSpc>
                <a:spcPct val="200000"/>
              </a:lnSpc>
              <a:buClr>
                <a:schemeClr val="bg1"/>
              </a:buClr>
              <a:buFont typeface="+mj-lt"/>
              <a:buAutoNum type="arabicParenR" startAt="3"/>
            </a:pPr>
            <a:r>
              <a:rPr lang="sr-Latn-ME" sz="2400" dirty="0" smtClean="0">
                <a:solidFill>
                  <a:schemeClr val="bg1"/>
                </a:solidFill>
              </a:rPr>
              <a:t>AO 		    OPS		(D-1)</a:t>
            </a:r>
            <a:endParaRPr lang="sr-Latn-ME" sz="24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 smtClean="0">
                <a:solidFill>
                  <a:schemeClr val="bg1"/>
                </a:solidFill>
              </a:rPr>
              <a:t> 	</a:t>
            </a:r>
            <a:endParaRPr lang="sr-Latn-ME" sz="24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78001" y="2328334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NTC</a:t>
            </a:r>
            <a:endParaRPr lang="sr-Latn-ME" i="1" dirty="0"/>
          </a:p>
        </p:txBody>
      </p:sp>
      <p:sp>
        <p:nvSpPr>
          <p:cNvPr id="8" name="Right Arrow 7"/>
          <p:cNvSpPr/>
          <p:nvPr/>
        </p:nvSpPr>
        <p:spPr>
          <a:xfrm>
            <a:off x="1778001" y="3133552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TARD</a:t>
            </a:r>
          </a:p>
          <a:p>
            <a:pPr algn="ctr"/>
            <a:r>
              <a:rPr lang="sr-Latn-ME" i="1" dirty="0" smtClean="0"/>
              <a:t>LT RD</a:t>
            </a:r>
            <a:endParaRPr lang="sr-Latn-ME" i="1" dirty="0"/>
          </a:p>
        </p:txBody>
      </p:sp>
      <p:sp>
        <p:nvSpPr>
          <p:cNvPr id="10" name="Right Arrow 9"/>
          <p:cNvSpPr/>
          <p:nvPr/>
        </p:nvSpPr>
        <p:spPr>
          <a:xfrm>
            <a:off x="1778001" y="3938770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CAS</a:t>
            </a:r>
            <a:endParaRPr lang="sr-Latn-ME" i="1" dirty="0"/>
          </a:p>
        </p:txBody>
      </p:sp>
      <p:sp>
        <p:nvSpPr>
          <p:cNvPr id="11" name="Right Arrow 10"/>
          <p:cNvSpPr/>
          <p:nvPr/>
        </p:nvSpPr>
        <p:spPr>
          <a:xfrm>
            <a:off x="1778001" y="4691418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TARD</a:t>
            </a:r>
          </a:p>
          <a:p>
            <a:pPr algn="ctr"/>
            <a:r>
              <a:rPr lang="sr-Latn-ME" i="1" dirty="0"/>
              <a:t>D</a:t>
            </a:r>
            <a:r>
              <a:rPr lang="sr-Latn-ME" i="1" dirty="0" smtClean="0"/>
              <a:t> RD</a:t>
            </a:r>
            <a:endParaRPr lang="sr-Latn-ME" i="1" dirty="0"/>
          </a:p>
        </p:txBody>
      </p:sp>
    </p:spTree>
    <p:extLst>
      <p:ext uri="{BB962C8B-B14F-4D97-AF65-F5344CB8AC3E}">
        <p14:creationId xmlns:p14="http://schemas.microsoft.com/office/powerpoint/2010/main" val="2568090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1588427"/>
            <a:ext cx="8958943" cy="4507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800" dirty="0" smtClean="0">
                <a:solidFill>
                  <a:schemeClr val="bg1"/>
                </a:solidFill>
              </a:rPr>
              <a:t>II scenario: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sr-Latn-ME" sz="2400" dirty="0" smtClean="0">
                <a:solidFill>
                  <a:schemeClr val="bg1"/>
                </a:solidFill>
              </a:rPr>
              <a:t>OPS1 	      AO1</a:t>
            </a:r>
            <a:endParaRPr lang="sr-Latn-ME" sz="2400" i="1" dirty="0" smtClean="0">
              <a:solidFill>
                <a:schemeClr val="bg1"/>
              </a:solidFill>
            </a:endParaRPr>
          </a:p>
          <a:p>
            <a:pPr marL="914400" lvl="1" indent="-457200">
              <a:lnSpc>
                <a:spcPct val="20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sr-Latn-ME" sz="2400" dirty="0" smtClean="0">
                <a:solidFill>
                  <a:schemeClr val="bg1"/>
                </a:solidFill>
              </a:rPr>
              <a:t>AO1                </a:t>
            </a:r>
          </a:p>
          <a:p>
            <a:pPr marL="914400" lvl="1" indent="-457200">
              <a:lnSpc>
                <a:spcPct val="200000"/>
              </a:lnSpc>
              <a:buClr>
                <a:schemeClr val="bg1"/>
              </a:buClr>
              <a:buFont typeface="+mj-lt"/>
              <a:buAutoNum type="arabicParenR" startAt="3"/>
            </a:pPr>
            <a:r>
              <a:rPr lang="sr-Latn-ME" sz="2400" dirty="0" smtClean="0">
                <a:solidFill>
                  <a:schemeClr val="bg1"/>
                </a:solidFill>
              </a:rPr>
              <a:t>OPS2 	                 AO2	          		(D-1)</a:t>
            </a:r>
            <a:endParaRPr lang="sr-Latn-ME" sz="2400" i="1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200000"/>
              </a:lnSpc>
              <a:buClr>
                <a:schemeClr val="bg1"/>
              </a:buClr>
              <a:buFont typeface="+mj-lt"/>
              <a:buAutoNum type="arabicParenR" startAt="3"/>
            </a:pPr>
            <a:r>
              <a:rPr lang="sr-Latn-ME" sz="2400" dirty="0" smtClean="0">
                <a:solidFill>
                  <a:schemeClr val="bg1"/>
                </a:solidFill>
              </a:rPr>
              <a:t>AO2 				           	(D-1)</a:t>
            </a:r>
            <a:endParaRPr lang="sr-Latn-ME" sz="24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 smtClean="0">
                <a:solidFill>
                  <a:schemeClr val="bg1"/>
                </a:solidFill>
              </a:rPr>
              <a:t> 	</a:t>
            </a:r>
            <a:endParaRPr lang="sr-Latn-ME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21934" y="2405565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NTC</a:t>
            </a:r>
            <a:endParaRPr lang="sr-Latn-ME" i="1" dirty="0"/>
          </a:p>
        </p:txBody>
      </p:sp>
      <p:sp>
        <p:nvSpPr>
          <p:cNvPr id="10" name="Right Arrow 9"/>
          <p:cNvSpPr/>
          <p:nvPr/>
        </p:nvSpPr>
        <p:spPr>
          <a:xfrm>
            <a:off x="1921934" y="3150770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TARD</a:t>
            </a:r>
          </a:p>
          <a:p>
            <a:pPr algn="ctr"/>
            <a:r>
              <a:rPr lang="sr-Latn-ME" i="1" dirty="0" smtClean="0"/>
              <a:t>LT RD</a:t>
            </a:r>
            <a:endParaRPr lang="sr-Latn-ME" i="1" dirty="0"/>
          </a:p>
        </p:txBody>
      </p:sp>
      <p:sp>
        <p:nvSpPr>
          <p:cNvPr id="2" name="Rectangle 1"/>
          <p:cNvSpPr/>
          <p:nvPr/>
        </p:nvSpPr>
        <p:spPr>
          <a:xfrm>
            <a:off x="3251201" y="2954101"/>
            <a:ext cx="837143" cy="10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dirty="0" smtClean="0"/>
              <a:t>OPS</a:t>
            </a:r>
          </a:p>
          <a:p>
            <a:r>
              <a:rPr lang="sr-Latn-ME" dirty="0" smtClean="0"/>
              <a:t>AO2</a:t>
            </a:r>
            <a:endParaRPr lang="sr-Latn-ME" dirty="0"/>
          </a:p>
        </p:txBody>
      </p:sp>
      <p:sp>
        <p:nvSpPr>
          <p:cNvPr id="11" name="Right Arrow 10"/>
          <p:cNvSpPr/>
          <p:nvPr/>
        </p:nvSpPr>
        <p:spPr>
          <a:xfrm>
            <a:off x="1921934" y="3867330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CAS</a:t>
            </a:r>
            <a:endParaRPr lang="sr-Latn-ME" i="1" dirty="0"/>
          </a:p>
        </p:txBody>
      </p:sp>
      <p:sp>
        <p:nvSpPr>
          <p:cNvPr id="12" name="Right Arrow 11"/>
          <p:cNvSpPr/>
          <p:nvPr/>
        </p:nvSpPr>
        <p:spPr>
          <a:xfrm>
            <a:off x="1921934" y="4617576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TARD</a:t>
            </a:r>
          </a:p>
          <a:p>
            <a:pPr algn="ctr"/>
            <a:r>
              <a:rPr lang="sr-Latn-ME" i="1" dirty="0"/>
              <a:t>D</a:t>
            </a:r>
            <a:r>
              <a:rPr lang="sr-Latn-ME" i="1" dirty="0" smtClean="0"/>
              <a:t> RD</a:t>
            </a:r>
            <a:endParaRPr lang="sr-Latn-ME" i="1" dirty="0"/>
          </a:p>
        </p:txBody>
      </p:sp>
      <p:sp>
        <p:nvSpPr>
          <p:cNvPr id="13" name="Rectangle 12"/>
          <p:cNvSpPr/>
          <p:nvPr/>
        </p:nvSpPr>
        <p:spPr>
          <a:xfrm>
            <a:off x="3251200" y="4405436"/>
            <a:ext cx="837143" cy="10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dirty="0" smtClean="0"/>
              <a:t>OPS</a:t>
            </a:r>
          </a:p>
          <a:p>
            <a:r>
              <a:rPr lang="sr-Latn-ME" dirty="0" smtClean="0"/>
              <a:t>AO1</a:t>
            </a:r>
            <a:endParaRPr lang="sr-Latn-ME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4583" y="472646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HVDC ME-IT u SEE CAO</a:t>
            </a:r>
            <a:endParaRPr lang="sr-Latn-M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51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585" y="3235213"/>
            <a:ext cx="646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hr-HR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	</a:t>
            </a:r>
            <a:r>
              <a:rPr lang="hr-HR" dirty="0">
                <a:solidFill>
                  <a:prstClr val="white"/>
                </a:solidFill>
                <a:ea typeface="Times New Roman" panose="02020603050405020304" pitchFamily="18" charset="0"/>
              </a:rPr>
              <a:t> </a:t>
            </a:r>
            <a:endParaRPr lang="sr-Latn-ME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1588427"/>
            <a:ext cx="8958943" cy="4507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800" dirty="0" smtClean="0">
                <a:solidFill>
                  <a:schemeClr val="bg1"/>
                </a:solidFill>
              </a:rPr>
              <a:t>III scenario:</a:t>
            </a:r>
          </a:p>
          <a:p>
            <a:pPr marL="892175" lvl="1" indent="-434975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sr-Latn-ME" sz="2400" dirty="0" smtClean="0">
                <a:solidFill>
                  <a:schemeClr val="bg1"/>
                </a:solidFill>
              </a:rPr>
              <a:t>OPS1 		   AO1</a:t>
            </a: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>
                <a:solidFill>
                  <a:schemeClr val="bg1"/>
                </a:solidFill>
              </a:rPr>
              <a:t>	</a:t>
            </a:r>
            <a:r>
              <a:rPr lang="sr-Latn-ME" sz="2400" dirty="0" smtClean="0">
                <a:solidFill>
                  <a:schemeClr val="bg1"/>
                </a:solidFill>
              </a:rPr>
              <a:t>OPS2 		   AO2 </a:t>
            </a:r>
            <a:endParaRPr lang="sr-Latn-ME" sz="2400" i="1" dirty="0" smtClean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arenR" startAt="2"/>
            </a:pPr>
            <a:r>
              <a:rPr lang="sr-Latn-ME" sz="2400" dirty="0" smtClean="0">
                <a:solidFill>
                  <a:schemeClr val="bg1"/>
                </a:solidFill>
              </a:rPr>
              <a:t>AO1 		   OPS1 i OPS2 i AO2</a:t>
            </a: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>
                <a:solidFill>
                  <a:schemeClr val="bg1"/>
                </a:solidFill>
              </a:rPr>
              <a:t>	</a:t>
            </a:r>
            <a:r>
              <a:rPr lang="sr-Latn-ME" sz="2400" dirty="0" smtClean="0">
                <a:solidFill>
                  <a:schemeClr val="bg1"/>
                </a:solidFill>
              </a:rPr>
              <a:t>AO2 		   OPS1 </a:t>
            </a:r>
            <a:r>
              <a:rPr lang="sr-Latn-ME" sz="2400" dirty="0">
                <a:solidFill>
                  <a:schemeClr val="bg1"/>
                </a:solidFill>
              </a:rPr>
              <a:t>i OPS2 i </a:t>
            </a:r>
            <a:r>
              <a:rPr lang="sr-Latn-ME" sz="2400" dirty="0" smtClean="0">
                <a:solidFill>
                  <a:schemeClr val="bg1"/>
                </a:solidFill>
              </a:rPr>
              <a:t>AO1</a:t>
            </a:r>
          </a:p>
          <a:p>
            <a:pPr marL="91440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arenR" startAt="3"/>
            </a:pPr>
            <a:r>
              <a:rPr lang="sr-Latn-ME" sz="2400" dirty="0" smtClean="0">
                <a:solidFill>
                  <a:schemeClr val="bg1"/>
                </a:solidFill>
              </a:rPr>
              <a:t>OPS1 		   AO1				(D-1)</a:t>
            </a: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 smtClean="0">
                <a:solidFill>
                  <a:schemeClr val="bg1"/>
                </a:solidFill>
              </a:rPr>
              <a:t>	OPS2 		   AO2</a:t>
            </a:r>
            <a:r>
              <a:rPr lang="sr-Latn-ME" sz="2400" dirty="0">
                <a:solidFill>
                  <a:schemeClr val="bg1"/>
                </a:solidFill>
              </a:rPr>
              <a:t>			</a:t>
            </a:r>
            <a:r>
              <a:rPr lang="sr-Latn-ME" sz="2400" dirty="0" smtClean="0">
                <a:solidFill>
                  <a:schemeClr val="bg1"/>
                </a:solidFill>
              </a:rPr>
              <a:t>	(</a:t>
            </a:r>
            <a:r>
              <a:rPr lang="sr-Latn-ME" sz="2400" dirty="0">
                <a:solidFill>
                  <a:schemeClr val="bg1"/>
                </a:solidFill>
              </a:rPr>
              <a:t>D-1)</a:t>
            </a:r>
            <a:endParaRPr lang="sr-Latn-ME" sz="2400" i="1" dirty="0">
              <a:solidFill>
                <a:schemeClr val="bg1"/>
              </a:solidFill>
            </a:endParaRPr>
          </a:p>
          <a:p>
            <a:pPr marL="91440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arenR" startAt="5"/>
            </a:pPr>
            <a:r>
              <a:rPr lang="sr-Latn-ME" sz="2400" dirty="0" smtClean="0">
                <a:solidFill>
                  <a:schemeClr val="bg1"/>
                </a:solidFill>
              </a:rPr>
              <a:t>AO1 		   OPS1 i OPS2 			(D-1)</a:t>
            </a:r>
          </a:p>
          <a:p>
            <a:pPr marL="914400" lvl="1" indent="-457200">
              <a:lnSpc>
                <a:spcPct val="150000"/>
              </a:lnSpc>
              <a:buClr>
                <a:schemeClr val="bg1"/>
              </a:buClr>
              <a:buFont typeface="+mj-lt"/>
              <a:buAutoNum type="arabicParenR" startAt="5"/>
            </a:pPr>
            <a:r>
              <a:rPr lang="sr-Latn-ME" sz="2400" dirty="0" smtClean="0">
                <a:solidFill>
                  <a:schemeClr val="bg1"/>
                </a:solidFill>
              </a:rPr>
              <a:t>AO2 		   OPS1 </a:t>
            </a:r>
            <a:r>
              <a:rPr lang="sr-Latn-ME" sz="2400" dirty="0">
                <a:solidFill>
                  <a:schemeClr val="bg1"/>
                </a:solidFill>
              </a:rPr>
              <a:t>i OPS2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		</a:t>
            </a:r>
            <a:r>
              <a:rPr lang="sr-Latn-ME" sz="2400" dirty="0" smtClean="0">
                <a:solidFill>
                  <a:schemeClr val="bg1"/>
                </a:solidFill>
              </a:rPr>
              <a:t>	(D-1)</a:t>
            </a:r>
            <a:endParaRPr lang="sr-Latn-ME" sz="24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sr-Latn-ME" sz="2400" dirty="0" smtClean="0">
                <a:solidFill>
                  <a:schemeClr val="bg1"/>
                </a:solidFill>
              </a:rPr>
              <a:t> 	</a:t>
            </a:r>
            <a:endParaRPr lang="sr-Latn-ME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01801" y="1992702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NTC</a:t>
            </a:r>
            <a:endParaRPr lang="sr-Latn-ME" i="1" dirty="0"/>
          </a:p>
        </p:txBody>
      </p:sp>
      <p:sp>
        <p:nvSpPr>
          <p:cNvPr id="10" name="Right Arrow 9"/>
          <p:cNvSpPr/>
          <p:nvPr/>
        </p:nvSpPr>
        <p:spPr>
          <a:xfrm>
            <a:off x="1701801" y="2396977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NTC</a:t>
            </a:r>
            <a:endParaRPr lang="sr-Latn-ME" i="1" dirty="0"/>
          </a:p>
        </p:txBody>
      </p:sp>
      <p:sp>
        <p:nvSpPr>
          <p:cNvPr id="11" name="Right Arrow 10"/>
          <p:cNvSpPr/>
          <p:nvPr/>
        </p:nvSpPr>
        <p:spPr>
          <a:xfrm>
            <a:off x="1701801" y="2847836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i="1" dirty="0" smtClean="0"/>
              <a:t>TARD</a:t>
            </a:r>
          </a:p>
          <a:p>
            <a:pPr algn="ctr"/>
            <a:r>
              <a:rPr lang="sr-Latn-ME" sz="1400" i="1" dirty="0" smtClean="0"/>
              <a:t>LT RD</a:t>
            </a:r>
            <a:endParaRPr lang="sr-Latn-ME" sz="1400" i="1" dirty="0"/>
          </a:p>
        </p:txBody>
      </p:sp>
      <p:sp>
        <p:nvSpPr>
          <p:cNvPr id="12" name="Right Arrow 11"/>
          <p:cNvSpPr/>
          <p:nvPr/>
        </p:nvSpPr>
        <p:spPr>
          <a:xfrm>
            <a:off x="1701801" y="3297826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i="1" dirty="0" smtClean="0"/>
              <a:t>TARD</a:t>
            </a:r>
          </a:p>
          <a:p>
            <a:pPr algn="ctr"/>
            <a:r>
              <a:rPr lang="sr-Latn-ME" sz="1400" i="1" dirty="0" smtClean="0"/>
              <a:t>LT RD</a:t>
            </a:r>
            <a:endParaRPr lang="sr-Latn-ME" sz="1400" i="1" dirty="0"/>
          </a:p>
        </p:txBody>
      </p:sp>
      <p:sp>
        <p:nvSpPr>
          <p:cNvPr id="13" name="Right Arrow 12"/>
          <p:cNvSpPr/>
          <p:nvPr/>
        </p:nvSpPr>
        <p:spPr>
          <a:xfrm>
            <a:off x="1701801" y="3721672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CAS</a:t>
            </a:r>
            <a:endParaRPr lang="sr-Latn-ME" i="1" dirty="0"/>
          </a:p>
        </p:txBody>
      </p:sp>
      <p:sp>
        <p:nvSpPr>
          <p:cNvPr id="14" name="Right Arrow 13"/>
          <p:cNvSpPr/>
          <p:nvPr/>
        </p:nvSpPr>
        <p:spPr>
          <a:xfrm>
            <a:off x="1710269" y="4195122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CAS</a:t>
            </a:r>
            <a:endParaRPr lang="sr-Latn-ME" i="1" dirty="0"/>
          </a:p>
        </p:txBody>
      </p:sp>
      <p:sp>
        <p:nvSpPr>
          <p:cNvPr id="15" name="Right Arrow 14"/>
          <p:cNvSpPr/>
          <p:nvPr/>
        </p:nvSpPr>
        <p:spPr>
          <a:xfrm>
            <a:off x="1701801" y="4638216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600" i="1" dirty="0" smtClean="0"/>
              <a:t>TARD</a:t>
            </a:r>
          </a:p>
          <a:p>
            <a:pPr algn="ctr"/>
            <a:r>
              <a:rPr lang="sr-Latn-ME" sz="1600" i="1" dirty="0"/>
              <a:t>D</a:t>
            </a:r>
            <a:r>
              <a:rPr lang="sr-Latn-ME" sz="1600" i="1" dirty="0" smtClean="0"/>
              <a:t> RD</a:t>
            </a:r>
            <a:endParaRPr lang="sr-Latn-ME" sz="1600" i="1" dirty="0"/>
          </a:p>
        </p:txBody>
      </p:sp>
      <p:sp>
        <p:nvSpPr>
          <p:cNvPr id="16" name="Right Arrow 15"/>
          <p:cNvSpPr/>
          <p:nvPr/>
        </p:nvSpPr>
        <p:spPr>
          <a:xfrm>
            <a:off x="1710269" y="5100999"/>
            <a:ext cx="1270000" cy="6519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i="1" dirty="0" smtClean="0"/>
              <a:t>TARD</a:t>
            </a:r>
          </a:p>
          <a:p>
            <a:pPr algn="ctr"/>
            <a:r>
              <a:rPr lang="sr-Latn-ME" sz="1400" i="1" dirty="0"/>
              <a:t>D</a:t>
            </a:r>
            <a:r>
              <a:rPr lang="sr-Latn-ME" sz="1400" i="1" dirty="0" smtClean="0"/>
              <a:t> RD</a:t>
            </a:r>
            <a:endParaRPr lang="sr-Latn-ME" sz="1400" i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4583" y="472646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HVDC ME-IT u SEE CAO</a:t>
            </a:r>
            <a:endParaRPr lang="sr-Latn-M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63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chemeClr val="bg1"/>
                </a:solidFill>
              </a:rPr>
              <a:t>Aukcijska pravila</a:t>
            </a:r>
            <a:endParaRPr lang="sr-Latn-ME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93" y="1925884"/>
            <a:ext cx="8900014" cy="423784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HAR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Aneks za granicu ME - IT CSUD, koji definiše:</a:t>
            </a:r>
          </a:p>
          <a:p>
            <a:pPr marL="571500" lvl="1" indent="-342900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 smtClean="0">
                <a:solidFill>
                  <a:schemeClr val="bg1"/>
                </a:solidFill>
              </a:rPr>
              <a:t>DAFD</a:t>
            </a:r>
          </a:p>
          <a:p>
            <a:pPr marL="571500" lvl="1" indent="-342900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 smtClean="0">
                <a:solidFill>
                  <a:schemeClr val="bg1"/>
                </a:solidFill>
              </a:rPr>
              <a:t>Tip prava prenosa (PTR ili FTR)</a:t>
            </a:r>
          </a:p>
          <a:p>
            <a:pPr marL="571500" lvl="1" indent="-342900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 smtClean="0">
                <a:solidFill>
                  <a:schemeClr val="bg1"/>
                </a:solidFill>
              </a:rPr>
              <a:t>Režime kompenzacije u slučaju skraćenja</a:t>
            </a:r>
          </a:p>
          <a:p>
            <a:pPr marL="571500" lvl="1" indent="-342900">
              <a:lnSpc>
                <a:spcPct val="150000"/>
              </a:lnSpc>
              <a:buClr>
                <a:schemeClr val="bg1"/>
              </a:buClr>
            </a:pPr>
            <a:r>
              <a:rPr lang="sr-Latn-ME" sz="2400" dirty="0" smtClean="0">
                <a:solidFill>
                  <a:schemeClr val="bg1"/>
                </a:solidFill>
              </a:rPr>
              <a:t>Rok za dostavljanje LT nominacija kao i tip nominacija</a:t>
            </a:r>
            <a:endParaRPr lang="sr-Latn-ME" sz="28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/>
                </a:solidFill>
              </a:rPr>
              <a:t>Pravila za dnevnu eksplicitnu alokaciju (do početka primjene implicitne alokacije)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325" y="6299200"/>
            <a:ext cx="495935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ME" sz="1200" dirty="0">
                <a:solidFill>
                  <a:prstClr val="white"/>
                </a:solidFill>
              </a:rPr>
              <a:t>VI Savjetovanje </a:t>
            </a:r>
            <a:r>
              <a:rPr lang="sr-Latn-ME" sz="1200" dirty="0" smtClean="0">
                <a:solidFill>
                  <a:prstClr val="white"/>
                </a:solidFill>
              </a:rPr>
              <a:t>CG KO CIGRE</a:t>
            </a:r>
          </a:p>
          <a:p>
            <a:pPr algn="ctr"/>
            <a:r>
              <a:rPr lang="sr-Latn-ME" sz="1200" dirty="0" smtClean="0">
                <a:solidFill>
                  <a:prstClr val="white"/>
                </a:solidFill>
              </a:rPr>
              <a:t>Hotel Mediteran, Bečići, 14. – 17.05.2019.</a:t>
            </a:r>
            <a:endParaRPr lang="sr-Latn-ME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88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1_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11656</TotalTime>
  <Words>664</Words>
  <Application>Microsoft Office PowerPoint</Application>
  <PresentationFormat>On-screen Show (4:3)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Thème Office</vt:lpstr>
      <vt:lpstr>1_Thème Office</vt:lpstr>
      <vt:lpstr>MOGUĆNOSTI SPROVOĐENJA ALOKACIJSKOG PROCESA NA GRANICI CRNA GORA-ITALIJA PUTEM KANCELARIJE ZA KOORDINISANE AUKCIJE U JUGOISTOČNOJ EVROPI</vt:lpstr>
      <vt:lpstr>SADRŽAJ</vt:lpstr>
      <vt:lpstr>Alokacija kapaciteta u SEE</vt:lpstr>
      <vt:lpstr>Alokacija kapaciteta na HVDC kablu</vt:lpstr>
      <vt:lpstr>HVDC ME-IT u SEE CAO</vt:lpstr>
      <vt:lpstr>HVDC ME-IT u SEE CAO</vt:lpstr>
      <vt:lpstr>HVDC ME-IT u SEE CAO</vt:lpstr>
      <vt:lpstr>HVDC ME-IT u SEE CAO</vt:lpstr>
      <vt:lpstr>Aukcijska pravila</vt:lpstr>
      <vt:lpstr>Nadogradnja aukcijskog alata</vt:lpstr>
      <vt:lpstr>Zaključak</vt:lpstr>
      <vt:lpstr>Pitanja recezenta (1/2)</vt:lpstr>
      <vt:lpstr>Pitanja recezenta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Filip Markovic</cp:lastModifiedBy>
  <cp:revision>45</cp:revision>
  <dcterms:created xsi:type="dcterms:W3CDTF">2018-08-21T10:05:07Z</dcterms:created>
  <dcterms:modified xsi:type="dcterms:W3CDTF">2019-05-08T13:42:55Z</dcterms:modified>
</cp:coreProperties>
</file>