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81" r:id="rId3"/>
    <p:sldId id="282" r:id="rId4"/>
    <p:sldId id="284" r:id="rId5"/>
    <p:sldId id="283" r:id="rId6"/>
    <p:sldId id="297" r:id="rId7"/>
    <p:sldId id="285" r:id="rId8"/>
    <p:sldId id="286" r:id="rId9"/>
    <p:sldId id="287" r:id="rId10"/>
    <p:sldId id="288" r:id="rId11"/>
    <p:sldId id="289" r:id="rId12"/>
    <p:sldId id="291" r:id="rId13"/>
    <p:sldId id="292" r:id="rId14"/>
    <p:sldId id="293" r:id="rId15"/>
    <p:sldId id="294" r:id="rId16"/>
    <p:sldId id="290" r:id="rId17"/>
    <p:sldId id="295" r:id="rId18"/>
    <p:sldId id="29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384" y="5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17/05/2019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17/05/2019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601050DE-0A5F-4EAE-BBAD-4B42CA1F0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8A04A2C0-3929-4A83-85EC-2D444E946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4601" y="203951"/>
            <a:ext cx="1638300" cy="78030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E3778D-5522-4FD1-A1E9-328867823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6" name="Picture 5">
            <a:extLst>
              <a:ext uri="{FF2B5EF4-FFF2-40B4-BE49-F238E27FC236}">
                <a16:creationId xmlns="" xmlns:a16="http://schemas.microsoft.com/office/drawing/2014/main" id="{83401E25-3513-46F0-A253-E10B0ACC37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01" y="352425"/>
            <a:ext cx="1143000" cy="54439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23619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333375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108558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201930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524000" y="2504807"/>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524000" y="3495675"/>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marL="457200" indent="-457200">
              <a:buClr>
                <a:schemeClr val="accent1"/>
              </a:buClr>
              <a:buSzPct val="100000"/>
              <a:buFont typeface="+mj-lt"/>
              <a:buAutoNum type="arabicPeriod"/>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8" name="Picture 7">
            <a:extLst>
              <a:ext uri="{FF2B5EF4-FFF2-40B4-BE49-F238E27FC236}">
                <a16:creationId xmlns="" xmlns:a16="http://schemas.microsoft.com/office/drawing/2014/main" id="{B5DE80A9-2E85-427F-A951-2383C697C9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6" y="5940393"/>
            <a:ext cx="1638300" cy="78030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9C048868-0E40-4F0F-91F0-71D2170BF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68487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26BFC05D-3F02-41AB-B619-6C88248533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17/05/2019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5" r:id="rId4"/>
    <p:sldLayoutId id="2147483669" r:id="rId5"/>
    <p:sldLayoutId id="2147483666" r:id="rId6"/>
    <p:sldLayoutId id="2147483662" r:id="rId7"/>
    <p:sldLayoutId id="2147483650" r:id="rId8"/>
    <p:sldLayoutId id="2147483660" r:id="rId9"/>
    <p:sldLayoutId id="2147483661" r:id="rId10"/>
    <p:sldLayoutId id="2147483654" r:id="rId11"/>
    <p:sldLayoutId id="2147483663" r:id="rId12"/>
    <p:sldLayoutId id="2147483664" r:id="rId13"/>
    <p:sldLayoutId id="2147483655" r:id="rId14"/>
    <p:sldLayoutId id="2147483657"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9B5135-8E48-4FE4-BCB8-52D89EF22B39}"/>
              </a:ext>
            </a:extLst>
          </p:cNvPr>
          <p:cNvSpPr>
            <a:spLocks noGrp="1"/>
          </p:cNvSpPr>
          <p:nvPr>
            <p:ph type="ctrTitle"/>
          </p:nvPr>
        </p:nvSpPr>
        <p:spPr>
          <a:xfrm>
            <a:off x="1318901" y="1433945"/>
            <a:ext cx="9144000" cy="1620981"/>
          </a:xfrm>
        </p:spPr>
        <p:txBody>
          <a:bodyPr>
            <a:normAutofit fontScale="90000"/>
          </a:bodyPr>
          <a:lstStyle/>
          <a:p>
            <a:r>
              <a:rPr lang="en-US" dirty="0"/>
              <a:t/>
            </a:r>
            <a:br>
              <a:rPr lang="en-US" dirty="0"/>
            </a:br>
            <a:r>
              <a:rPr lang="en-US" dirty="0"/>
              <a:t> </a:t>
            </a:r>
            <a:r>
              <a:rPr lang="en-US" b="1" dirty="0" smtClean="0"/>
              <a:t>Analyzing of Active Energy Losses of Power Transformers 110/x kV in the </a:t>
            </a:r>
            <a:br>
              <a:rPr lang="en-US" b="1" dirty="0" smtClean="0"/>
            </a:br>
            <a:r>
              <a:rPr lang="en-US" b="1" dirty="0" smtClean="0"/>
              <a:t>Kosovo’s Transmission Network </a:t>
            </a:r>
            <a:endParaRPr lang="en-NZ" dirty="0"/>
          </a:p>
        </p:txBody>
      </p:sp>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1517147" y="3913351"/>
            <a:ext cx="9144000" cy="1039091"/>
          </a:xfrm>
        </p:spPr>
        <p:txBody>
          <a:bodyPr>
            <a:normAutofit fontScale="70000" lnSpcReduction="20000"/>
          </a:bodyPr>
          <a:lstStyle/>
          <a:p>
            <a:r>
              <a:rPr lang="en-US" sz="2800" dirty="0" smtClean="0"/>
              <a:t>Presented by</a:t>
            </a:r>
          </a:p>
          <a:p>
            <a:r>
              <a:rPr lang="en-US" sz="2800" dirty="0" err="1" smtClean="0"/>
              <a:t>Kjani</a:t>
            </a:r>
            <a:r>
              <a:rPr lang="en-US" sz="2800" dirty="0" smtClean="0"/>
              <a:t> </a:t>
            </a:r>
            <a:r>
              <a:rPr lang="en-US" sz="2800" dirty="0" err="1" smtClean="0"/>
              <a:t>Guri</a:t>
            </a:r>
            <a:r>
              <a:rPr lang="en-US" sz="2800" dirty="0" smtClean="0"/>
              <a:t>, </a:t>
            </a:r>
          </a:p>
          <a:p>
            <a:r>
              <a:rPr lang="en-US" sz="2800" dirty="0" smtClean="0"/>
              <a:t>KOSTT, Kosovo</a:t>
            </a:r>
            <a:endParaRPr lang="en-US" sz="2800" dirty="0"/>
          </a:p>
        </p:txBody>
      </p:sp>
      <p:sp>
        <p:nvSpPr>
          <p:cNvPr id="4" name="Subtitle 2">
            <a:extLst>
              <a:ext uri="{FF2B5EF4-FFF2-40B4-BE49-F238E27FC236}">
                <a16:creationId xmlns="" xmlns:a16="http://schemas.microsoft.com/office/drawing/2014/main" id="{62A1953D-C007-4644-BC1B-FF9CF7DF7FC2}"/>
              </a:ext>
            </a:extLst>
          </p:cNvPr>
          <p:cNvSpPr txBox="1">
            <a:spLocks/>
          </p:cNvSpPr>
          <p:nvPr/>
        </p:nvSpPr>
        <p:spPr>
          <a:xfrm>
            <a:off x="1603663" y="6037118"/>
            <a:ext cx="9144000" cy="4641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t>17</a:t>
            </a:r>
            <a:r>
              <a:rPr lang="en-US" sz="2000" baseline="30000" dirty="0" smtClean="0"/>
              <a:t>th</a:t>
            </a:r>
            <a:r>
              <a:rPr lang="en-US" sz="2000" dirty="0" smtClean="0"/>
              <a:t> of May 2019</a:t>
            </a:r>
            <a:endParaRPr lang="en-US" sz="2000" dirty="0"/>
          </a:p>
        </p:txBody>
      </p:sp>
    </p:spTree>
    <p:extLst>
      <p:ext uri="{BB962C8B-B14F-4D97-AF65-F5344CB8AC3E}">
        <p14:creationId xmlns:p14="http://schemas.microsoft.com/office/powerpoint/2010/main" val="245233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8"/>
            <a:ext cx="11519989" cy="672861"/>
          </a:xfrm>
        </p:spPr>
        <p:txBody>
          <a:bodyPr>
            <a:noAutofit/>
          </a:bodyPr>
          <a:lstStyle/>
          <a:p>
            <a:pPr algn="just"/>
            <a:r>
              <a:rPr lang="en-GB" dirty="0">
                <a:latin typeface="Arial" panose="020B0604020202020204" pitchFamily="34" charset="0"/>
                <a:ea typeface="Times New Roman" panose="02020603050405020304" pitchFamily="18" charset="0"/>
              </a:rPr>
              <a:t>All configuration types of metering systems at power transformers 110/x kV is shown as below </a:t>
            </a:r>
            <a:r>
              <a:rPr lang="en-GB" dirty="0" smtClean="0">
                <a:latin typeface="Arial" panose="020B0604020202020204" pitchFamily="34" charset="0"/>
                <a:ea typeface="Times New Roman" panose="02020603050405020304" pitchFamily="18" charset="0"/>
              </a:rPr>
              <a:t>figure</a:t>
            </a:r>
            <a:endParaRPr lang="en-NZ" b="1" dirty="0">
              <a:solidFill>
                <a:schemeClr val="lt1"/>
              </a:solidFill>
            </a:endParaRPr>
          </a:p>
          <a:p>
            <a:pPr marL="457200" indent="-457200" algn="just">
              <a:buFont typeface="Arial" panose="020B0604020202020204" pitchFamily="34" charset="0"/>
              <a:buChar char="•"/>
            </a:pP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p:txBody>
      </p:sp>
      <p:sp>
        <p:nvSpPr>
          <p:cNvPr id="4" name="Title 3"/>
          <p:cNvSpPr>
            <a:spLocks noGrp="1"/>
          </p:cNvSpPr>
          <p:nvPr>
            <p:ph type="ctrTitle"/>
          </p:nvPr>
        </p:nvSpPr>
        <p:spPr>
          <a:xfrm>
            <a:off x="207034" y="284672"/>
            <a:ext cx="11984966" cy="550202"/>
          </a:xfrm>
        </p:spPr>
        <p:txBody>
          <a:bodyPr>
            <a:normAutofit/>
          </a:bodyPr>
          <a:lstStyle/>
          <a:p>
            <a:r>
              <a:rPr lang="en-NZ" sz="2900" b="1" dirty="0" smtClean="0"/>
              <a:t>Metering System installed in Kosovo’s Transmission Network (3/3)</a:t>
            </a:r>
            <a:endParaRPr lang="en-NZ" sz="2900" b="1" dirty="0"/>
          </a:p>
        </p:txBody>
      </p:sp>
      <p:pic>
        <p:nvPicPr>
          <p:cNvPr id="5" name="Picture 4"/>
          <p:cNvPicPr>
            <a:picLocks noChangeAspect="1"/>
          </p:cNvPicPr>
          <p:nvPr/>
        </p:nvPicPr>
        <p:blipFill>
          <a:blip r:embed="rId2"/>
          <a:stretch>
            <a:fillRect/>
          </a:stretch>
        </p:blipFill>
        <p:spPr>
          <a:xfrm>
            <a:off x="1057394" y="1725287"/>
            <a:ext cx="8583442" cy="4745497"/>
          </a:xfrm>
          <a:prstGeom prst="rect">
            <a:avLst/>
          </a:prstGeom>
        </p:spPr>
      </p:pic>
    </p:spTree>
    <p:extLst>
      <p:ext uri="{BB962C8B-B14F-4D97-AF65-F5344CB8AC3E}">
        <p14:creationId xmlns:p14="http://schemas.microsoft.com/office/powerpoint/2010/main" val="213270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8"/>
            <a:ext cx="11519989" cy="1138687"/>
          </a:xfrm>
        </p:spPr>
        <p:txBody>
          <a:bodyPr>
            <a:noAutofit/>
          </a:bodyPr>
          <a:lstStyle/>
          <a:p>
            <a:pPr algn="just"/>
            <a:r>
              <a:rPr lang="en-GB" dirty="0">
                <a:latin typeface="Arial" panose="020B0604020202020204" pitchFamily="34" charset="0"/>
                <a:ea typeface="Times New Roman" panose="02020603050405020304" pitchFamily="18" charset="0"/>
              </a:rPr>
              <a:t>Calculation measured active energy losses (ΔW) in power transformers are done based on measured active energy by energy meters (M1, M2 and M3) at primary, secondary and tertiary side of power transformers </a:t>
            </a:r>
            <a:endParaRPr lang="en-NZ" b="1" dirty="0" smtClean="0">
              <a:solidFill>
                <a:schemeClr val="lt1"/>
              </a:solidFill>
            </a:endParaRPr>
          </a:p>
          <a:p>
            <a:pPr marL="342900" marR="0" lvl="0" indent="-342900" algn="just">
              <a:spcBef>
                <a:spcPts val="600"/>
              </a:spcBef>
              <a:spcAft>
                <a:spcPts val="0"/>
              </a:spcAft>
              <a:buFont typeface="Symbol" panose="05050102010706020507" pitchFamily="18" charset="2"/>
              <a:buChar char=""/>
            </a:pPr>
            <a:endParaRPr lang="en-GB" i="1" dirty="0" smtClean="0">
              <a:latin typeface="Arial" panose="020B0604020202020204" pitchFamily="34" charset="0"/>
              <a:ea typeface="Times New Roman" panose="02020603050405020304" pitchFamily="18" charset="0"/>
            </a:endParaRPr>
          </a:p>
          <a:p>
            <a:pPr marL="800100" lvl="1" indent="-342900" algn="just">
              <a:spcBef>
                <a:spcPts val="600"/>
              </a:spcBef>
              <a:buFont typeface="Symbol" panose="05050102010706020507" pitchFamily="18" charset="2"/>
              <a:buChar char=""/>
            </a:pPr>
            <a:r>
              <a:rPr lang="en-GB" sz="2400" i="1" dirty="0" smtClean="0">
                <a:solidFill>
                  <a:schemeClr val="bg1"/>
                </a:solidFill>
                <a:latin typeface="Arial" panose="020B0604020202020204" pitchFamily="34" charset="0"/>
                <a:ea typeface="Times New Roman" panose="02020603050405020304" pitchFamily="18" charset="0"/>
              </a:rPr>
              <a:t>at </a:t>
            </a:r>
            <a:r>
              <a:rPr lang="en-GB" sz="2400" i="1" dirty="0">
                <a:solidFill>
                  <a:schemeClr val="bg1"/>
                </a:solidFill>
                <a:latin typeface="Arial" panose="020B0604020202020204" pitchFamily="34" charset="0"/>
                <a:ea typeface="Times New Roman" panose="02020603050405020304" pitchFamily="18" charset="0"/>
              </a:rPr>
              <a:t>Type 1 of power transformers(110/35/10kV), active energy losses are calculated as difference between M1 and Σ(M2+M3): </a:t>
            </a:r>
            <a:endParaRPr lang="en-GB" sz="2400" i="1" dirty="0" smtClean="0">
              <a:solidFill>
                <a:schemeClr val="bg1"/>
              </a:solidFill>
              <a:latin typeface="Arial" panose="020B0604020202020204" pitchFamily="34" charset="0"/>
              <a:ea typeface="Times New Roman" panose="02020603050405020304" pitchFamily="18" charset="0"/>
            </a:endParaRPr>
          </a:p>
          <a:p>
            <a:pPr lvl="1">
              <a:spcBef>
                <a:spcPts val="600"/>
              </a:spcBef>
            </a:pPr>
            <a:endParaRPr lang="en-GB" sz="2400" i="1" dirty="0" smtClean="0">
              <a:solidFill>
                <a:schemeClr val="bg1"/>
              </a:solidFill>
              <a:latin typeface="Arial" panose="020B0604020202020204" pitchFamily="34" charset="0"/>
              <a:ea typeface="Times New Roman" panose="02020603050405020304" pitchFamily="18" charset="0"/>
            </a:endParaRPr>
          </a:p>
          <a:p>
            <a:pPr lvl="1">
              <a:spcBef>
                <a:spcPts val="600"/>
              </a:spcBef>
            </a:pPr>
            <a:r>
              <a:rPr lang="en-GB" sz="2400" i="1" dirty="0" smtClean="0">
                <a:solidFill>
                  <a:schemeClr val="bg1"/>
                </a:solidFill>
                <a:latin typeface="Arial" panose="020B0604020202020204" pitchFamily="34" charset="0"/>
                <a:ea typeface="Times New Roman" panose="02020603050405020304" pitchFamily="18" charset="0"/>
              </a:rPr>
              <a:t>ΔW </a:t>
            </a:r>
            <a:r>
              <a:rPr lang="en-GB" sz="2400" i="1" dirty="0">
                <a:solidFill>
                  <a:schemeClr val="bg1"/>
                </a:solidFill>
                <a:latin typeface="Arial" panose="020B0604020202020204" pitchFamily="34" charset="0"/>
                <a:ea typeface="Times New Roman" panose="02020603050405020304" pitchFamily="18" charset="0"/>
              </a:rPr>
              <a:t>= M1 – (M2+M3</a:t>
            </a:r>
            <a:r>
              <a:rPr lang="en-GB" sz="2400" i="1" dirty="0" smtClean="0">
                <a:solidFill>
                  <a:schemeClr val="bg1"/>
                </a:solidFill>
                <a:latin typeface="Arial" panose="020B0604020202020204" pitchFamily="34" charset="0"/>
                <a:ea typeface="Times New Roman" panose="02020603050405020304" pitchFamily="18" charset="0"/>
              </a:rPr>
              <a:t>)</a:t>
            </a:r>
          </a:p>
          <a:p>
            <a:pPr marL="800100" lvl="1" indent="-342900" algn="just">
              <a:spcBef>
                <a:spcPts val="600"/>
              </a:spcBef>
              <a:buFont typeface="Symbol" panose="05050102010706020507" pitchFamily="18" charset="2"/>
              <a:buChar char=""/>
            </a:pPr>
            <a:endParaRPr lang="en-US" sz="2400" dirty="0">
              <a:solidFill>
                <a:schemeClr val="bg1"/>
              </a:solidFill>
              <a:latin typeface="Times New Roman" panose="02020603050405020304" pitchFamily="18" charset="0"/>
              <a:ea typeface="Times New Roman" panose="02020603050405020304" pitchFamily="18" charset="0"/>
            </a:endParaRPr>
          </a:p>
          <a:p>
            <a:pPr marL="800100" lvl="1" indent="-342900" algn="just">
              <a:spcBef>
                <a:spcPts val="600"/>
              </a:spcBef>
              <a:buFont typeface="Symbol" panose="05050102010706020507" pitchFamily="18" charset="2"/>
              <a:buChar char=""/>
            </a:pPr>
            <a:r>
              <a:rPr lang="en-GB" sz="2400" i="1" dirty="0">
                <a:solidFill>
                  <a:schemeClr val="bg1"/>
                </a:solidFill>
                <a:latin typeface="Arial" panose="020B0604020202020204" pitchFamily="34" charset="0"/>
                <a:ea typeface="Times New Roman" panose="02020603050405020304" pitchFamily="18" charset="0"/>
              </a:rPr>
              <a:t>at Type 2 and Type 3 of power transformers(110/35kV and 110/10kV), active energy losses are calculated as difference between M1 and M2: </a:t>
            </a:r>
            <a:endParaRPr lang="en-GB" sz="2400" i="1" dirty="0" smtClean="0">
              <a:solidFill>
                <a:schemeClr val="bg1"/>
              </a:solidFill>
              <a:latin typeface="Arial" panose="020B0604020202020204" pitchFamily="34" charset="0"/>
              <a:ea typeface="Times New Roman" panose="02020603050405020304" pitchFamily="18" charset="0"/>
            </a:endParaRPr>
          </a:p>
          <a:p>
            <a:pPr lvl="1">
              <a:spcBef>
                <a:spcPts val="600"/>
              </a:spcBef>
            </a:pPr>
            <a:endParaRPr lang="en-GB" sz="2400" i="1" dirty="0" smtClean="0">
              <a:solidFill>
                <a:schemeClr val="bg1"/>
              </a:solidFill>
              <a:latin typeface="Arial" panose="020B0604020202020204" pitchFamily="34" charset="0"/>
              <a:ea typeface="Times New Roman" panose="02020603050405020304" pitchFamily="18" charset="0"/>
            </a:endParaRPr>
          </a:p>
          <a:p>
            <a:pPr lvl="1">
              <a:spcBef>
                <a:spcPts val="600"/>
              </a:spcBef>
            </a:pPr>
            <a:r>
              <a:rPr lang="en-GB" sz="2400" i="1" dirty="0" smtClean="0">
                <a:solidFill>
                  <a:schemeClr val="bg1"/>
                </a:solidFill>
                <a:latin typeface="Arial" panose="020B0604020202020204" pitchFamily="34" charset="0"/>
                <a:ea typeface="Times New Roman" panose="02020603050405020304" pitchFamily="18" charset="0"/>
              </a:rPr>
              <a:t>ΔW </a:t>
            </a:r>
            <a:r>
              <a:rPr lang="en-GB" sz="2400" i="1" dirty="0">
                <a:solidFill>
                  <a:schemeClr val="bg1"/>
                </a:solidFill>
                <a:latin typeface="Arial" panose="020B0604020202020204" pitchFamily="34" charset="0"/>
                <a:ea typeface="Times New Roman" panose="02020603050405020304" pitchFamily="18" charset="0"/>
              </a:rPr>
              <a:t>= M1 – M2</a:t>
            </a:r>
            <a:endParaRPr lang="en-US" sz="2400" dirty="0">
              <a:solidFill>
                <a:schemeClr val="bg1"/>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endParaRPr lang="en-NZ" b="1" dirty="0">
              <a:solidFill>
                <a:schemeClr val="lt1"/>
              </a:solidFill>
            </a:endParaRPr>
          </a:p>
        </p:txBody>
      </p:sp>
      <p:sp>
        <p:nvSpPr>
          <p:cNvPr id="4" name="Title 3"/>
          <p:cNvSpPr>
            <a:spLocks noGrp="1"/>
          </p:cNvSpPr>
          <p:nvPr>
            <p:ph type="ctrTitle"/>
          </p:nvPr>
        </p:nvSpPr>
        <p:spPr>
          <a:xfrm>
            <a:off x="0" y="172534"/>
            <a:ext cx="12192000" cy="550202"/>
          </a:xfrm>
        </p:spPr>
        <p:txBody>
          <a:bodyPr>
            <a:noAutofit/>
          </a:bodyPr>
          <a:lstStyle/>
          <a:p>
            <a:r>
              <a:rPr lang="en-NZ" sz="2400" b="1" dirty="0" smtClean="0"/>
              <a:t>Measured of energy losses in power transformers 110/x kV by energy meters (1/3)</a:t>
            </a:r>
            <a:endParaRPr lang="en-NZ" sz="2400" b="1" dirty="0"/>
          </a:p>
        </p:txBody>
      </p:sp>
    </p:spTree>
    <p:extLst>
      <p:ext uri="{BB962C8B-B14F-4D97-AF65-F5344CB8AC3E}">
        <p14:creationId xmlns:p14="http://schemas.microsoft.com/office/powerpoint/2010/main" val="2604689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418970" y="1518249"/>
            <a:ext cx="11519989" cy="362310"/>
          </a:xfrm>
        </p:spPr>
        <p:txBody>
          <a:bodyPr>
            <a:noAutofit/>
          </a:bodyPr>
          <a:lstStyle/>
          <a:p>
            <a:pPr algn="just"/>
            <a:r>
              <a:rPr lang="en-US" sz="2200" dirty="0">
                <a:latin typeface="Arial" panose="020B0604020202020204" pitchFamily="34" charset="0"/>
                <a:ea typeface="Times New Roman" panose="02020603050405020304" pitchFamily="18" charset="0"/>
              </a:rPr>
              <a:t>Measured of active energy losses by type of power transformers 110/x kV (during 2018y</a:t>
            </a:r>
            <a:r>
              <a:rPr lang="en-US" sz="2200" dirty="0" smtClean="0">
                <a:latin typeface="Arial" panose="020B0604020202020204" pitchFamily="34" charset="0"/>
                <a:ea typeface="Times New Roman" panose="02020603050405020304" pitchFamily="18" charset="0"/>
              </a:rPr>
              <a:t>)</a:t>
            </a:r>
            <a:endParaRPr lang="en-GB" sz="2200" i="1" dirty="0" smtClean="0">
              <a:latin typeface="Arial" panose="020B0604020202020204" pitchFamily="34" charset="0"/>
              <a:ea typeface="Times New Roman" panose="02020603050405020304" pitchFamily="18" charset="0"/>
            </a:endParaRPr>
          </a:p>
        </p:txBody>
      </p:sp>
      <p:sp>
        <p:nvSpPr>
          <p:cNvPr id="4" name="Title 3"/>
          <p:cNvSpPr>
            <a:spLocks noGrp="1"/>
          </p:cNvSpPr>
          <p:nvPr>
            <p:ph type="ctrTitle"/>
          </p:nvPr>
        </p:nvSpPr>
        <p:spPr>
          <a:xfrm>
            <a:off x="0" y="172534"/>
            <a:ext cx="12192000" cy="550202"/>
          </a:xfrm>
        </p:spPr>
        <p:txBody>
          <a:bodyPr>
            <a:noAutofit/>
          </a:bodyPr>
          <a:lstStyle/>
          <a:p>
            <a:r>
              <a:rPr lang="en-NZ" sz="2400" b="1" dirty="0" smtClean="0"/>
              <a:t>Measured of energy losses in power transformers 110/x kV by energy meters (2/3)</a:t>
            </a:r>
            <a:endParaRPr lang="en-NZ" sz="2400" b="1" dirty="0"/>
          </a:p>
        </p:txBody>
      </p:sp>
      <p:graphicFrame>
        <p:nvGraphicFramePr>
          <p:cNvPr id="5" name="Table 4"/>
          <p:cNvGraphicFramePr>
            <a:graphicFrameLocks noGrp="1"/>
          </p:cNvGraphicFramePr>
          <p:nvPr>
            <p:extLst>
              <p:ext uri="{D42A27DB-BD31-4B8C-83A1-F6EECF244321}">
                <p14:modId xmlns:p14="http://schemas.microsoft.com/office/powerpoint/2010/main" val="3853913246"/>
              </p:ext>
            </p:extLst>
          </p:nvPr>
        </p:nvGraphicFramePr>
        <p:xfrm>
          <a:off x="934104" y="1964421"/>
          <a:ext cx="10196422" cy="3401562"/>
        </p:xfrm>
        <a:graphic>
          <a:graphicData uri="http://schemas.openxmlformats.org/drawingml/2006/table">
            <a:tbl>
              <a:tblPr firstRow="1" firstCol="1" bandRow="1">
                <a:tableStyleId>{5C22544A-7EE6-4342-B048-85BDC9FD1C3A}</a:tableStyleId>
              </a:tblPr>
              <a:tblGrid>
                <a:gridCol w="1802921"/>
                <a:gridCol w="586596"/>
                <a:gridCol w="2576373"/>
                <a:gridCol w="2633982"/>
                <a:gridCol w="1221534"/>
                <a:gridCol w="1375016"/>
              </a:tblGrid>
              <a:tr h="1394076">
                <a:tc rowSpan="2">
                  <a:txBody>
                    <a:bodyPr/>
                    <a:lstStyle/>
                    <a:p>
                      <a:pPr marL="0" marR="0" algn="ctr">
                        <a:spcBef>
                          <a:spcPts val="0"/>
                        </a:spcBef>
                        <a:spcAft>
                          <a:spcPts val="0"/>
                        </a:spcAft>
                      </a:pPr>
                      <a:r>
                        <a:rPr lang="en-US" sz="1800" dirty="0">
                          <a:effectLst/>
                        </a:rPr>
                        <a:t>Power Transformers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800">
                          <a:effectLst/>
                        </a:rPr>
                        <a:t>No. of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Measured energy flow at primary side </a:t>
                      </a:r>
                    </a:p>
                    <a:p>
                      <a:pPr marL="0" marR="0" algn="ctr">
                        <a:spcBef>
                          <a:spcPts val="0"/>
                        </a:spcBef>
                        <a:spcAft>
                          <a:spcPts val="0"/>
                        </a:spcAft>
                      </a:pPr>
                      <a:r>
                        <a:rPr lang="en-US" sz="1800" dirty="0">
                          <a:effectLst/>
                        </a:rPr>
                        <a:t>(110kV)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Measured energy flow         at secondary &amp; tertiary side (35kV &amp; 10kV)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Energy Losses in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800" b="1" dirty="0">
                          <a:solidFill>
                            <a:schemeClr val="bg1"/>
                          </a:solidFill>
                          <a:effectLst/>
                        </a:rPr>
                        <a:t>%</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2729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err="1">
                          <a:solidFill>
                            <a:schemeClr val="bg1"/>
                          </a:solidFill>
                          <a:effectLst/>
                        </a:rPr>
                        <a:t>MWh</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err="1">
                          <a:solidFill>
                            <a:schemeClr val="bg1"/>
                          </a:solidFill>
                          <a:effectLst/>
                        </a:rPr>
                        <a:t>MWh</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MWh</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vMerge="1">
                  <a:txBody>
                    <a:bodyPr/>
                    <a:lstStyle/>
                    <a:p>
                      <a:endParaRPr lang="en-US"/>
                    </a:p>
                  </a:txBody>
                  <a:tcPr/>
                </a:tc>
              </a:tr>
              <a:tr h="395049">
                <a:tc>
                  <a:txBody>
                    <a:bodyPr/>
                    <a:lstStyle/>
                    <a:p>
                      <a:pPr marL="0" marR="0" algn="ctr">
                        <a:spcBef>
                          <a:spcPts val="0"/>
                        </a:spcBef>
                        <a:spcAft>
                          <a:spcPts val="0"/>
                        </a:spcAft>
                      </a:pPr>
                      <a:r>
                        <a:rPr lang="en-US" sz="1800">
                          <a:effectLst/>
                        </a:rPr>
                        <a:t>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620,873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618,721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2,152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11.31</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95049">
                <a:tc>
                  <a:txBody>
                    <a:bodyPr/>
                    <a:lstStyle/>
                    <a:p>
                      <a:pPr marL="0" marR="0" algn="ctr">
                        <a:spcBef>
                          <a:spcPts val="0"/>
                        </a:spcBef>
                        <a:spcAft>
                          <a:spcPts val="0"/>
                        </a:spcAft>
                      </a:pPr>
                      <a:r>
                        <a:rPr lang="en-US" sz="1800">
                          <a:effectLst/>
                        </a:rPr>
                        <a:t>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1,528,134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1,521,243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6,891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36.22</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95049">
                <a:tc>
                  <a:txBody>
                    <a:bodyPr/>
                    <a:lstStyle/>
                    <a:p>
                      <a:pPr marL="0" marR="0" algn="ctr">
                        <a:spcBef>
                          <a:spcPts val="0"/>
                        </a:spcBef>
                        <a:spcAft>
                          <a:spcPts val="0"/>
                        </a:spcAft>
                      </a:pPr>
                      <a:r>
                        <a:rPr lang="en-US" sz="1800" dirty="0">
                          <a:effectLst/>
                        </a:rPr>
                        <a:t>110/10kV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2,114,262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2,104,278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9,984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52.47</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95049">
                <a:tc>
                  <a:txBody>
                    <a:bodyPr/>
                    <a:lstStyle/>
                    <a:p>
                      <a:pPr marL="0" marR="0" algn="ctr">
                        <a:spcBef>
                          <a:spcPts val="0"/>
                        </a:spcBef>
                        <a:spcAft>
                          <a:spcPts val="0"/>
                        </a:spcAft>
                      </a:pPr>
                      <a:r>
                        <a:rPr lang="en-US" sz="1800" b="1" dirty="0">
                          <a:effectLst/>
                        </a:rPr>
                        <a:t>Amount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a:solidFill>
                            <a:schemeClr val="bg1"/>
                          </a:solidFill>
                          <a:effectLst/>
                        </a:rPr>
                        <a:t>53</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US" sz="1800" b="1" dirty="0" smtClean="0">
                          <a:solidFill>
                            <a:schemeClr val="bg1"/>
                          </a:solidFill>
                          <a:effectLst/>
                        </a:rPr>
                        <a:t>4,263,269</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US" sz="1800" b="1" dirty="0" smtClean="0">
                          <a:solidFill>
                            <a:schemeClr val="bg1"/>
                          </a:solidFill>
                          <a:effectLst/>
                        </a:rPr>
                        <a:t>4,244,242</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US" sz="1800" b="1" dirty="0" smtClean="0">
                          <a:solidFill>
                            <a:schemeClr val="bg1"/>
                          </a:solidFill>
                          <a:effectLst/>
                        </a:rPr>
                        <a:t>19,027</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smtClean="0">
                          <a:solidFill>
                            <a:schemeClr val="bg1"/>
                          </a:solidFill>
                          <a:effectLst/>
                        </a:rPr>
                        <a:t>0.45%</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371578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711253" y="1906439"/>
            <a:ext cx="10154140" cy="362310"/>
          </a:xfrm>
        </p:spPr>
        <p:txBody>
          <a:bodyPr>
            <a:noAutofit/>
          </a:bodyPr>
          <a:lstStyle/>
          <a:p>
            <a:pPr algn="l">
              <a:spcBef>
                <a:spcPts val="0"/>
              </a:spcBef>
            </a:pPr>
            <a:r>
              <a:rPr lang="en-US" sz="2000" dirty="0">
                <a:latin typeface="Arial" panose="020B0604020202020204" pitchFamily="34" charset="0"/>
                <a:ea typeface="Times New Roman" panose="02020603050405020304" pitchFamily="18" charset="0"/>
              </a:rPr>
              <a:t>Measured of active energy losses in Power transformers 110/x kV by Age (during 2018y)</a:t>
            </a:r>
            <a:endParaRPr lang="en-US" sz="2000" dirty="0">
              <a:effectLst/>
              <a:latin typeface="Times New Roman" panose="02020603050405020304" pitchFamily="18" charset="0"/>
              <a:ea typeface="Times New Roman" panose="02020603050405020304" pitchFamily="18" charset="0"/>
            </a:endParaRPr>
          </a:p>
        </p:txBody>
      </p:sp>
      <p:sp>
        <p:nvSpPr>
          <p:cNvPr id="4" name="Title 3"/>
          <p:cNvSpPr>
            <a:spLocks noGrp="1"/>
          </p:cNvSpPr>
          <p:nvPr>
            <p:ph type="ctrTitle"/>
          </p:nvPr>
        </p:nvSpPr>
        <p:spPr>
          <a:xfrm>
            <a:off x="0" y="172534"/>
            <a:ext cx="12192000" cy="550202"/>
          </a:xfrm>
        </p:spPr>
        <p:txBody>
          <a:bodyPr>
            <a:noAutofit/>
          </a:bodyPr>
          <a:lstStyle/>
          <a:p>
            <a:r>
              <a:rPr lang="en-NZ" sz="2400" b="1" dirty="0" smtClean="0"/>
              <a:t>Measured of energy losses in power transformers 110/x kV by energy meters (3/3)</a:t>
            </a:r>
            <a:endParaRPr lang="en-NZ" sz="2400" b="1" dirty="0"/>
          </a:p>
        </p:txBody>
      </p:sp>
      <p:graphicFrame>
        <p:nvGraphicFramePr>
          <p:cNvPr id="6" name="Table 5"/>
          <p:cNvGraphicFramePr>
            <a:graphicFrameLocks noGrp="1"/>
          </p:cNvGraphicFramePr>
          <p:nvPr>
            <p:extLst>
              <p:ext uri="{D42A27DB-BD31-4B8C-83A1-F6EECF244321}">
                <p14:modId xmlns:p14="http://schemas.microsoft.com/office/powerpoint/2010/main" val="3565041874"/>
              </p:ext>
            </p:extLst>
          </p:nvPr>
        </p:nvGraphicFramePr>
        <p:xfrm>
          <a:off x="1009290" y="2268749"/>
          <a:ext cx="9558067" cy="3200473"/>
        </p:xfrm>
        <a:graphic>
          <a:graphicData uri="http://schemas.openxmlformats.org/drawingml/2006/table">
            <a:tbl>
              <a:tblPr firstRow="1" firstCol="1" bandRow="1">
                <a:tableStyleId>{5C22544A-7EE6-4342-B048-85BDC9FD1C3A}</a:tableStyleId>
              </a:tblPr>
              <a:tblGrid>
                <a:gridCol w="2044150"/>
                <a:gridCol w="604689"/>
                <a:gridCol w="2405442"/>
                <a:gridCol w="2405442"/>
                <a:gridCol w="1201770"/>
                <a:gridCol w="896574"/>
              </a:tblGrid>
              <a:tr h="872857">
                <a:tc rowSpan="3">
                  <a:txBody>
                    <a:bodyPr/>
                    <a:lstStyle/>
                    <a:p>
                      <a:pPr marL="0" marR="0" algn="ctr">
                        <a:spcBef>
                          <a:spcPts val="0"/>
                        </a:spcBef>
                        <a:spcAft>
                          <a:spcPts val="0"/>
                        </a:spcAft>
                      </a:pPr>
                      <a:r>
                        <a:rPr lang="en-US" sz="1800" dirty="0">
                          <a:effectLst/>
                        </a:rPr>
                        <a:t>Age </a:t>
                      </a:r>
                    </a:p>
                    <a:p>
                      <a:pPr marL="0" marR="0" algn="ctr">
                        <a:spcBef>
                          <a:spcPts val="0"/>
                        </a:spcBef>
                        <a:spcAft>
                          <a:spcPts val="0"/>
                        </a:spcAft>
                      </a:pPr>
                      <a:r>
                        <a:rPr lang="en-US" sz="1800" dirty="0">
                          <a:effectLst/>
                        </a:rPr>
                        <a:t>of</a:t>
                      </a:r>
                    </a:p>
                    <a:p>
                      <a:pPr marL="0" marR="0" algn="ctr">
                        <a:spcBef>
                          <a:spcPts val="0"/>
                        </a:spcBef>
                        <a:spcAft>
                          <a:spcPts val="0"/>
                        </a:spcAft>
                      </a:pPr>
                      <a:r>
                        <a:rPr lang="en-US" sz="1800" dirty="0">
                          <a:effectLst/>
                        </a:rPr>
                        <a:t> Power Transformers</a:t>
                      </a:r>
                    </a:p>
                    <a:p>
                      <a:pPr marL="0" marR="0" algn="ctr">
                        <a:spcBef>
                          <a:spcPts val="0"/>
                        </a:spcBef>
                        <a:spcAft>
                          <a:spcPts val="0"/>
                        </a:spcAft>
                      </a:pPr>
                      <a:r>
                        <a:rPr lang="en-US" sz="1800" dirty="0">
                          <a:effectLst/>
                        </a:rPr>
                        <a:t> (by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800">
                          <a:effectLst/>
                        </a:rPr>
                        <a:t>No. of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Measured energy at primary side </a:t>
                      </a:r>
                    </a:p>
                    <a:p>
                      <a:pPr marL="0" marR="0" algn="ctr">
                        <a:spcBef>
                          <a:spcPts val="0"/>
                        </a:spcBef>
                        <a:spcAft>
                          <a:spcPts val="0"/>
                        </a:spcAft>
                      </a:pPr>
                      <a:r>
                        <a:rPr lang="en-US" sz="1800">
                          <a:effectLst/>
                        </a:rPr>
                        <a:t>(110kV)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Measured energy at secondary &amp; tertiary side (35kV &amp; 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Energy Losses in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800" b="1">
                          <a:solidFill>
                            <a:schemeClr val="bg1"/>
                          </a:solidFill>
                          <a:effectLst/>
                        </a:rPr>
                        <a:t>%</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9095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a:solidFill>
                            <a:schemeClr val="bg1"/>
                          </a:solidFill>
                          <a:effectLst/>
                        </a:rPr>
                        <a:t>MWh</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a:solidFill>
                            <a:schemeClr val="bg1"/>
                          </a:solidFill>
                          <a:effectLst/>
                        </a:rPr>
                        <a:t>MWh</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a:solidFill>
                            <a:schemeClr val="bg1"/>
                          </a:solidFill>
                          <a:effectLst/>
                        </a:rPr>
                        <a:t>MWh</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vMerge="1">
                  <a:txBody>
                    <a:bodyPr/>
                    <a:lstStyle/>
                    <a:p>
                      <a:endParaRPr lang="en-US"/>
                    </a:p>
                  </a:txBody>
                  <a:tcPr/>
                </a:tc>
              </a:tr>
              <a:tr h="29095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smtClean="0">
                          <a:solidFill>
                            <a:schemeClr val="bg1"/>
                          </a:solidFill>
                          <a:effectLst/>
                        </a:rPr>
                        <a:t>A</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a:solidFill>
                            <a:schemeClr val="bg1"/>
                          </a:solidFill>
                          <a:effectLst/>
                        </a:rPr>
                        <a:t>b</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a:solidFill>
                            <a:schemeClr val="bg1"/>
                          </a:solidFill>
                          <a:effectLst/>
                        </a:rPr>
                        <a:t>c = a – b </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d = c/a</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r h="290952">
                <a:tc>
                  <a:txBody>
                    <a:bodyPr/>
                    <a:lstStyle/>
                    <a:p>
                      <a:pPr marL="0" marR="0" algn="ctr">
                        <a:spcBef>
                          <a:spcPts val="0"/>
                        </a:spcBef>
                        <a:spcAft>
                          <a:spcPts val="0"/>
                        </a:spcAft>
                      </a:pPr>
                      <a:r>
                        <a:rPr lang="en-US" sz="1800">
                          <a:effectLst/>
                        </a:rPr>
                        <a:t>00 – 15y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1,892,513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1,884,421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8,092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0.43</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952">
                <a:tc>
                  <a:txBody>
                    <a:bodyPr/>
                    <a:lstStyle/>
                    <a:p>
                      <a:pPr marL="0" marR="0" algn="ctr">
                        <a:spcBef>
                          <a:spcPts val="0"/>
                        </a:spcBef>
                        <a:spcAft>
                          <a:spcPts val="0"/>
                        </a:spcAft>
                      </a:pPr>
                      <a:r>
                        <a:rPr lang="en-US" sz="1800">
                          <a:effectLst/>
                        </a:rPr>
                        <a:t>15 – 30y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654,727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651,943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2,784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0.43</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952">
                <a:tc>
                  <a:txBody>
                    <a:bodyPr/>
                    <a:lstStyle/>
                    <a:p>
                      <a:pPr marL="0" marR="0" algn="ctr">
                        <a:spcBef>
                          <a:spcPts val="0"/>
                        </a:spcBef>
                        <a:spcAft>
                          <a:spcPts val="0"/>
                        </a:spcAft>
                      </a:pPr>
                      <a:r>
                        <a:rPr lang="en-US" sz="1800">
                          <a:effectLst/>
                        </a:rPr>
                        <a:t>30 – 40y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1,365,942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1,359,593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6,349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0.46</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952">
                <a:tc>
                  <a:txBody>
                    <a:bodyPr/>
                    <a:lstStyle/>
                    <a:p>
                      <a:pPr marL="0" marR="0" algn="ctr">
                        <a:spcBef>
                          <a:spcPts val="0"/>
                        </a:spcBef>
                        <a:spcAft>
                          <a:spcPts val="0"/>
                        </a:spcAft>
                      </a:pPr>
                      <a:r>
                        <a:rPr lang="en-US" sz="1800">
                          <a:effectLst/>
                        </a:rPr>
                        <a:t>40 – 50y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193,319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192,330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989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0.51</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952">
                <a:tc>
                  <a:txBody>
                    <a:bodyPr/>
                    <a:lstStyle/>
                    <a:p>
                      <a:pPr marL="0" marR="0" algn="ctr">
                        <a:spcBef>
                          <a:spcPts val="0"/>
                        </a:spcBef>
                        <a:spcAft>
                          <a:spcPts val="0"/>
                        </a:spcAft>
                      </a:pPr>
                      <a:r>
                        <a:rPr lang="en-US" sz="1800">
                          <a:effectLst/>
                        </a:rPr>
                        <a:t>&gt; 50y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156,768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155,955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813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dirty="0" smtClean="0">
                          <a:effectLst/>
                        </a:rPr>
                        <a:t>0.52</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952">
                <a:tc>
                  <a:txBody>
                    <a:bodyPr/>
                    <a:lstStyle/>
                    <a:p>
                      <a:pPr marL="0" marR="0" algn="ctr">
                        <a:spcBef>
                          <a:spcPts val="0"/>
                        </a:spcBef>
                        <a:spcAft>
                          <a:spcPts val="0"/>
                        </a:spcAft>
                      </a:pPr>
                      <a:r>
                        <a:rPr lang="en-US" sz="1800">
                          <a:effectLst/>
                        </a:rPr>
                        <a:t>Amount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solidFill>
                            <a:schemeClr val="bg1"/>
                          </a:solidFill>
                          <a:effectLst/>
                        </a:rPr>
                        <a:t>53</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gn="r">
                        <a:spcBef>
                          <a:spcPts val="0"/>
                        </a:spcBef>
                        <a:spcAft>
                          <a:spcPts val="0"/>
                        </a:spcAft>
                      </a:pPr>
                      <a:r>
                        <a:rPr lang="en-US" sz="1800" b="1" dirty="0" smtClean="0">
                          <a:solidFill>
                            <a:schemeClr val="bg1"/>
                          </a:solidFill>
                          <a:effectLst/>
                        </a:rPr>
                        <a:t>4,263,269</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gn="r">
                        <a:spcBef>
                          <a:spcPts val="0"/>
                        </a:spcBef>
                        <a:spcAft>
                          <a:spcPts val="0"/>
                        </a:spcAft>
                      </a:pPr>
                      <a:r>
                        <a:rPr lang="en-US" sz="1800" b="1" dirty="0" smtClean="0">
                          <a:solidFill>
                            <a:schemeClr val="bg1"/>
                          </a:solidFill>
                          <a:effectLst/>
                        </a:rPr>
                        <a:t>4,244,242</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gn="r">
                        <a:spcBef>
                          <a:spcPts val="0"/>
                        </a:spcBef>
                        <a:spcAft>
                          <a:spcPts val="0"/>
                        </a:spcAft>
                      </a:pPr>
                      <a:r>
                        <a:rPr lang="en-US" sz="1800" b="1" dirty="0" smtClean="0">
                          <a:solidFill>
                            <a:schemeClr val="bg1"/>
                          </a:solidFill>
                          <a:effectLst/>
                        </a:rPr>
                        <a:t>19,027</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gn="r">
                        <a:spcBef>
                          <a:spcPts val="0"/>
                        </a:spcBef>
                        <a:spcAft>
                          <a:spcPts val="0"/>
                        </a:spcAft>
                      </a:pPr>
                      <a:r>
                        <a:rPr lang="en-US" sz="1800" b="1" dirty="0" smtClean="0">
                          <a:solidFill>
                            <a:schemeClr val="bg1"/>
                          </a:solidFill>
                          <a:effectLst/>
                        </a:rPr>
                        <a:t>0.45</a:t>
                      </a:r>
                      <a:r>
                        <a:rPr lang="en-US" sz="1800" b="1" dirty="0">
                          <a:solidFill>
                            <a:schemeClr val="bg1"/>
                          </a:solidFill>
                          <a:effectLst/>
                        </a:rPr>
                        <a:t>%</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r>
            </a:tbl>
          </a:graphicData>
        </a:graphic>
      </p:graphicFrame>
    </p:spTree>
    <p:extLst>
      <p:ext uri="{BB962C8B-B14F-4D97-AF65-F5344CB8AC3E}">
        <p14:creationId xmlns:p14="http://schemas.microsoft.com/office/powerpoint/2010/main" val="32438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452459" y="914402"/>
            <a:ext cx="10968914" cy="646980"/>
          </a:xfrm>
        </p:spPr>
        <p:txBody>
          <a:bodyPr>
            <a:noAutofit/>
          </a:bodyPr>
          <a:lstStyle/>
          <a:p>
            <a:pPr algn="just"/>
            <a:r>
              <a:rPr lang="en-GB" sz="2000" dirty="0"/>
              <a:t>The PSS/E simulation is performed for the system conditions as per year 2018, with 1200MW system peak. Simulations results by PSS/E software [6] are presented in below table. </a:t>
            </a:r>
            <a:endParaRPr lang="en-US" sz="2000" dirty="0"/>
          </a:p>
        </p:txBody>
      </p:sp>
      <p:sp>
        <p:nvSpPr>
          <p:cNvPr id="4" name="Title 3"/>
          <p:cNvSpPr>
            <a:spLocks noGrp="1"/>
          </p:cNvSpPr>
          <p:nvPr>
            <p:ph type="ctrTitle"/>
          </p:nvPr>
        </p:nvSpPr>
        <p:spPr>
          <a:xfrm>
            <a:off x="0" y="60385"/>
            <a:ext cx="12192000" cy="834876"/>
          </a:xfrm>
        </p:spPr>
        <p:txBody>
          <a:bodyPr>
            <a:noAutofit/>
          </a:bodyPr>
          <a:lstStyle/>
          <a:p>
            <a:r>
              <a:rPr lang="en-NZ" sz="2800" b="1" dirty="0" smtClean="0"/>
              <a:t>Measured of active energy losses in power transformers 110/x kV </a:t>
            </a:r>
            <a:br>
              <a:rPr lang="en-NZ" sz="2800" b="1" dirty="0" smtClean="0"/>
            </a:br>
            <a:r>
              <a:rPr lang="en-NZ" sz="2800" b="1" dirty="0" smtClean="0"/>
              <a:t>by PSS/E simulations (1/2)</a:t>
            </a:r>
            <a:endParaRPr lang="en-NZ" sz="2800" b="1" dirty="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84784105"/>
                  </p:ext>
                </p:extLst>
              </p:nvPr>
            </p:nvGraphicFramePr>
            <p:xfrm>
              <a:off x="948908" y="1664897"/>
              <a:ext cx="10153288" cy="2924355"/>
            </p:xfrm>
            <a:graphic>
              <a:graphicData uri="http://schemas.openxmlformats.org/drawingml/2006/table">
                <a:tbl>
                  <a:tblPr firstRow="1" firstCol="1" bandRow="1">
                    <a:tableStyleId>{5C22544A-7EE6-4342-B048-85BDC9FD1C3A}</a:tableStyleId>
                  </a:tblPr>
                  <a:tblGrid>
                    <a:gridCol w="2889627"/>
                    <a:gridCol w="578190"/>
                    <a:gridCol w="1945289"/>
                    <a:gridCol w="1694195"/>
                    <a:gridCol w="2232901"/>
                    <a:gridCol w="813086"/>
                  </a:tblGrid>
                  <a:tr h="458819">
                    <a:tc gridSpan="6">
                      <a:txBody>
                        <a:bodyPr/>
                        <a:lstStyle/>
                        <a:p>
                          <a:pPr marL="0" marR="0" algn="ctr">
                            <a:spcBef>
                              <a:spcPts val="0"/>
                            </a:spcBef>
                            <a:spcAft>
                              <a:spcPts val="0"/>
                            </a:spcAft>
                          </a:pPr>
                          <a:r>
                            <a:rPr lang="en-GB" sz="2000" dirty="0">
                              <a:effectLst/>
                            </a:rPr>
                            <a:t>Power Transformer active power losses during the system peak </a:t>
                          </a:r>
                          <a:r>
                            <a:rPr lang="en-GB" sz="2000" dirty="0" smtClean="0">
                              <a:effectLst/>
                            </a:rPr>
                            <a:t>2018</a:t>
                          </a:r>
                          <a:r>
                            <a:rPr lang="en-GB"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3010">
                    <a:tc rowSpan="2">
                      <a:txBody>
                        <a:bodyPr/>
                        <a:lstStyle/>
                        <a:p>
                          <a:pPr marL="0" marR="0" algn="ctr">
                            <a:spcBef>
                              <a:spcPts val="0"/>
                            </a:spcBef>
                            <a:spcAft>
                              <a:spcPts val="0"/>
                            </a:spcAft>
                          </a:pPr>
                          <a:r>
                            <a:rPr lang="en-GB" sz="1800">
                              <a:effectLst/>
                            </a:rPr>
                            <a:t>Power Transformer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800">
                              <a:effectLst/>
                            </a:rPr>
                            <a:t>No. of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14:m>
                            <m:oMath xmlns:m="http://schemas.openxmlformats.org/officeDocument/2006/math">
                              <m:sSub>
                                <m:sSubPr>
                                  <m:ctrlPr>
                                    <a:rPr lang="en-US" sz="1800" i="1">
                                      <a:effectLst/>
                                      <a:latin typeface="Cambria Math" panose="02040503050406030204" pitchFamily="18" charset="0"/>
                                    </a:rPr>
                                  </m:ctrlPr>
                                </m:sSubPr>
                                <m:e>
                                  <m:r>
                                    <a:rPr lang="sq-AL" sz="1800">
                                      <a:effectLst/>
                                      <a:latin typeface="Cambria Math" panose="02040503050406030204" pitchFamily="18" charset="0"/>
                                    </a:rPr>
                                    <m:t>𝛥</m:t>
                                  </m:r>
                                  <m:r>
                                    <a:rPr lang="sq-AL" sz="1800">
                                      <a:effectLst/>
                                      <a:latin typeface="Cambria Math" panose="02040503050406030204" pitchFamily="18" charset="0"/>
                                    </a:rPr>
                                    <m:t>𝑃</m:t>
                                  </m:r>
                                </m:e>
                                <m:sub>
                                  <m:r>
                                    <a:rPr lang="sq-AL" sz="1800">
                                      <a:effectLst/>
                                      <a:latin typeface="Cambria Math" panose="02040503050406030204" pitchFamily="18" charset="0"/>
                                    </a:rPr>
                                    <m:t>𝐹𝑒</m:t>
                                  </m:r>
                                </m:sub>
                              </m:sSub>
                            </m:oMath>
                          </a14:m>
                          <a:r>
                            <a:rPr lang="sq-AL" sz="1800">
                              <a:effectLst/>
                            </a:rPr>
                            <a:t> </a:t>
                          </a:r>
                          <a:endParaRPr lang="en-US" sz="1800">
                            <a:effectLst/>
                          </a:endParaRPr>
                        </a:p>
                        <a:p>
                          <a:pPr marL="0" marR="0" algn="ctr">
                            <a:spcBef>
                              <a:spcPts val="0"/>
                            </a:spcBef>
                            <a:spcAft>
                              <a:spcPts val="0"/>
                            </a:spcAft>
                          </a:pPr>
                          <a:r>
                            <a:rPr lang="en-GB" sz="1800">
                              <a:effectLst/>
                            </a:rPr>
                            <a:t> [MW]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14:m>
                            <m:oMath xmlns:m="http://schemas.openxmlformats.org/officeDocument/2006/math">
                              <m:r>
                                <a:rPr lang="sq-AL" sz="1800">
                                  <a:effectLst/>
                                  <a:latin typeface="Cambria Math" panose="02040503050406030204" pitchFamily="18" charset="0"/>
                                </a:rPr>
                                <m:t>𝛥</m:t>
                              </m:r>
                              <m:sSub>
                                <m:sSubPr>
                                  <m:ctrlPr>
                                    <a:rPr lang="en-US" sz="1800" i="1">
                                      <a:effectLst/>
                                      <a:latin typeface="Cambria Math" panose="02040503050406030204" pitchFamily="18" charset="0"/>
                                    </a:rPr>
                                  </m:ctrlPr>
                                </m:sSubPr>
                                <m:e>
                                  <m:r>
                                    <a:rPr lang="sq-AL" sz="1800">
                                      <a:effectLst/>
                                      <a:latin typeface="Cambria Math" panose="02040503050406030204" pitchFamily="18" charset="0"/>
                                    </a:rPr>
                                    <m:t>𝑃</m:t>
                                  </m:r>
                                </m:e>
                                <m:sub>
                                  <m:r>
                                    <a:rPr lang="sq-AL" sz="1800">
                                      <a:effectLst/>
                                      <a:latin typeface="Cambria Math" panose="02040503050406030204" pitchFamily="18" charset="0"/>
                                    </a:rPr>
                                    <m:t>𝐶𝑢</m:t>
                                  </m:r>
                                </m:sub>
                              </m:sSub>
                            </m:oMath>
                          </a14:m>
                          <a:r>
                            <a:rPr lang="sq-AL" sz="1800">
                              <a:effectLst/>
                            </a:rPr>
                            <a:t> </a:t>
                          </a:r>
                          <a:endParaRPr lang="en-US" sz="1800">
                            <a:effectLst/>
                          </a:endParaRPr>
                        </a:p>
                        <a:p>
                          <a:pPr marL="0" marR="0" algn="ctr">
                            <a:spcBef>
                              <a:spcPts val="0"/>
                            </a:spcBef>
                            <a:spcAft>
                              <a:spcPts val="0"/>
                            </a:spcAft>
                          </a:pPr>
                          <a:r>
                            <a:rPr lang="en-GB" sz="1800">
                              <a:effectLst/>
                            </a:rPr>
                            <a:t> [MW]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Total Power Losses </a:t>
                          </a:r>
                          <a:endParaRPr lang="en-US" sz="1800">
                            <a:effectLst/>
                          </a:endParaRPr>
                        </a:p>
                        <a:p>
                          <a:pPr marL="0" marR="0" algn="ctr">
                            <a:spcBef>
                              <a:spcPts val="0"/>
                            </a:spcBef>
                            <a:spcAft>
                              <a:spcPts val="0"/>
                            </a:spcAft>
                          </a:pPr>
                          <a:r>
                            <a:rPr lang="en-GB" sz="1800">
                              <a:effectLst/>
                            </a:rPr>
                            <a:t>[MW]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GB" sz="1800">
                              <a:effectLst/>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9542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sq-AL" sz="1800">
                              <a:effectLst/>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mn-lt"/>
                              <a:ea typeface="+mn-ea"/>
                              <a:cs typeface="+mn-cs"/>
                            </a:rPr>
                            <a:t>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dirty="0">
                              <a:effectLst/>
                            </a:rPr>
                            <a:t>c = a + 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tr>
                  <a:tr h="295421">
                    <a:tc>
                      <a:txBody>
                        <a:bodyPr/>
                        <a:lstStyle/>
                        <a:p>
                          <a:pPr marL="0" marR="0" algn="ctr">
                            <a:spcBef>
                              <a:spcPts val="0"/>
                            </a:spcBef>
                            <a:spcAft>
                              <a:spcPts val="0"/>
                            </a:spcAft>
                          </a:pPr>
                          <a:r>
                            <a:rPr lang="en-GB" sz="1800">
                              <a:effectLst/>
                            </a:rPr>
                            <a:t>TR 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rPr>
                            <a:t>0.20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5421">
                    <a:tc>
                      <a:txBody>
                        <a:bodyPr/>
                        <a:lstStyle/>
                        <a:p>
                          <a:pPr marL="0" marR="0" algn="ctr">
                            <a:spcBef>
                              <a:spcPts val="0"/>
                            </a:spcBef>
                            <a:spcAft>
                              <a:spcPts val="0"/>
                            </a:spcAft>
                          </a:pPr>
                          <a:r>
                            <a:rPr lang="en-GB" sz="1800">
                              <a:effectLst/>
                            </a:rPr>
                            <a:t>TR 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rPr>
                            <a:t>0.35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1.25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28%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5421">
                    <a:tc>
                      <a:txBody>
                        <a:bodyPr/>
                        <a:lstStyle/>
                        <a:p>
                          <a:pPr marL="0" marR="0" algn="ctr">
                            <a:spcBef>
                              <a:spcPts val="0"/>
                            </a:spcBef>
                            <a:spcAft>
                              <a:spcPts val="0"/>
                            </a:spcAft>
                          </a:pPr>
                          <a:r>
                            <a:rPr lang="en-GB" sz="1800">
                              <a:effectLst/>
                            </a:rPr>
                            <a:t>TR 110/10kV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1.70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2.55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58%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0842">
                    <a:tc>
                      <a:txBody>
                        <a:bodyPr/>
                        <a:lstStyle/>
                        <a:p>
                          <a:pPr marL="0" marR="0" algn="ctr">
                            <a:spcBef>
                              <a:spcPts val="0"/>
                            </a:spcBef>
                            <a:spcAft>
                              <a:spcPts val="0"/>
                            </a:spcAft>
                          </a:pPr>
                          <a:r>
                            <a:rPr lang="en-GB" sz="1800" dirty="0">
                              <a:effectLst/>
                            </a:rPr>
                            <a:t>Amount of TR losses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smtClean="0">
                              <a:solidFill>
                                <a:schemeClr val="bg1"/>
                              </a:solidFill>
                              <a:effectLst/>
                            </a:rPr>
                            <a:t>53</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dirty="0">
                              <a:solidFill>
                                <a:schemeClr val="bg1"/>
                              </a:solidFill>
                              <a:effectLst/>
                            </a:rPr>
                            <a:t>1.40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a:solidFill>
                                <a:schemeClr val="bg1"/>
                              </a:solidFill>
                              <a:effectLst/>
                            </a:rPr>
                            <a:t>3.00</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dirty="0">
                              <a:solidFill>
                                <a:schemeClr val="bg1"/>
                              </a:solidFill>
                              <a:effectLst/>
                            </a:rPr>
                            <a:t>4.40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GB" sz="1800" b="1" dirty="0">
                              <a:solidFill>
                                <a:schemeClr val="bg1"/>
                              </a:solidFill>
                              <a:effectLst/>
                            </a:rPr>
                            <a:t>100%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84784105"/>
                  </p:ext>
                </p:extLst>
              </p:nvPr>
            </p:nvGraphicFramePr>
            <p:xfrm>
              <a:off x="948908" y="1664897"/>
              <a:ext cx="10153288" cy="2924355"/>
            </p:xfrm>
            <a:graphic>
              <a:graphicData uri="http://schemas.openxmlformats.org/drawingml/2006/table">
                <a:tbl>
                  <a:tblPr firstRow="1" firstCol="1" bandRow="1">
                    <a:tableStyleId>{5C22544A-7EE6-4342-B048-85BDC9FD1C3A}</a:tableStyleId>
                  </a:tblPr>
                  <a:tblGrid>
                    <a:gridCol w="2889627"/>
                    <a:gridCol w="578190"/>
                    <a:gridCol w="1945289"/>
                    <a:gridCol w="1694195"/>
                    <a:gridCol w="2232901"/>
                    <a:gridCol w="813086"/>
                  </a:tblGrid>
                  <a:tr h="458819">
                    <a:tc gridSpan="6">
                      <a:txBody>
                        <a:bodyPr/>
                        <a:lstStyle/>
                        <a:p>
                          <a:pPr marL="0" marR="0" algn="ctr">
                            <a:spcBef>
                              <a:spcPts val="0"/>
                            </a:spcBef>
                            <a:spcAft>
                              <a:spcPts val="0"/>
                            </a:spcAft>
                          </a:pPr>
                          <a:r>
                            <a:rPr lang="en-GB" sz="2000" dirty="0">
                              <a:effectLst/>
                            </a:rPr>
                            <a:t>Power Transformer active power losses during the system peak </a:t>
                          </a:r>
                          <a:r>
                            <a:rPr lang="en-GB" sz="2000" dirty="0" smtClean="0">
                              <a:effectLst/>
                            </a:rPr>
                            <a:t>2018</a:t>
                          </a:r>
                          <a:r>
                            <a:rPr lang="en-GB"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3010">
                    <a:tc rowSpan="2">
                      <a:txBody>
                        <a:bodyPr/>
                        <a:lstStyle/>
                        <a:p>
                          <a:pPr marL="0" marR="0" algn="ctr">
                            <a:spcBef>
                              <a:spcPts val="0"/>
                            </a:spcBef>
                            <a:spcAft>
                              <a:spcPts val="0"/>
                            </a:spcAft>
                          </a:pPr>
                          <a:r>
                            <a:rPr lang="en-GB" sz="1800">
                              <a:effectLst/>
                            </a:rPr>
                            <a:t>Power Transformer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800">
                              <a:effectLst/>
                            </a:rPr>
                            <a:t>No. of 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2"/>
                          <a:stretch>
                            <a:fillRect l="-178125" t="-66667" r="-244375" b="-257018"/>
                          </a:stretch>
                        </a:blipFill>
                      </a:tcPr>
                    </a:tc>
                    <a:tc>
                      <a:txBody>
                        <a:bodyPr/>
                        <a:lstStyle/>
                        <a:p>
                          <a:endParaRPr lang="en-US"/>
                        </a:p>
                      </a:txBody>
                      <a:tcPr marL="68580" marR="68580" marT="0" marB="0" anchor="ctr">
                        <a:blipFill rotWithShape="0">
                          <a:blip r:embed="rId2"/>
                          <a:stretch>
                            <a:fillRect l="-320144" t="-66667" r="-181295" b="-257018"/>
                          </a:stretch>
                        </a:blipFill>
                      </a:tcPr>
                    </a:tc>
                    <a:tc>
                      <a:txBody>
                        <a:bodyPr/>
                        <a:lstStyle/>
                        <a:p>
                          <a:pPr marL="0" marR="0" algn="ctr">
                            <a:spcBef>
                              <a:spcPts val="0"/>
                            </a:spcBef>
                            <a:spcAft>
                              <a:spcPts val="0"/>
                            </a:spcAft>
                          </a:pPr>
                          <a:r>
                            <a:rPr lang="en-GB" sz="1800">
                              <a:effectLst/>
                            </a:rPr>
                            <a:t>Total Power Losses </a:t>
                          </a:r>
                          <a:endParaRPr lang="en-US" sz="1800">
                            <a:effectLst/>
                          </a:endParaRPr>
                        </a:p>
                        <a:p>
                          <a:pPr marL="0" marR="0" algn="ctr">
                            <a:spcBef>
                              <a:spcPts val="0"/>
                            </a:spcBef>
                            <a:spcAft>
                              <a:spcPts val="0"/>
                            </a:spcAft>
                          </a:pPr>
                          <a:r>
                            <a:rPr lang="en-GB" sz="1800">
                              <a:effectLst/>
                            </a:rPr>
                            <a:t>[MW]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GB" sz="1800">
                              <a:effectLst/>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9542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sq-AL" sz="1800">
                              <a:effectLst/>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mn-lt"/>
                              <a:ea typeface="+mn-ea"/>
                              <a:cs typeface="+mn-cs"/>
                            </a:rPr>
                            <a:t>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dirty="0">
                              <a:effectLst/>
                            </a:rPr>
                            <a:t>c = a + 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tr>
                  <a:tr h="295421">
                    <a:tc>
                      <a:txBody>
                        <a:bodyPr/>
                        <a:lstStyle/>
                        <a:p>
                          <a:pPr marL="0" marR="0" algn="ctr">
                            <a:spcBef>
                              <a:spcPts val="0"/>
                            </a:spcBef>
                            <a:spcAft>
                              <a:spcPts val="0"/>
                            </a:spcAft>
                          </a:pPr>
                          <a:r>
                            <a:rPr lang="en-GB" sz="1800">
                              <a:effectLst/>
                            </a:rPr>
                            <a:t>TR 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rPr>
                            <a:t>0.20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5421">
                    <a:tc>
                      <a:txBody>
                        <a:bodyPr/>
                        <a:lstStyle/>
                        <a:p>
                          <a:pPr marL="0" marR="0" algn="ctr">
                            <a:spcBef>
                              <a:spcPts val="0"/>
                            </a:spcBef>
                            <a:spcAft>
                              <a:spcPts val="0"/>
                            </a:spcAft>
                          </a:pPr>
                          <a:r>
                            <a:rPr lang="en-GB" sz="1800">
                              <a:effectLst/>
                            </a:rPr>
                            <a:t>TR 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rPr>
                            <a:t>0.35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1.25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28%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5421">
                    <a:tc>
                      <a:txBody>
                        <a:bodyPr/>
                        <a:lstStyle/>
                        <a:p>
                          <a:pPr marL="0" marR="0" algn="ctr">
                            <a:spcBef>
                              <a:spcPts val="0"/>
                            </a:spcBef>
                            <a:spcAft>
                              <a:spcPts val="0"/>
                            </a:spcAft>
                          </a:pPr>
                          <a:r>
                            <a:rPr lang="en-GB" sz="1800">
                              <a:effectLst/>
                            </a:rPr>
                            <a:t>TR 110/10kV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0.85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1.70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800">
                              <a:effectLst/>
                            </a:rPr>
                            <a:t>2.55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GB" sz="1800">
                              <a:effectLst/>
                            </a:rPr>
                            <a:t>58%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0842">
                    <a:tc>
                      <a:txBody>
                        <a:bodyPr/>
                        <a:lstStyle/>
                        <a:p>
                          <a:pPr marL="0" marR="0" algn="ctr">
                            <a:spcBef>
                              <a:spcPts val="0"/>
                            </a:spcBef>
                            <a:spcAft>
                              <a:spcPts val="0"/>
                            </a:spcAft>
                          </a:pPr>
                          <a:r>
                            <a:rPr lang="en-GB" sz="1800" dirty="0">
                              <a:effectLst/>
                            </a:rPr>
                            <a:t>Amount of TR losses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smtClean="0">
                              <a:solidFill>
                                <a:schemeClr val="bg1"/>
                              </a:solidFill>
                              <a:effectLst/>
                            </a:rPr>
                            <a:t>53</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dirty="0">
                              <a:solidFill>
                                <a:schemeClr val="bg1"/>
                              </a:solidFill>
                              <a:effectLst/>
                            </a:rPr>
                            <a:t>1.40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a:solidFill>
                                <a:schemeClr val="bg1"/>
                              </a:solidFill>
                              <a:effectLst/>
                            </a:rPr>
                            <a:t>3.00</a:t>
                          </a:r>
                          <a:endParaRPr lang="en-U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GB" sz="1800" b="1" dirty="0">
                              <a:solidFill>
                                <a:schemeClr val="bg1"/>
                              </a:solidFill>
                              <a:effectLst/>
                            </a:rPr>
                            <a:t>4.40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GB" sz="1800" b="1" dirty="0">
                              <a:solidFill>
                                <a:schemeClr val="bg1"/>
                              </a:solidFill>
                              <a:effectLst/>
                            </a:rPr>
                            <a:t>100%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mc:Fallback>
      </mc:AlternateContent>
      <p:sp>
        <p:nvSpPr>
          <p:cNvPr id="7" name="Subtitle 2">
            <a:extLst>
              <a:ext uri="{FF2B5EF4-FFF2-40B4-BE49-F238E27FC236}">
                <a16:creationId xmlns="" xmlns:a16="http://schemas.microsoft.com/office/drawing/2014/main" id="{62A1953D-C007-4644-BC1B-FF9CF7DF7FC2}"/>
              </a:ext>
            </a:extLst>
          </p:cNvPr>
          <p:cNvSpPr txBox="1">
            <a:spLocks/>
          </p:cNvSpPr>
          <p:nvPr/>
        </p:nvSpPr>
        <p:spPr>
          <a:xfrm>
            <a:off x="397822" y="4720532"/>
            <a:ext cx="10968914" cy="11454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dirty="0"/>
              <a:t>As is shown in the above Table, 58% of total transformer losses is caused by the 110/10 kV power transformers, 28% at the 110/35 kV transformers and 14% at the three winding transformers 110/35/10 kV. From total transformer peak losses around 68% is caused by the load losses and 32% is caused by the no load losses. </a:t>
            </a:r>
            <a:endParaRPr lang="en-US" sz="2000" dirty="0"/>
          </a:p>
        </p:txBody>
      </p:sp>
    </p:spTree>
    <p:extLst>
      <p:ext uri="{BB962C8B-B14F-4D97-AF65-F5344CB8AC3E}">
        <p14:creationId xmlns:p14="http://schemas.microsoft.com/office/powerpoint/2010/main" val="384140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452459" y="914402"/>
                <a:ext cx="10968914" cy="1371598"/>
              </a:xfrm>
            </p:spPr>
            <p:txBody>
              <a:bodyPr>
                <a:noAutofit/>
              </a:bodyPr>
              <a:lstStyle/>
              <a:p>
                <a:pPr algn="just"/>
                <a:r>
                  <a:rPr lang="en-GB" sz="2000" dirty="0"/>
                  <a:t>Considering that no load active losses are constant, the total active energy losses caused by the no-load losses in the all power transformers close to distribution network can be calculated as follows</a:t>
                </a:r>
                <a:r>
                  <a:rPr lang="en-GB" sz="2000" dirty="0" smtClean="0"/>
                  <a:t>:</a:t>
                </a:r>
              </a:p>
              <a:p>
                <a:pPr algn="just"/>
                <a14:m>
                  <m:oMathPara xmlns:m="http://schemas.openxmlformats.org/officeDocument/2006/math">
                    <m:oMathParaPr>
                      <m:jc m:val="centerGroup"/>
                    </m:oMathParaPr>
                    <m:oMath xmlns:m="http://schemas.openxmlformats.org/officeDocument/2006/math">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𝑊</m:t>
                          </m:r>
                        </m:e>
                        <m:sub>
                          <m:r>
                            <a:rPr lang="hr-HR" sz="2000" i="1">
                              <a:latin typeface="Cambria Math" panose="02040503050406030204" pitchFamily="18" charset="0"/>
                            </a:rPr>
                            <m:t>𝐹𝑒</m:t>
                          </m:r>
                        </m:sub>
                      </m:sSub>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𝑃</m:t>
                          </m:r>
                        </m:e>
                        <m:sub>
                          <m:r>
                            <a:rPr lang="hr-HR" sz="2000" i="1">
                              <a:latin typeface="Cambria Math" panose="02040503050406030204" pitchFamily="18" charset="0"/>
                            </a:rPr>
                            <m:t>𝐹𝑒</m:t>
                          </m:r>
                          <m:r>
                            <a:rPr lang="hr-HR" sz="2000" i="1">
                              <a:latin typeface="Cambria Math" panose="02040503050406030204" pitchFamily="18" charset="0"/>
                            </a:rPr>
                            <m:t> </m:t>
                          </m:r>
                        </m:sub>
                      </m:sSub>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𝑇</m:t>
                          </m:r>
                        </m:e>
                        <m:sub>
                          <m:r>
                            <a:rPr lang="hr-HR" sz="2000" i="1">
                              <a:latin typeface="Cambria Math" panose="02040503050406030204" pitchFamily="18" charset="0"/>
                            </a:rPr>
                            <m:t>𝑦𝑒𝑎𝑟</m:t>
                          </m:r>
                        </m:sub>
                      </m:sSub>
                      <m:r>
                        <a:rPr lang="hr-HR" sz="2000" i="1">
                          <a:latin typeface="Cambria Math" panose="02040503050406030204" pitchFamily="18" charset="0"/>
                        </a:rPr>
                        <m:t>=1.40</m:t>
                      </m:r>
                      <m:r>
                        <a:rPr lang="hr-HR" sz="2000" i="1">
                          <a:latin typeface="Cambria Math" panose="02040503050406030204" pitchFamily="18" charset="0"/>
                        </a:rPr>
                        <m:t>𝑀𝑊</m:t>
                      </m:r>
                      <m:r>
                        <a:rPr lang="hr-HR" sz="2000" i="1">
                          <a:latin typeface="Cambria Math" panose="02040503050406030204" pitchFamily="18" charset="0"/>
                        </a:rPr>
                        <m:t>∙8760</m:t>
                      </m:r>
                      <m:r>
                        <a:rPr lang="hr-HR" sz="2000" i="1">
                          <a:latin typeface="Cambria Math" panose="02040503050406030204" pitchFamily="18" charset="0"/>
                        </a:rPr>
                        <m:t>h</m:t>
                      </m:r>
                      <m:r>
                        <a:rPr lang="hr-HR" sz="2000" i="1">
                          <a:latin typeface="Cambria Math" panose="02040503050406030204" pitchFamily="18" charset="0"/>
                        </a:rPr>
                        <m:t>=12264 </m:t>
                      </m:r>
                      <m:r>
                        <a:rPr lang="hr-HR" sz="2000" i="1">
                          <a:latin typeface="Cambria Math" panose="02040503050406030204" pitchFamily="18" charset="0"/>
                        </a:rPr>
                        <m:t>𝑀𝑊h</m:t>
                      </m:r>
                    </m:oMath>
                  </m:oMathPara>
                </a14:m>
                <a:endParaRPr lang="en-US" sz="2000" dirty="0"/>
              </a:p>
            </p:txBody>
          </p:sp>
        </mc:Choice>
        <mc:Fallback xmlns="">
          <p:sp>
            <p:nvSpPr>
              <p:cNvPr id="3" name="Subtitle 2">
                <a:extLst>
                  <a:ext uri="{FF2B5EF4-FFF2-40B4-BE49-F238E27FC236}">
                    <a16:creationId xmlns="" xmlns:a16="http://schemas.microsoft.com/office/drawing/2014/main" id="{62A1953D-C007-4644-BC1B-FF9CF7DF7FC2}"/>
                  </a:ext>
                </a:extLst>
              </p:cNvPr>
              <p:cNvSpPr>
                <a:spLocks noGrp="1" noRot="1" noChangeAspect="1" noMove="1" noResize="1" noEditPoints="1" noAdjustHandles="1" noChangeArrowheads="1" noChangeShapeType="1" noTextEdit="1"/>
              </p:cNvSpPr>
              <p:nvPr>
                <p:ph type="subTitle" idx="1"/>
              </p:nvPr>
            </p:nvSpPr>
            <p:spPr>
              <a:xfrm>
                <a:off x="452459" y="914402"/>
                <a:ext cx="10968914" cy="1371598"/>
              </a:xfrm>
              <a:blipFill rotWithShape="0">
                <a:blip r:embed="rId2"/>
                <a:stretch>
                  <a:fillRect l="-556" t="-4000" r="-556"/>
                </a:stretch>
              </a:blipFill>
            </p:spPr>
            <p:txBody>
              <a:bodyPr/>
              <a:lstStyle/>
              <a:p>
                <a:r>
                  <a:rPr lang="en-US">
                    <a:noFill/>
                  </a:rPr>
                  <a:t> </a:t>
                </a:r>
              </a:p>
            </p:txBody>
          </p:sp>
        </mc:Fallback>
      </mc:AlternateContent>
      <p:sp>
        <p:nvSpPr>
          <p:cNvPr id="4" name="Title 3"/>
          <p:cNvSpPr>
            <a:spLocks noGrp="1"/>
          </p:cNvSpPr>
          <p:nvPr>
            <p:ph type="ctrTitle"/>
          </p:nvPr>
        </p:nvSpPr>
        <p:spPr>
          <a:xfrm>
            <a:off x="0" y="92463"/>
            <a:ext cx="12192000" cy="821939"/>
          </a:xfrm>
        </p:spPr>
        <p:txBody>
          <a:bodyPr>
            <a:noAutofit/>
          </a:bodyPr>
          <a:lstStyle/>
          <a:p>
            <a:r>
              <a:rPr lang="en-NZ" sz="2800" b="1" dirty="0" smtClean="0"/>
              <a:t>Measured of active energy losses in power transformers 110/x kV </a:t>
            </a:r>
            <a:br>
              <a:rPr lang="en-NZ" sz="2800" b="1" dirty="0" smtClean="0"/>
            </a:br>
            <a:r>
              <a:rPr lang="en-NZ" sz="2800" b="1" dirty="0" smtClean="0"/>
              <a:t>by PSS/E simulations (2/2)</a:t>
            </a:r>
            <a:endParaRPr lang="en-NZ" sz="2800" b="1" dirty="0"/>
          </a:p>
        </p:txBody>
      </p:sp>
      <mc:AlternateContent xmlns:mc="http://schemas.openxmlformats.org/markup-compatibility/2006" xmlns:a14="http://schemas.microsoft.com/office/drawing/2010/main">
        <mc:Choice Requires="a14">
          <p:sp>
            <p:nvSpPr>
              <p:cNvPr id="7" name="Subtitle 2">
                <a:extLst>
                  <a:ext uri="{FF2B5EF4-FFF2-40B4-BE49-F238E27FC236}">
                    <a16:creationId xmlns="" xmlns:a16="http://schemas.microsoft.com/office/drawing/2014/main" id="{62A1953D-C007-4644-BC1B-FF9CF7DF7FC2}"/>
                  </a:ext>
                </a:extLst>
              </p:cNvPr>
              <p:cNvSpPr txBox="1">
                <a:spLocks/>
              </p:cNvSpPr>
              <p:nvPr/>
            </p:nvSpPr>
            <p:spPr>
              <a:xfrm>
                <a:off x="452459" y="2286000"/>
                <a:ext cx="10968914" cy="19754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dirty="0" smtClean="0"/>
                  <a:t>The on load active energy losses are calculated based on system load duration characteristic which determines that total hours of the system losses for the year 2018 in Kosovo’s Transmission Network are around </a:t>
                </a:r>
                <a14:m>
                  <m:oMath xmlns:m="http://schemas.openxmlformats.org/officeDocument/2006/math">
                    <m:sSub>
                      <m:sSubPr>
                        <m:ctrlPr>
                          <a:rPr lang="en-US" sz="2000" i="1">
                            <a:latin typeface="Cambria Math" panose="02040503050406030204" pitchFamily="18" charset="0"/>
                          </a:rPr>
                        </m:ctrlPr>
                      </m:sSubPr>
                      <m:e>
                        <m:r>
                          <m:rPr>
                            <m:sty m:val="p"/>
                          </m:rPr>
                          <a:rPr lang="en-GB" sz="2000">
                            <a:latin typeface="Cambria Math" panose="02040503050406030204" pitchFamily="18" charset="0"/>
                          </a:rPr>
                          <m:t>T</m:t>
                        </m:r>
                      </m:e>
                      <m:sub>
                        <m:r>
                          <a:rPr lang="en-GB" sz="2000">
                            <a:latin typeface="Cambria Math" panose="02040503050406030204" pitchFamily="18" charset="0"/>
                          </a:rPr>
                          <m:t>∆</m:t>
                        </m:r>
                      </m:sub>
                    </m:sSub>
                    <m:r>
                      <a:rPr lang="en-GB" sz="2000">
                        <a:latin typeface="Cambria Math" panose="02040503050406030204" pitchFamily="18" charset="0"/>
                      </a:rPr>
                      <m:t>=2455 </m:t>
                    </m:r>
                    <m:r>
                      <m:rPr>
                        <m:sty m:val="p"/>
                      </m:rPr>
                      <a:rPr lang="en-GB" sz="2000">
                        <a:latin typeface="Cambria Math" panose="02040503050406030204" pitchFamily="18" charset="0"/>
                      </a:rPr>
                      <m:t>hours</m:t>
                    </m:r>
                  </m:oMath>
                </a14:m>
                <a:r>
                  <a:rPr lang="en-GB" sz="2000" dirty="0" smtClean="0"/>
                  <a:t>.</a:t>
                </a:r>
              </a:p>
              <a:p>
                <a:pPr algn="just"/>
                <a:r>
                  <a:rPr lang="en-GB" sz="2000" dirty="0" smtClean="0"/>
                  <a:t>Calculated </a:t>
                </a:r>
                <a:r>
                  <a:rPr lang="en-GB" sz="2000" dirty="0"/>
                  <a:t>transformer active energy losses caused by on load losses are as follow:</a:t>
                </a:r>
                <a:endParaRPr lang="en-US" sz="2000" dirty="0"/>
              </a:p>
              <a:p>
                <a:r>
                  <a:rPr lang="en-GB" sz="2000" dirty="0"/>
                  <a:t> </a:t>
                </a:r>
                <a:endParaRPr lang="en-US" sz="2000" dirty="0"/>
              </a:p>
              <a:p>
                <a:pPr/>
                <a14:m>
                  <m:oMathPara xmlns:m="http://schemas.openxmlformats.org/officeDocument/2006/math">
                    <m:oMathParaPr>
                      <m:jc m:val="centerGroup"/>
                    </m:oMathParaPr>
                    <m:oMath xmlns:m="http://schemas.openxmlformats.org/officeDocument/2006/math">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𝑊</m:t>
                          </m:r>
                        </m:e>
                        <m:sub>
                          <m:r>
                            <a:rPr lang="hr-HR" sz="2000" i="1">
                              <a:latin typeface="Cambria Math" panose="02040503050406030204" pitchFamily="18" charset="0"/>
                            </a:rPr>
                            <m:t>𝑐𝑢</m:t>
                          </m:r>
                        </m:sub>
                      </m:sSub>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𝑃</m:t>
                          </m:r>
                        </m:e>
                        <m:sub>
                          <m:r>
                            <a:rPr lang="hr-HR" sz="2000" i="1">
                              <a:latin typeface="Cambria Math" panose="02040503050406030204" pitchFamily="18" charset="0"/>
                            </a:rPr>
                            <m:t>𝑐𝑢</m:t>
                          </m:r>
                          <m:r>
                            <a:rPr lang="hr-HR" sz="2000" i="1">
                              <a:latin typeface="Cambria Math" panose="02040503050406030204" pitchFamily="18" charset="0"/>
                            </a:rPr>
                            <m:t> </m:t>
                          </m:r>
                        </m:sub>
                      </m:sSub>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𝑇</m:t>
                          </m:r>
                        </m:e>
                        <m:sub>
                          <m:r>
                            <a:rPr lang="hr-HR" sz="2000" i="1">
                              <a:latin typeface="Cambria Math" panose="02040503050406030204" pitchFamily="18" charset="0"/>
                            </a:rPr>
                            <m:t>∆</m:t>
                          </m:r>
                        </m:sub>
                      </m:sSub>
                      <m:r>
                        <a:rPr lang="hr-HR" sz="2000" i="1">
                          <a:latin typeface="Cambria Math" panose="02040503050406030204" pitchFamily="18" charset="0"/>
                        </a:rPr>
                        <m:t>=3.00</m:t>
                      </m:r>
                      <m:r>
                        <a:rPr lang="hr-HR" sz="2000" i="1">
                          <a:latin typeface="Cambria Math" panose="02040503050406030204" pitchFamily="18" charset="0"/>
                        </a:rPr>
                        <m:t>𝑀𝑊</m:t>
                      </m:r>
                      <m:r>
                        <a:rPr lang="hr-HR" sz="2000" i="1">
                          <a:latin typeface="Cambria Math" panose="02040503050406030204" pitchFamily="18" charset="0"/>
                        </a:rPr>
                        <m:t>∙2455</m:t>
                      </m:r>
                      <m:r>
                        <a:rPr lang="hr-HR" sz="2000" i="1">
                          <a:latin typeface="Cambria Math" panose="02040503050406030204" pitchFamily="18" charset="0"/>
                        </a:rPr>
                        <m:t>h</m:t>
                      </m:r>
                      <m:r>
                        <a:rPr lang="hr-HR" sz="2000" i="1">
                          <a:latin typeface="Cambria Math" panose="02040503050406030204" pitchFamily="18" charset="0"/>
                        </a:rPr>
                        <m:t>=7365 </m:t>
                      </m:r>
                      <m:r>
                        <a:rPr lang="hr-HR" sz="2000" i="1">
                          <a:latin typeface="Cambria Math" panose="02040503050406030204" pitchFamily="18" charset="0"/>
                        </a:rPr>
                        <m:t>𝑀𝑊h</m:t>
                      </m:r>
                    </m:oMath>
                  </m:oMathPara>
                </a14:m>
                <a:endParaRPr lang="en-US" sz="2000" dirty="0"/>
              </a:p>
              <a:p>
                <a:pPr algn="just"/>
                <a:endParaRPr lang="en-US" sz="2000" dirty="0"/>
              </a:p>
            </p:txBody>
          </p:sp>
        </mc:Choice>
        <mc:Fallback xmlns="">
          <p:sp>
            <p:nvSpPr>
              <p:cNvPr id="7" name="Subtitle 2">
                <a:extLst>
                  <a:ext uri="{FF2B5EF4-FFF2-40B4-BE49-F238E27FC236}">
                    <a16:creationId xmlns="" xmlns:a16="http://schemas.microsoft.com/office/drawing/2014/main" xmlns:a14="http://schemas.microsoft.com/office/drawing/2010/main" id="{62A1953D-C007-4644-BC1B-FF9CF7DF7FC2}"/>
                  </a:ext>
                </a:extLst>
              </p:cNvPr>
              <p:cNvSpPr txBox="1">
                <a:spLocks noRot="1" noChangeAspect="1" noMove="1" noResize="1" noEditPoints="1" noAdjustHandles="1" noChangeArrowheads="1" noChangeShapeType="1" noTextEdit="1"/>
              </p:cNvSpPr>
              <p:nvPr/>
            </p:nvSpPr>
            <p:spPr>
              <a:xfrm>
                <a:off x="452459" y="2286000"/>
                <a:ext cx="10968914" cy="1975449"/>
              </a:xfrm>
              <a:prstGeom prst="rect">
                <a:avLst/>
              </a:prstGeom>
              <a:blipFill rotWithShape="0">
                <a:blip r:embed="rId3"/>
                <a:stretch>
                  <a:fillRect l="-556" t="-2778" r="-556" b="-1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ubtitle 2">
                <a:extLst>
                  <a:ext uri="{FF2B5EF4-FFF2-40B4-BE49-F238E27FC236}">
                    <a16:creationId xmlns="" xmlns:a16="http://schemas.microsoft.com/office/drawing/2014/main" id="{62A1953D-C007-4644-BC1B-FF9CF7DF7FC2}"/>
                  </a:ext>
                </a:extLst>
              </p:cNvPr>
              <p:cNvSpPr txBox="1">
                <a:spLocks/>
              </p:cNvSpPr>
              <p:nvPr/>
            </p:nvSpPr>
            <p:spPr>
              <a:xfrm>
                <a:off x="452459" y="4446376"/>
                <a:ext cx="10968914" cy="20234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dirty="0" smtClean="0"/>
                  <a:t>The total active energy losses caused in the power transformers close to the distribution network based on calculations are:</a:t>
                </a:r>
                <a:endParaRPr lang="en-US" sz="2000" dirty="0"/>
              </a:p>
              <a:p>
                <a:pPr algn="just"/>
                <a14:m>
                  <m:oMathPara xmlns:m="http://schemas.openxmlformats.org/officeDocument/2006/math">
                    <m:oMathParaPr>
                      <m:jc m:val="centerGroup"/>
                    </m:oMathParaPr>
                    <m:oMath xmlns:m="http://schemas.openxmlformats.org/officeDocument/2006/math">
                      <m:r>
                        <a:rPr lang="hr-HR" sz="2000" i="1">
                          <a:latin typeface="Cambria Math" panose="02040503050406030204" pitchFamily="18" charset="0"/>
                        </a:rPr>
                        <m:t>∆</m:t>
                      </m:r>
                      <m:r>
                        <a:rPr lang="hr-HR" sz="2000" i="1">
                          <a:latin typeface="Cambria Math" panose="02040503050406030204" pitchFamily="18" charset="0"/>
                        </a:rPr>
                        <m:t>𝑊</m:t>
                      </m:r>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𝑊</m:t>
                          </m:r>
                        </m:e>
                        <m:sub>
                          <m:r>
                            <a:rPr lang="hr-HR" sz="2000" i="1">
                              <a:latin typeface="Cambria Math" panose="02040503050406030204" pitchFamily="18" charset="0"/>
                            </a:rPr>
                            <m:t>𝐹𝑒</m:t>
                          </m:r>
                        </m:sub>
                      </m:sSub>
                      <m:r>
                        <a:rPr lang="hr-HR" sz="2000" i="1">
                          <a:latin typeface="Cambria Math" panose="02040503050406030204" pitchFamily="18" charset="0"/>
                        </a:rPr>
                        <m:t>+∆</m:t>
                      </m:r>
                      <m:sSub>
                        <m:sSubPr>
                          <m:ctrlPr>
                            <a:rPr lang="en-US" sz="2000" i="1">
                              <a:latin typeface="Cambria Math" panose="02040503050406030204" pitchFamily="18" charset="0"/>
                            </a:rPr>
                          </m:ctrlPr>
                        </m:sSubPr>
                        <m:e>
                          <m:r>
                            <a:rPr lang="hr-HR" sz="2000" i="1">
                              <a:latin typeface="Cambria Math" panose="02040503050406030204" pitchFamily="18" charset="0"/>
                            </a:rPr>
                            <m:t>𝑊</m:t>
                          </m:r>
                        </m:e>
                        <m:sub>
                          <m:r>
                            <a:rPr lang="hr-HR" sz="2000" i="1">
                              <a:latin typeface="Cambria Math" panose="02040503050406030204" pitchFamily="18" charset="0"/>
                            </a:rPr>
                            <m:t>𝑐𝑢</m:t>
                          </m:r>
                        </m:sub>
                      </m:sSub>
                      <m:r>
                        <a:rPr lang="hr-HR" sz="2000" i="1">
                          <a:latin typeface="Cambria Math" panose="02040503050406030204" pitchFamily="18" charset="0"/>
                        </a:rPr>
                        <m:t>=19629 </m:t>
                      </m:r>
                      <m:r>
                        <a:rPr lang="en-US" sz="2000" b="0" i="1" smtClean="0">
                          <a:latin typeface="Cambria Math" panose="02040503050406030204" pitchFamily="18" charset="0"/>
                        </a:rPr>
                        <m:t>𝑀</m:t>
                      </m:r>
                      <m:r>
                        <a:rPr lang="hr-HR" sz="2000" i="1">
                          <a:latin typeface="Cambria Math" panose="02040503050406030204" pitchFamily="18" charset="0"/>
                        </a:rPr>
                        <m:t>𝑊h</m:t>
                      </m:r>
                    </m:oMath>
                  </m:oMathPara>
                </a14:m>
                <a:endParaRPr lang="en-US" sz="2000" dirty="0"/>
              </a:p>
              <a:p>
                <a:pPr algn="just"/>
                <a:r>
                  <a:rPr lang="en-GB" sz="2000" dirty="0"/>
                  <a:t> </a:t>
                </a:r>
                <a:endParaRPr lang="en-US" sz="2000" dirty="0"/>
              </a:p>
            </p:txBody>
          </p:sp>
        </mc:Choice>
        <mc:Fallback xmlns="">
          <p:sp>
            <p:nvSpPr>
              <p:cNvPr id="6" name="Subtitle 2">
                <a:extLst>
                  <a:ext uri="{FF2B5EF4-FFF2-40B4-BE49-F238E27FC236}">
                    <a16:creationId xmlns="" xmlns:a16="http://schemas.microsoft.com/office/drawing/2014/main" xmlns:a14="http://schemas.microsoft.com/office/drawing/2010/main" id="{62A1953D-C007-4644-BC1B-FF9CF7DF7FC2}"/>
                  </a:ext>
                </a:extLst>
              </p:cNvPr>
              <p:cNvSpPr txBox="1">
                <a:spLocks noRot="1" noChangeAspect="1" noMove="1" noResize="1" noEditPoints="1" noAdjustHandles="1" noChangeArrowheads="1" noChangeShapeType="1" noTextEdit="1"/>
              </p:cNvSpPr>
              <p:nvPr/>
            </p:nvSpPr>
            <p:spPr>
              <a:xfrm>
                <a:off x="452459" y="4446376"/>
                <a:ext cx="10968914" cy="2023436"/>
              </a:xfrm>
              <a:prstGeom prst="rect">
                <a:avLst/>
              </a:prstGeom>
              <a:blipFill rotWithShape="0">
                <a:blip r:embed="rId4"/>
                <a:stretch>
                  <a:fillRect l="-556" t="-2711" r="-556"/>
                </a:stretch>
              </a:blipFill>
            </p:spPr>
            <p:txBody>
              <a:bodyPr/>
              <a:lstStyle/>
              <a:p>
                <a:r>
                  <a:rPr lang="en-US">
                    <a:noFill/>
                  </a:rPr>
                  <a:t> </a:t>
                </a:r>
              </a:p>
            </p:txBody>
          </p:sp>
        </mc:Fallback>
      </mc:AlternateContent>
    </p:spTree>
    <p:extLst>
      <p:ext uri="{BB962C8B-B14F-4D97-AF65-F5344CB8AC3E}">
        <p14:creationId xmlns:p14="http://schemas.microsoft.com/office/powerpoint/2010/main" val="3636941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7"/>
                <a:ext cx="11519989" cy="5597013"/>
              </a:xfrm>
            </p:spPr>
            <p:txBody>
              <a:bodyPr>
                <a:noAutofit/>
              </a:bodyPr>
              <a:lstStyle/>
              <a:p>
                <a:pPr algn="just"/>
                <a:r>
                  <a:rPr lang="en-GB" dirty="0" smtClean="0"/>
                  <a:t>Comparing </a:t>
                </a:r>
                <a:r>
                  <a:rPr lang="en-GB" dirty="0"/>
                  <a:t>the measured energy results by energy meters and calculation results with PSS/E can be noted that the error of calculated active energy losses is:</a:t>
                </a:r>
                <a:endParaRPr lang="en-US" dirty="0"/>
              </a:p>
              <a:p>
                <a:pPr algn="just"/>
                <a:r>
                  <a:rPr lang="en-GB" dirty="0"/>
                  <a:t> </a:t>
                </a:r>
                <a:endParaRPr lang="en-US" dirty="0"/>
              </a:p>
              <a:p>
                <a:pPr algn="just"/>
                <a14:m>
                  <m:oMathPara xmlns:m="http://schemas.openxmlformats.org/officeDocument/2006/math">
                    <m:oMathParaPr>
                      <m:jc m:val="centerGroup"/>
                    </m:oMathParaPr>
                    <m:oMath xmlns:m="http://schemas.openxmlformats.org/officeDocument/2006/math">
                      <m:r>
                        <a:rPr lang="hr-HR" i="1">
                          <a:latin typeface="Cambria Math" panose="02040503050406030204" pitchFamily="18" charset="0"/>
                        </a:rPr>
                        <m:t>𝜀</m:t>
                      </m:r>
                      <m:r>
                        <a:rPr lang="hr-HR"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hr-HR" i="1">
                                  <a:latin typeface="Cambria Math" panose="02040503050406030204" pitchFamily="18" charset="0"/>
                                </a:rPr>
                                <m:t>∆</m:t>
                              </m:r>
                              <m:r>
                                <a:rPr lang="hr-HR" i="1">
                                  <a:latin typeface="Cambria Math" panose="02040503050406030204" pitchFamily="18" charset="0"/>
                                </a:rPr>
                                <m:t>𝑊</m:t>
                              </m:r>
                            </m:e>
                            <m:sub>
                              <m:r>
                                <a:rPr lang="hr-HR" i="1">
                                  <a:latin typeface="Cambria Math" panose="02040503050406030204" pitchFamily="18" charset="0"/>
                                </a:rPr>
                                <m:t>𝑚𝑒𝑎𝑠</m:t>
                              </m:r>
                              <m:r>
                                <a:rPr lang="hr-HR" i="1">
                                  <a:latin typeface="Cambria Math" panose="02040503050406030204" pitchFamily="18" charset="0"/>
                                </a:rPr>
                                <m:t>.</m:t>
                              </m:r>
                            </m:sub>
                          </m:sSub>
                          <m:r>
                            <a:rPr lang="hr-HR" i="1">
                              <a:latin typeface="Cambria Math" panose="02040503050406030204" pitchFamily="18" charset="0"/>
                            </a:rPr>
                            <m:t>−</m:t>
                          </m:r>
                          <m:sSub>
                            <m:sSubPr>
                              <m:ctrlPr>
                                <a:rPr lang="en-US" i="1">
                                  <a:latin typeface="Cambria Math" panose="02040503050406030204" pitchFamily="18" charset="0"/>
                                </a:rPr>
                              </m:ctrlPr>
                            </m:sSubPr>
                            <m:e>
                              <m:r>
                                <a:rPr lang="hr-HR" i="1">
                                  <a:latin typeface="Cambria Math" panose="02040503050406030204" pitchFamily="18" charset="0"/>
                                </a:rPr>
                                <m:t>∆</m:t>
                              </m:r>
                              <m:r>
                                <a:rPr lang="hr-HR" i="1">
                                  <a:latin typeface="Cambria Math" panose="02040503050406030204" pitchFamily="18" charset="0"/>
                                </a:rPr>
                                <m:t>𝑊</m:t>
                              </m:r>
                            </m:e>
                            <m:sub>
                              <m:r>
                                <a:rPr lang="hr-HR" i="1">
                                  <a:latin typeface="Cambria Math" panose="02040503050406030204" pitchFamily="18" charset="0"/>
                                </a:rPr>
                                <m:t>𝑐𝑎𝑙𝑐</m:t>
                              </m:r>
                              <m:r>
                                <a:rPr lang="hr-HR" i="1">
                                  <a:latin typeface="Cambria Math" panose="02040503050406030204" pitchFamily="18" charset="0"/>
                                </a:rPr>
                                <m:t>.</m:t>
                              </m:r>
                            </m:sub>
                          </m:sSub>
                        </m:num>
                        <m:den>
                          <m:sSub>
                            <m:sSubPr>
                              <m:ctrlPr>
                                <a:rPr lang="en-US" i="1">
                                  <a:latin typeface="Cambria Math" panose="02040503050406030204" pitchFamily="18" charset="0"/>
                                </a:rPr>
                              </m:ctrlPr>
                            </m:sSubPr>
                            <m:e>
                              <m:r>
                                <a:rPr lang="hr-HR" i="1">
                                  <a:latin typeface="Cambria Math" panose="02040503050406030204" pitchFamily="18" charset="0"/>
                                </a:rPr>
                                <m:t>∆</m:t>
                              </m:r>
                              <m:r>
                                <a:rPr lang="hr-HR" i="1">
                                  <a:latin typeface="Cambria Math" panose="02040503050406030204" pitchFamily="18" charset="0"/>
                                </a:rPr>
                                <m:t>𝑊</m:t>
                              </m:r>
                            </m:e>
                            <m:sub>
                              <m:r>
                                <a:rPr lang="hr-HR" i="1">
                                  <a:latin typeface="Cambria Math" panose="02040503050406030204" pitchFamily="18" charset="0"/>
                                </a:rPr>
                                <m:t>𝑚𝑒𝑎𝑠</m:t>
                              </m:r>
                              <m:r>
                                <a:rPr lang="hr-HR" i="1">
                                  <a:latin typeface="Cambria Math" panose="02040503050406030204" pitchFamily="18" charset="0"/>
                                </a:rPr>
                                <m:t>.</m:t>
                              </m:r>
                            </m:sub>
                          </m:sSub>
                        </m:den>
                      </m:f>
                      <m:r>
                        <a:rPr lang="hr-HR" i="1">
                          <a:latin typeface="Cambria Math" panose="02040503050406030204" pitchFamily="18" charset="0"/>
                        </a:rPr>
                        <m:t>=</m:t>
                      </m:r>
                      <m:f>
                        <m:fPr>
                          <m:ctrlPr>
                            <a:rPr lang="en-US" i="1">
                              <a:latin typeface="Cambria Math" panose="02040503050406030204" pitchFamily="18" charset="0"/>
                            </a:rPr>
                          </m:ctrlPr>
                        </m:fPr>
                        <m:num>
                          <m:r>
                            <a:rPr lang="hr-HR" i="1">
                              <a:latin typeface="Cambria Math" panose="02040503050406030204" pitchFamily="18" charset="0"/>
                            </a:rPr>
                            <m:t>19027−19629</m:t>
                          </m:r>
                        </m:num>
                        <m:den>
                          <m:r>
                            <a:rPr lang="hr-HR" i="1">
                              <a:latin typeface="Cambria Math" panose="02040503050406030204" pitchFamily="18" charset="0"/>
                            </a:rPr>
                            <m:t>19027</m:t>
                          </m:r>
                        </m:den>
                      </m:f>
                      <m:r>
                        <a:rPr lang="hr-HR" i="1">
                          <a:latin typeface="Cambria Math" panose="02040503050406030204" pitchFamily="18" charset="0"/>
                        </a:rPr>
                        <m:t>∙100%=−3.16%</m:t>
                      </m:r>
                    </m:oMath>
                  </m:oMathPara>
                </a14:m>
                <a:endParaRPr lang="en-US" dirty="0"/>
              </a:p>
              <a:p>
                <a:pPr algn="just"/>
                <a:r>
                  <a:rPr lang="en-GB" b="1" dirty="0"/>
                  <a:t>NOTE: </a:t>
                </a:r>
              </a:p>
              <a:p>
                <a:pPr algn="just"/>
                <a:r>
                  <a:rPr lang="en-GB" dirty="0"/>
                  <a:t>For error calculation we have considered the measurements as referent value.</a:t>
                </a:r>
                <a:endParaRPr lang="en-US" dirty="0"/>
              </a:p>
              <a:p>
                <a:pPr algn="just"/>
                <a:endParaRPr lang="en-US" sz="700" dirty="0"/>
              </a:p>
              <a:p>
                <a:pPr algn="just"/>
                <a:r>
                  <a:rPr lang="en-GB" dirty="0"/>
                  <a:t>Based on </a:t>
                </a:r>
                <a:r>
                  <a:rPr lang="en-US" dirty="0"/>
                  <a:t>t</a:t>
                </a:r>
                <a:r>
                  <a:rPr lang="en-GB" dirty="0"/>
                  <a:t>he obtained results from measured energy by energy meters and obtained results from calculation energy losses by PSS/E software we can see a small difference of energy losses calculation. </a:t>
                </a:r>
                <a:endParaRPr lang="en-GB" dirty="0" smtClean="0"/>
              </a:p>
              <a:p>
                <a:pPr algn="just"/>
                <a:r>
                  <a:rPr lang="en-GB" dirty="0" smtClean="0"/>
                  <a:t>This </a:t>
                </a:r>
                <a:r>
                  <a:rPr lang="en-GB" dirty="0"/>
                  <a:t>difference </a:t>
                </a:r>
                <a:r>
                  <a:rPr lang="en-GB" dirty="0" smtClean="0"/>
                  <a:t>from approx. 3% is </a:t>
                </a:r>
                <a:r>
                  <a:rPr lang="en-GB" dirty="0"/>
                  <a:t>shown because in normal condition during system operation some of the power transformers 110/x kV has been out of operation for any reasons (maintenance, optimisation, project of refurbishment any of substations, etc.). </a:t>
                </a:r>
              </a:p>
              <a:p>
                <a:pPr marL="457200" indent="-457200" algn="just">
                  <a:buFont typeface="Arial" panose="020B0604020202020204" pitchFamily="34" charset="0"/>
                  <a:buChar char="•"/>
                </a:pP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p:txBody>
          </p:sp>
        </mc:Choice>
        <mc:Fallback>
          <p:sp>
            <p:nvSpPr>
              <p:cNvPr id="3" name="Subtitle 2">
                <a:extLst>
                  <a:ext uri="{FF2B5EF4-FFF2-40B4-BE49-F238E27FC236}">
                    <a16:creationId xmlns="" xmlns:a16="http://schemas.microsoft.com/office/drawing/2014/main" xmlns:a14="http://schemas.microsoft.com/office/drawing/2010/main" id="{62A1953D-C007-4644-BC1B-FF9CF7DF7FC2}"/>
                  </a:ext>
                </a:extLst>
              </p:cNvPr>
              <p:cNvSpPr>
                <a:spLocks noGrp="1" noRot="1" noChangeAspect="1" noMove="1" noResize="1" noEditPoints="1" noAdjustHandles="1" noChangeArrowheads="1" noChangeShapeType="1" noTextEdit="1"/>
              </p:cNvSpPr>
              <p:nvPr>
                <p:ph type="subTitle" idx="1"/>
              </p:nvPr>
            </p:nvSpPr>
            <p:spPr>
              <a:xfrm>
                <a:off x="349959" y="966157"/>
                <a:ext cx="11519989" cy="5597013"/>
              </a:xfrm>
              <a:blipFill rotWithShape="0">
                <a:blip r:embed="rId2"/>
                <a:stretch>
                  <a:fillRect l="-794" t="-1415" r="-847" b="-2067"/>
                </a:stretch>
              </a:blipFill>
            </p:spPr>
            <p:txBody>
              <a:bodyPr/>
              <a:lstStyle/>
              <a:p>
                <a:r>
                  <a:rPr lang="en-US">
                    <a:noFill/>
                  </a:rPr>
                  <a:t> </a:t>
                </a:r>
              </a:p>
            </p:txBody>
          </p:sp>
        </mc:Fallback>
      </mc:AlternateContent>
      <p:sp>
        <p:nvSpPr>
          <p:cNvPr id="4" name="Title 3"/>
          <p:cNvSpPr>
            <a:spLocks noGrp="1"/>
          </p:cNvSpPr>
          <p:nvPr>
            <p:ph type="ctrTitle"/>
          </p:nvPr>
        </p:nvSpPr>
        <p:spPr>
          <a:xfrm>
            <a:off x="207034" y="0"/>
            <a:ext cx="11984966" cy="966158"/>
          </a:xfrm>
        </p:spPr>
        <p:txBody>
          <a:bodyPr>
            <a:noAutofit/>
          </a:bodyPr>
          <a:lstStyle/>
          <a:p>
            <a:pPr marL="457200" indent="-457200">
              <a:buFont typeface="Arial" panose="020B0604020202020204" pitchFamily="34" charset="0"/>
              <a:buChar char="•"/>
            </a:pPr>
            <a:r>
              <a:rPr lang="en-NZ" sz="3200" b="1" dirty="0"/>
              <a:t/>
            </a:r>
            <a:br>
              <a:rPr lang="en-NZ" sz="3200" b="1" dirty="0"/>
            </a:br>
            <a:r>
              <a:rPr lang="en-NZ" sz="3200" b="1" dirty="0" smtClean="0"/>
              <a:t>Comparing results of calculating active </a:t>
            </a:r>
            <a:r>
              <a:rPr lang="en-NZ" sz="3200" b="1" dirty="0"/>
              <a:t>energy losses </a:t>
            </a:r>
            <a:r>
              <a:rPr lang="en-NZ" sz="3200" b="1" dirty="0" smtClean="0"/>
              <a:t>in</a:t>
            </a:r>
            <a:br>
              <a:rPr lang="en-NZ" sz="3200" b="1" dirty="0" smtClean="0"/>
            </a:br>
            <a:r>
              <a:rPr lang="en-NZ" sz="3200" b="1" dirty="0" smtClean="0"/>
              <a:t> </a:t>
            </a:r>
            <a:r>
              <a:rPr lang="en-NZ" sz="3200" b="1" dirty="0"/>
              <a:t>power transformers</a:t>
            </a:r>
          </a:p>
        </p:txBody>
      </p:sp>
    </p:spTree>
    <p:extLst>
      <p:ext uri="{BB962C8B-B14F-4D97-AF65-F5344CB8AC3E}">
        <p14:creationId xmlns:p14="http://schemas.microsoft.com/office/powerpoint/2010/main" val="23782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7"/>
            <a:ext cx="11519989" cy="5193103"/>
          </a:xfrm>
        </p:spPr>
        <p:txBody>
          <a:bodyPr>
            <a:noAutofit/>
          </a:bodyPr>
          <a:lstStyle/>
          <a:p>
            <a:pPr marL="342900" indent="-342900" algn="just">
              <a:buFont typeface="Arial" panose="020B0604020202020204" pitchFamily="34" charset="0"/>
              <a:buChar char="•"/>
            </a:pPr>
            <a:r>
              <a:rPr lang="sq-AL" dirty="0"/>
              <a:t>In general power transformers are very reliable equipment, with a projected life cycle over 40 </a:t>
            </a:r>
            <a:r>
              <a:rPr lang="sq-AL" dirty="0" smtClean="0"/>
              <a:t>years</a:t>
            </a:r>
            <a:r>
              <a:rPr lang="en-US" dirty="0" smtClean="0"/>
              <a:t>,</a:t>
            </a:r>
            <a:r>
              <a:rPr lang="sq-AL" dirty="0" smtClean="0"/>
              <a:t> </a:t>
            </a:r>
            <a:endParaRPr lang="en-US" dirty="0"/>
          </a:p>
          <a:p>
            <a:pPr marL="342900" indent="-342900" algn="just">
              <a:buFont typeface="Arial" panose="020B0604020202020204" pitchFamily="34" charset="0"/>
              <a:buChar char="•"/>
            </a:pPr>
            <a:r>
              <a:rPr lang="en-US" dirty="0" smtClean="0"/>
              <a:t>Based on the results, </a:t>
            </a:r>
            <a:r>
              <a:rPr lang="en-GB" dirty="0" smtClean="0"/>
              <a:t>we can conclude that the </a:t>
            </a:r>
            <a:r>
              <a:rPr lang="en-GB" dirty="0"/>
              <a:t>energy losses in power transformers 110/x kV are increasing by </a:t>
            </a:r>
            <a:r>
              <a:rPr lang="en-GB" dirty="0" smtClean="0"/>
              <a:t>ageing, </a:t>
            </a:r>
          </a:p>
          <a:p>
            <a:pPr marL="342900" indent="-342900" algn="just">
              <a:buFont typeface="Arial" panose="020B0604020202020204" pitchFamily="34" charset="0"/>
              <a:buChar char="•"/>
            </a:pPr>
            <a:r>
              <a:rPr lang="en-GB" dirty="0" smtClean="0"/>
              <a:t>In this contest, energy </a:t>
            </a:r>
            <a:r>
              <a:rPr lang="en-GB" dirty="0"/>
              <a:t>losses increasing in power transformers with increasing the load, so energy losses growing up by the ageing of power </a:t>
            </a:r>
            <a:r>
              <a:rPr lang="en-GB" dirty="0" smtClean="0"/>
              <a:t>transformers,</a:t>
            </a:r>
          </a:p>
          <a:p>
            <a:pPr marL="342900" indent="-342900" algn="just">
              <a:buFont typeface="Arial" panose="020B0604020202020204" pitchFamily="34" charset="0"/>
              <a:buChar char="•"/>
            </a:pPr>
            <a:r>
              <a:rPr lang="en-GB" dirty="0" smtClean="0"/>
              <a:t>The difference between the energy losses measured by energy meters and simulation by software PSS/E is to small(about 3%),</a:t>
            </a:r>
          </a:p>
          <a:p>
            <a:pPr marL="342900" indent="-342900" algn="just">
              <a:buFont typeface="Arial" panose="020B0604020202020204" pitchFamily="34" charset="0"/>
              <a:buChar char="•"/>
            </a:pPr>
            <a:r>
              <a:rPr lang="en-GB" dirty="0" smtClean="0"/>
              <a:t>These analyses are done for 2018 year,</a:t>
            </a:r>
          </a:p>
          <a:p>
            <a:pPr marL="342900" indent="-342900" algn="just">
              <a:buFont typeface="Arial" panose="020B0604020202020204" pitchFamily="34" charset="0"/>
              <a:buChar char="•"/>
            </a:pPr>
            <a:r>
              <a:rPr lang="en-GB" dirty="0" smtClean="0"/>
              <a:t>During preparation </a:t>
            </a:r>
            <a:r>
              <a:rPr lang="en-GB" dirty="0"/>
              <a:t>phase of technical requirements for new power transformers 110/x kV should have in consideration especially requirements for power losses (no load and on load losses in kW), because their impact is very high during the life of power transformer.</a:t>
            </a:r>
            <a:endParaRPr lang="en-US" dirty="0"/>
          </a:p>
          <a:p>
            <a:pPr algn="just"/>
            <a:r>
              <a:rPr lang="en-GB" dirty="0"/>
              <a:t> </a:t>
            </a: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p:txBody>
      </p:sp>
      <p:sp>
        <p:nvSpPr>
          <p:cNvPr id="4" name="Title 3"/>
          <p:cNvSpPr>
            <a:spLocks noGrp="1"/>
          </p:cNvSpPr>
          <p:nvPr>
            <p:ph type="ctrTitle"/>
          </p:nvPr>
        </p:nvSpPr>
        <p:spPr>
          <a:xfrm>
            <a:off x="207034" y="327804"/>
            <a:ext cx="11984966" cy="517584"/>
          </a:xfrm>
        </p:spPr>
        <p:txBody>
          <a:bodyPr>
            <a:noAutofit/>
          </a:bodyPr>
          <a:lstStyle/>
          <a:p>
            <a:r>
              <a:rPr lang="en-NZ" sz="3200" b="1" dirty="0" smtClean="0"/>
              <a:t>CONCLUSIONS</a:t>
            </a:r>
            <a:endParaRPr lang="en-NZ" sz="3200" b="1" dirty="0"/>
          </a:p>
        </p:txBody>
      </p:sp>
    </p:spTree>
    <p:extLst>
      <p:ext uri="{BB962C8B-B14F-4D97-AF65-F5344CB8AC3E}">
        <p14:creationId xmlns:p14="http://schemas.microsoft.com/office/powerpoint/2010/main" val="345074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7"/>
            <a:ext cx="11519989" cy="5193103"/>
          </a:xfrm>
        </p:spPr>
        <p:txBody>
          <a:bodyPr>
            <a:noAutofit/>
          </a:bodyPr>
          <a:lstStyle/>
          <a:p>
            <a:pPr marL="342900"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endParaRPr lang="en-GB" dirty="0" smtClean="0"/>
          </a:p>
          <a:p>
            <a:pPr algn="just"/>
            <a:r>
              <a:rPr lang="en-GB" dirty="0" smtClean="0"/>
              <a:t>How much is maximal recorded load of </a:t>
            </a:r>
            <a:r>
              <a:rPr lang="en-GB" dirty="0" smtClean="0"/>
              <a:t>power transformers </a:t>
            </a:r>
            <a:r>
              <a:rPr lang="en-GB" dirty="0" smtClean="0"/>
              <a:t>during their exploitation?</a:t>
            </a:r>
          </a:p>
          <a:p>
            <a:pPr marL="342900" indent="-342900" algn="just">
              <a:buFont typeface="Arial" panose="020B0604020202020204" pitchFamily="34" charset="0"/>
              <a:buChar char="•"/>
            </a:pPr>
            <a:endParaRPr lang="en-US" dirty="0"/>
          </a:p>
          <a:p>
            <a:pPr algn="just"/>
            <a:r>
              <a:rPr lang="en-GB" dirty="0" smtClean="0"/>
              <a:t>Answer:</a:t>
            </a:r>
          </a:p>
          <a:p>
            <a:pPr algn="just"/>
            <a:r>
              <a:rPr lang="en-GB" dirty="0" smtClean="0"/>
              <a:t>For exploitation period (2018y), the maximum load recorded </a:t>
            </a:r>
            <a:r>
              <a:rPr lang="en-GB" dirty="0" smtClean="0"/>
              <a:t>was</a:t>
            </a:r>
            <a:r>
              <a:rPr lang="en-GB" dirty="0" smtClean="0"/>
              <a:t> </a:t>
            </a:r>
            <a:r>
              <a:rPr lang="en-GB" dirty="0" smtClean="0"/>
              <a:t>1200MW. </a:t>
            </a:r>
            <a:r>
              <a:rPr lang="en-GB" dirty="0"/>
              <a:t> </a:t>
            </a: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p:txBody>
      </p:sp>
      <p:sp>
        <p:nvSpPr>
          <p:cNvPr id="4" name="Title 3"/>
          <p:cNvSpPr>
            <a:spLocks noGrp="1"/>
          </p:cNvSpPr>
          <p:nvPr>
            <p:ph type="ctrTitle"/>
          </p:nvPr>
        </p:nvSpPr>
        <p:spPr>
          <a:xfrm>
            <a:off x="207034" y="1071288"/>
            <a:ext cx="11984966" cy="517584"/>
          </a:xfrm>
        </p:spPr>
        <p:txBody>
          <a:bodyPr>
            <a:noAutofit/>
          </a:bodyPr>
          <a:lstStyle/>
          <a:p>
            <a:pPr algn="l"/>
            <a:r>
              <a:rPr lang="en-NZ" sz="3200" b="1" dirty="0" smtClean="0"/>
              <a:t/>
            </a:r>
            <a:br>
              <a:rPr lang="en-NZ" sz="3200" b="1" dirty="0" smtClean="0"/>
            </a:br>
            <a:r>
              <a:rPr lang="en-NZ" sz="3200" b="1" dirty="0"/>
              <a:t/>
            </a:r>
            <a:br>
              <a:rPr lang="en-NZ" sz="3200" b="1" dirty="0"/>
            </a:br>
            <a:r>
              <a:rPr lang="en-NZ" sz="3200" b="1" dirty="0" smtClean="0"/>
              <a:t>Question by Reviewer:</a:t>
            </a:r>
            <a:endParaRPr lang="en-NZ" sz="3200" b="1" dirty="0"/>
          </a:p>
        </p:txBody>
      </p:sp>
    </p:spTree>
    <p:extLst>
      <p:ext uri="{BB962C8B-B14F-4D97-AF65-F5344CB8AC3E}">
        <p14:creationId xmlns:p14="http://schemas.microsoft.com/office/powerpoint/2010/main" val="1974308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9B5135-8E48-4FE4-BCB8-52D89EF22B39}"/>
              </a:ext>
            </a:extLst>
          </p:cNvPr>
          <p:cNvSpPr>
            <a:spLocks noGrp="1"/>
          </p:cNvSpPr>
          <p:nvPr>
            <p:ph type="ctrTitle"/>
          </p:nvPr>
        </p:nvSpPr>
        <p:spPr>
          <a:xfrm>
            <a:off x="650903" y="5316230"/>
            <a:ext cx="9860423" cy="708556"/>
          </a:xfrm>
        </p:spPr>
        <p:txBody>
          <a:bodyPr>
            <a:normAutofit fontScale="90000"/>
          </a:bodyPr>
          <a:lstStyle/>
          <a:p>
            <a:r>
              <a:rPr lang="en-US" dirty="0"/>
              <a:t/>
            </a:r>
            <a:br>
              <a:rPr lang="en-US" dirty="0"/>
            </a:br>
            <a:r>
              <a:rPr lang="en-US" dirty="0"/>
              <a:t> </a:t>
            </a:r>
            <a:br>
              <a:rPr lang="en-US" dirty="0"/>
            </a:br>
            <a:r>
              <a:rPr lang="en-US" b="1" dirty="0" smtClean="0"/>
              <a:t>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err="1" smtClean="0"/>
              <a:t>Hvala</a:t>
            </a:r>
            <a:r>
              <a:rPr lang="en-US" b="1" dirty="0" smtClean="0"/>
              <a:t> </a:t>
            </a:r>
            <a:r>
              <a:rPr lang="en-US" b="1" dirty="0" err="1" smtClean="0"/>
              <a:t>na</a:t>
            </a:r>
            <a:r>
              <a:rPr lang="en-US" b="1" dirty="0" smtClean="0"/>
              <a:t> </a:t>
            </a:r>
            <a:r>
              <a:rPr lang="en-US" b="1" dirty="0" err="1" smtClean="0"/>
              <a:t>pažnji</a:t>
            </a:r>
            <a:r>
              <a:rPr lang="en-US" b="1" dirty="0" smtClean="0"/>
              <a:t>!</a:t>
            </a: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NZ" dirty="0"/>
          </a:p>
        </p:txBody>
      </p:sp>
    </p:spTree>
    <p:extLst>
      <p:ext uri="{BB962C8B-B14F-4D97-AF65-F5344CB8AC3E}">
        <p14:creationId xmlns:p14="http://schemas.microsoft.com/office/powerpoint/2010/main" val="856524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84463" y="1190445"/>
            <a:ext cx="11519989" cy="4710023"/>
          </a:xfrm>
        </p:spPr>
        <p:txBody>
          <a:bodyPr>
            <a:noAutofit/>
          </a:bodyPr>
          <a:lstStyle/>
          <a:p>
            <a:pPr marL="457200" indent="-457200" algn="just">
              <a:buFont typeface="Arial" panose="020B0604020202020204" pitchFamily="34" charset="0"/>
              <a:buChar char="•"/>
            </a:pPr>
            <a:r>
              <a:rPr lang="en-NZ" dirty="0" smtClean="0"/>
              <a:t>Introduction</a:t>
            </a:r>
          </a:p>
          <a:p>
            <a:pPr marL="457200" indent="-457200" algn="just">
              <a:buFont typeface="Arial" panose="020B0604020202020204" pitchFamily="34" charset="0"/>
              <a:buChar char="•"/>
            </a:pPr>
            <a:r>
              <a:rPr lang="en-NZ" dirty="0" smtClean="0"/>
              <a:t>Technical losses in Power Transformers</a:t>
            </a:r>
          </a:p>
          <a:p>
            <a:pPr marL="457200" indent="-457200" algn="just">
              <a:buFont typeface="Arial" panose="020B0604020202020204" pitchFamily="34" charset="0"/>
              <a:buChar char="•"/>
            </a:pPr>
            <a:r>
              <a:rPr lang="en-NZ" dirty="0" smtClean="0"/>
              <a:t>An overview of Kosovo’s Transmission Network</a:t>
            </a:r>
          </a:p>
          <a:p>
            <a:pPr marL="457200" indent="-457200" algn="just">
              <a:buFont typeface="Arial" panose="020B0604020202020204" pitchFamily="34" charset="0"/>
              <a:buChar char="•"/>
            </a:pPr>
            <a:r>
              <a:rPr lang="en-NZ" dirty="0" smtClean="0"/>
              <a:t>List of Power Transformers 110/x kV categorized by transformation voltage and by ageing</a:t>
            </a:r>
          </a:p>
          <a:p>
            <a:pPr marL="457200" indent="-457200" algn="just">
              <a:buFont typeface="Arial" panose="020B0604020202020204" pitchFamily="34" charset="0"/>
              <a:buChar char="•"/>
            </a:pPr>
            <a:r>
              <a:rPr lang="en-NZ" dirty="0" smtClean="0"/>
              <a:t>Measured of active energy losses in power transformers 110/x kV through energy meters</a:t>
            </a:r>
          </a:p>
          <a:p>
            <a:pPr marL="457200" indent="-457200" algn="just">
              <a:buFont typeface="Arial" panose="020B0604020202020204" pitchFamily="34" charset="0"/>
              <a:buChar char="•"/>
            </a:pPr>
            <a:r>
              <a:rPr lang="en-NZ" dirty="0" smtClean="0"/>
              <a:t>Simulation of active energy losses in power transformers 110/x kV by PSS/E</a:t>
            </a:r>
          </a:p>
          <a:p>
            <a:pPr marL="457200" indent="-457200" algn="just">
              <a:buFont typeface="Arial" panose="020B0604020202020204" pitchFamily="34" charset="0"/>
              <a:buChar char="•"/>
            </a:pPr>
            <a:r>
              <a:rPr lang="en-NZ" dirty="0" smtClean="0"/>
              <a:t>Comparing results of calculating active energy losses in power transformers</a:t>
            </a:r>
          </a:p>
          <a:p>
            <a:pPr marL="457200" indent="-457200" algn="just">
              <a:buFont typeface="Arial" panose="020B0604020202020204" pitchFamily="34" charset="0"/>
              <a:buChar char="•"/>
            </a:pPr>
            <a:r>
              <a:rPr lang="en-NZ" dirty="0" smtClean="0"/>
              <a:t>Conclusion</a:t>
            </a:r>
            <a:endParaRPr lang="en-NZ" dirty="0"/>
          </a:p>
        </p:txBody>
      </p:sp>
      <p:sp>
        <p:nvSpPr>
          <p:cNvPr id="4" name="Title 3"/>
          <p:cNvSpPr>
            <a:spLocks noGrp="1"/>
          </p:cNvSpPr>
          <p:nvPr>
            <p:ph type="ctrTitle"/>
          </p:nvPr>
        </p:nvSpPr>
        <p:spPr>
          <a:xfrm>
            <a:off x="1572458" y="390078"/>
            <a:ext cx="9144000" cy="550202"/>
          </a:xfrm>
        </p:spPr>
        <p:txBody>
          <a:bodyPr>
            <a:normAutofit fontScale="90000"/>
          </a:bodyPr>
          <a:lstStyle/>
          <a:p>
            <a:r>
              <a:rPr lang="en-US" b="1" dirty="0" smtClean="0"/>
              <a:t>Paper’s Content</a:t>
            </a:r>
            <a:endParaRPr lang="en-US" dirty="0"/>
          </a:p>
        </p:txBody>
      </p:sp>
    </p:spTree>
    <p:extLst>
      <p:ext uri="{BB962C8B-B14F-4D97-AF65-F5344CB8AC3E}">
        <p14:creationId xmlns:p14="http://schemas.microsoft.com/office/powerpoint/2010/main" val="2376304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733246"/>
            <a:ext cx="11519989" cy="5796951"/>
          </a:xfrm>
        </p:spPr>
        <p:txBody>
          <a:bodyPr>
            <a:noAutofit/>
          </a:bodyPr>
          <a:lstStyle/>
          <a:p>
            <a:pPr marL="457200" indent="-457200" algn="just">
              <a:buFont typeface="Arial" panose="020B0604020202020204" pitchFamily="34" charset="0"/>
              <a:buChar char="•"/>
            </a:pPr>
            <a:r>
              <a:rPr lang="en-NZ" dirty="0" smtClean="0"/>
              <a:t>In this paper is presented  the analysis of active energy losses measurement by meter in power transformers 110/x kV in the Kosovo’s transmission </a:t>
            </a:r>
            <a:r>
              <a:rPr lang="en-NZ" dirty="0"/>
              <a:t>network and </a:t>
            </a:r>
            <a:r>
              <a:rPr lang="en-NZ" dirty="0" smtClean="0"/>
              <a:t>comparison result with PSS/E.</a:t>
            </a:r>
          </a:p>
          <a:p>
            <a:pPr marL="457200" indent="-457200" algn="just">
              <a:buFont typeface="Arial" panose="020B0604020202020204" pitchFamily="34" charset="0"/>
              <a:buChar char="•"/>
            </a:pPr>
            <a:endParaRPr lang="en-NZ" sz="900" dirty="0" smtClean="0"/>
          </a:p>
          <a:p>
            <a:pPr marL="457200" indent="-457200" algn="just">
              <a:buFont typeface="Arial" panose="020B0604020202020204" pitchFamily="34" charset="0"/>
              <a:buChar char="•"/>
            </a:pPr>
            <a:r>
              <a:rPr lang="en-NZ" dirty="0" smtClean="0"/>
              <a:t>As we know, main elements of the power systems(after generators) are power transformers, which have a key role in the operation of the transmission and distribution network.</a:t>
            </a:r>
          </a:p>
          <a:p>
            <a:pPr marL="457200" indent="-457200" algn="just">
              <a:buFont typeface="Arial" panose="020B0604020202020204" pitchFamily="34" charset="0"/>
              <a:buChar char="•"/>
            </a:pPr>
            <a:endParaRPr lang="en-NZ" sz="900" dirty="0" smtClean="0"/>
          </a:p>
          <a:p>
            <a:pPr marL="457200" indent="-457200" algn="just">
              <a:buFont typeface="Arial" panose="020B0604020202020204" pitchFamily="34" charset="0"/>
              <a:buChar char="•"/>
            </a:pPr>
            <a:r>
              <a:rPr lang="en-NZ" dirty="0" smtClean="0"/>
              <a:t>It is absolutely evident that the active energy losses in all power transformers 110/x kV represents a significant value in the overall losses of the transmission network. </a:t>
            </a:r>
          </a:p>
          <a:p>
            <a:pPr marL="457200" indent="-457200" algn="just">
              <a:buFont typeface="Arial" panose="020B0604020202020204" pitchFamily="34" charset="0"/>
              <a:buChar char="•"/>
            </a:pPr>
            <a:endParaRPr lang="en-NZ" dirty="0"/>
          </a:p>
          <a:p>
            <a:pPr marL="457200" indent="-457200" algn="just">
              <a:buFont typeface="Arial" panose="020B0604020202020204" pitchFamily="34" charset="0"/>
              <a:buChar char="•"/>
            </a:pPr>
            <a:r>
              <a:rPr lang="en-NZ" dirty="0" smtClean="0"/>
              <a:t>In that case, when the number of 110/x kV power transformers is relatively large, the energy losses caused by their operation in power system are evident and have a direct impact in power system losses.</a:t>
            </a:r>
          </a:p>
        </p:txBody>
      </p:sp>
      <p:sp>
        <p:nvSpPr>
          <p:cNvPr id="4" name="Title 3"/>
          <p:cNvSpPr>
            <a:spLocks noGrp="1"/>
          </p:cNvSpPr>
          <p:nvPr>
            <p:ph type="ctrTitle"/>
          </p:nvPr>
        </p:nvSpPr>
        <p:spPr>
          <a:xfrm>
            <a:off x="1477567" y="183044"/>
            <a:ext cx="9144000" cy="550202"/>
          </a:xfrm>
        </p:spPr>
        <p:txBody>
          <a:bodyPr>
            <a:normAutofit fontScale="90000"/>
          </a:bodyPr>
          <a:lstStyle/>
          <a:p>
            <a:r>
              <a:rPr lang="en-NZ" b="1" dirty="0"/>
              <a:t>Introduction</a:t>
            </a:r>
          </a:p>
        </p:txBody>
      </p:sp>
    </p:spTree>
    <p:extLst>
      <p:ext uri="{BB962C8B-B14F-4D97-AF65-F5344CB8AC3E}">
        <p14:creationId xmlns:p14="http://schemas.microsoft.com/office/powerpoint/2010/main" val="4902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854012"/>
            <a:ext cx="11519989" cy="5287992"/>
          </a:xfrm>
        </p:spPr>
        <p:txBody>
          <a:bodyPr>
            <a:noAutofit/>
          </a:bodyPr>
          <a:lstStyle/>
          <a:p>
            <a:pPr marL="457200" indent="-457200" algn="just">
              <a:buFont typeface="Arial" panose="020B0604020202020204" pitchFamily="34" charset="0"/>
              <a:buChar char="•"/>
            </a:pPr>
            <a:r>
              <a:rPr lang="en-US" dirty="0" smtClean="0"/>
              <a:t> </a:t>
            </a:r>
            <a:r>
              <a:rPr lang="en-US" dirty="0"/>
              <a:t>Like any electrical machine, also in power transformers are caused </a:t>
            </a:r>
            <a:r>
              <a:rPr lang="en-US" dirty="0" smtClean="0"/>
              <a:t>losses, </a:t>
            </a:r>
            <a:endParaRPr lang="en-NZ" dirty="0"/>
          </a:p>
          <a:p>
            <a:pPr marL="457200" indent="-457200" algn="just">
              <a:buFont typeface="Arial" panose="020B0604020202020204" pitchFamily="34" charset="0"/>
              <a:buChar char="•"/>
            </a:pPr>
            <a:r>
              <a:rPr lang="en-NZ" dirty="0" smtClean="0"/>
              <a:t>Technical losses in power transformers are a consequence of the electromagnetic processes that occur during the transformation process of voltage from high voltage to the medium voltage.</a:t>
            </a:r>
          </a:p>
          <a:p>
            <a:pPr marL="457200" indent="-457200" algn="just">
              <a:buFont typeface="Arial" panose="020B0604020202020204" pitchFamily="34" charset="0"/>
              <a:buChar char="•"/>
            </a:pPr>
            <a:endParaRPr lang="en-NZ" sz="900" dirty="0"/>
          </a:p>
          <a:p>
            <a:pPr marL="457200" indent="-457200" algn="just">
              <a:buFont typeface="Arial" panose="020B0604020202020204" pitchFamily="34" charset="0"/>
              <a:buChar char="•"/>
            </a:pPr>
            <a:r>
              <a:rPr lang="en-NZ" dirty="0" smtClean="0"/>
              <a:t>These losses depend on the power transformer’s electromagnetic characteristics as well as by their working regime.</a:t>
            </a:r>
          </a:p>
          <a:p>
            <a:pPr marL="457200" indent="-457200" algn="just">
              <a:buFont typeface="Arial" panose="020B0604020202020204" pitchFamily="34" charset="0"/>
              <a:buChar char="•"/>
            </a:pPr>
            <a:endParaRPr lang="en-NZ" sz="900" dirty="0"/>
          </a:p>
          <a:p>
            <a:pPr marL="457200" indent="-457200" algn="just">
              <a:buFont typeface="Arial" panose="020B0604020202020204" pitchFamily="34" charset="0"/>
              <a:buChar char="•"/>
            </a:pPr>
            <a:r>
              <a:rPr lang="en-NZ" dirty="0" smtClean="0"/>
              <a:t>The technical losses in power transformers are divided according to the cause of their appearance as:</a:t>
            </a:r>
          </a:p>
          <a:p>
            <a:pPr marL="1828800" lvl="3" indent="-457200" algn="just">
              <a:buFont typeface="Arial" panose="020B0604020202020204" pitchFamily="34" charset="0"/>
              <a:buChar char="•"/>
            </a:pPr>
            <a:r>
              <a:rPr lang="en-NZ" sz="2400" dirty="0" smtClean="0">
                <a:solidFill>
                  <a:schemeClr val="bg1"/>
                </a:solidFill>
              </a:rPr>
              <a:t>No </a:t>
            </a:r>
            <a:r>
              <a:rPr lang="en-NZ" sz="2400" dirty="0">
                <a:solidFill>
                  <a:schemeClr val="bg1"/>
                </a:solidFill>
              </a:rPr>
              <a:t>load losses, and</a:t>
            </a:r>
          </a:p>
          <a:p>
            <a:pPr marL="1828800" lvl="3" indent="-457200" algn="just">
              <a:buFont typeface="Arial" panose="020B0604020202020204" pitchFamily="34" charset="0"/>
              <a:buChar char="•"/>
            </a:pPr>
            <a:r>
              <a:rPr lang="en-NZ" sz="2400" dirty="0">
                <a:solidFill>
                  <a:schemeClr val="bg1"/>
                </a:solidFill>
              </a:rPr>
              <a:t>On load </a:t>
            </a:r>
            <a:r>
              <a:rPr lang="en-NZ" sz="2400" dirty="0" smtClean="0">
                <a:solidFill>
                  <a:schemeClr val="bg1"/>
                </a:solidFill>
              </a:rPr>
              <a:t>losses</a:t>
            </a:r>
          </a:p>
          <a:p>
            <a:pPr marL="457200" indent="-457200" algn="just">
              <a:buFont typeface="Arial" panose="020B0604020202020204" pitchFamily="34" charset="0"/>
              <a:buChar char="•"/>
            </a:pPr>
            <a:endParaRPr lang="en-NZ" sz="900" dirty="0" smtClean="0"/>
          </a:p>
          <a:p>
            <a:pPr marL="457200" indent="-457200" algn="just">
              <a:buFont typeface="Arial" panose="020B0604020202020204" pitchFamily="34" charset="0"/>
              <a:buChar char="•"/>
            </a:pPr>
            <a:r>
              <a:rPr lang="en-NZ" dirty="0" smtClean="0"/>
              <a:t>As we know, No </a:t>
            </a:r>
            <a:r>
              <a:rPr lang="en-NZ" dirty="0"/>
              <a:t>load </a:t>
            </a:r>
            <a:r>
              <a:rPr lang="en-NZ" dirty="0" smtClean="0"/>
              <a:t>losses are constant, </a:t>
            </a:r>
            <a:r>
              <a:rPr lang="en-NZ" dirty="0" smtClean="0"/>
              <a:t>while on </a:t>
            </a:r>
            <a:r>
              <a:rPr lang="en-NZ" dirty="0" smtClean="0"/>
              <a:t>load losses are in function of load.</a:t>
            </a:r>
            <a:endParaRPr lang="en-NZ" dirty="0"/>
          </a:p>
        </p:txBody>
      </p:sp>
      <p:sp>
        <p:nvSpPr>
          <p:cNvPr id="4" name="Title 3"/>
          <p:cNvSpPr>
            <a:spLocks noGrp="1"/>
          </p:cNvSpPr>
          <p:nvPr>
            <p:ph type="ctrTitle"/>
          </p:nvPr>
        </p:nvSpPr>
        <p:spPr>
          <a:xfrm>
            <a:off x="1477567" y="183044"/>
            <a:ext cx="9144000" cy="550202"/>
          </a:xfrm>
        </p:spPr>
        <p:txBody>
          <a:bodyPr>
            <a:normAutofit fontScale="90000"/>
          </a:bodyPr>
          <a:lstStyle/>
          <a:p>
            <a:r>
              <a:rPr lang="en-NZ" b="1" dirty="0"/>
              <a:t>Technical losses in Power Transformers</a:t>
            </a:r>
          </a:p>
        </p:txBody>
      </p:sp>
    </p:spTree>
    <p:extLst>
      <p:ext uri="{BB962C8B-B14F-4D97-AF65-F5344CB8AC3E}">
        <p14:creationId xmlns:p14="http://schemas.microsoft.com/office/powerpoint/2010/main" val="279083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58505" y="855062"/>
            <a:ext cx="11519989" cy="5564039"/>
          </a:xfrm>
        </p:spPr>
        <p:txBody>
          <a:bodyPr>
            <a:noAutofit/>
          </a:bodyPr>
          <a:lstStyle/>
          <a:p>
            <a:pPr marL="457200" indent="-457200" algn="just">
              <a:buFont typeface="Arial" panose="020B0604020202020204" pitchFamily="34" charset="0"/>
              <a:buChar char="•"/>
            </a:pPr>
            <a:r>
              <a:rPr lang="en-NZ" dirty="0" smtClean="0"/>
              <a:t>Kosovo’s Transmission Network operating with high  voltage transmission lines 400kV, 220kV and 110kV</a:t>
            </a:r>
          </a:p>
          <a:p>
            <a:pPr marL="457200" indent="-457200" algn="just">
              <a:buFont typeface="Arial" panose="020B0604020202020204" pitchFamily="34" charset="0"/>
              <a:buChar char="•"/>
            </a:pPr>
            <a:endParaRPr lang="en-NZ" dirty="0"/>
          </a:p>
          <a:p>
            <a:pPr marL="457200" indent="-457200" algn="just">
              <a:buFont typeface="Arial" panose="020B0604020202020204" pitchFamily="34" charset="0"/>
              <a:buChar char="•"/>
            </a:pPr>
            <a:endParaRPr lang="en-NZ" dirty="0" smtClean="0"/>
          </a:p>
          <a:p>
            <a:pPr marL="457200" indent="-457200" algn="just">
              <a:buFont typeface="Arial" panose="020B0604020202020204" pitchFamily="34" charset="0"/>
              <a:buChar char="•"/>
            </a:pPr>
            <a:endParaRPr lang="en-NZ" dirty="0" smtClean="0"/>
          </a:p>
        </p:txBody>
      </p:sp>
      <p:sp>
        <p:nvSpPr>
          <p:cNvPr id="4" name="Title 3"/>
          <p:cNvSpPr>
            <a:spLocks noGrp="1"/>
          </p:cNvSpPr>
          <p:nvPr>
            <p:ph type="ctrTitle"/>
          </p:nvPr>
        </p:nvSpPr>
        <p:spPr>
          <a:xfrm>
            <a:off x="1026543" y="183044"/>
            <a:ext cx="9595024" cy="550202"/>
          </a:xfrm>
        </p:spPr>
        <p:txBody>
          <a:bodyPr>
            <a:normAutofit fontScale="90000"/>
          </a:bodyPr>
          <a:lstStyle/>
          <a:p>
            <a:r>
              <a:rPr lang="en-NZ" b="1" dirty="0"/>
              <a:t>An overview of Kosovo’s Transmission Network</a:t>
            </a:r>
          </a:p>
        </p:txBody>
      </p:sp>
      <p:graphicFrame>
        <p:nvGraphicFramePr>
          <p:cNvPr id="6" name="Table 5"/>
          <p:cNvGraphicFramePr>
            <a:graphicFrameLocks noGrp="1"/>
          </p:cNvGraphicFramePr>
          <p:nvPr>
            <p:extLst>
              <p:ext uri="{D42A27DB-BD31-4B8C-83A1-F6EECF244321}">
                <p14:modId xmlns:p14="http://schemas.microsoft.com/office/powerpoint/2010/main" val="3564890045"/>
              </p:ext>
            </p:extLst>
          </p:nvPr>
        </p:nvGraphicFramePr>
        <p:xfrm>
          <a:off x="6990461" y="1717082"/>
          <a:ext cx="4009500" cy="2025975"/>
        </p:xfrm>
        <a:graphic>
          <a:graphicData uri="http://schemas.openxmlformats.org/drawingml/2006/table">
            <a:tbl>
              <a:tblPr firstRow="1" firstCol="1" bandRow="1">
                <a:tableStyleId>{5C22544A-7EE6-4342-B048-85BDC9FD1C3A}</a:tableStyleId>
              </a:tblPr>
              <a:tblGrid>
                <a:gridCol w="2005301"/>
                <a:gridCol w="2004199"/>
              </a:tblGrid>
              <a:tr h="405195">
                <a:tc>
                  <a:txBody>
                    <a:bodyPr/>
                    <a:lstStyle/>
                    <a:p>
                      <a:pPr marL="0" marR="0" algn="ctr">
                        <a:spcBef>
                          <a:spcPts val="0"/>
                        </a:spcBef>
                        <a:spcAft>
                          <a:spcPts val="0"/>
                        </a:spcAft>
                      </a:pPr>
                      <a:r>
                        <a:rPr lang="en-US" sz="1600" dirty="0">
                          <a:effectLst/>
                        </a:rPr>
                        <a:t>Voltage (kV)</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Length (km)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5195">
                <a:tc>
                  <a:txBody>
                    <a:bodyPr/>
                    <a:lstStyle/>
                    <a:p>
                      <a:pPr marL="0" marR="0" algn="ctr">
                        <a:spcBef>
                          <a:spcPts val="0"/>
                        </a:spcBef>
                        <a:spcAft>
                          <a:spcPts val="0"/>
                        </a:spcAft>
                      </a:pPr>
                      <a:r>
                        <a:rPr lang="en-US" sz="1600" dirty="0">
                          <a:effectLst/>
                        </a:rPr>
                        <a:t>400kV</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279.5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05195">
                <a:tc>
                  <a:txBody>
                    <a:bodyPr/>
                    <a:lstStyle/>
                    <a:p>
                      <a:pPr marL="0" marR="0" algn="ctr">
                        <a:spcBef>
                          <a:spcPts val="0"/>
                        </a:spcBef>
                        <a:spcAft>
                          <a:spcPts val="0"/>
                        </a:spcAft>
                      </a:pPr>
                      <a:r>
                        <a:rPr lang="en-US" sz="1600">
                          <a:effectLst/>
                        </a:rPr>
                        <a:t>220kV</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231.8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05195">
                <a:tc>
                  <a:txBody>
                    <a:bodyPr/>
                    <a:lstStyle/>
                    <a:p>
                      <a:pPr marL="0" marR="0" algn="ctr">
                        <a:spcBef>
                          <a:spcPts val="0"/>
                        </a:spcBef>
                        <a:spcAft>
                          <a:spcPts val="0"/>
                        </a:spcAft>
                      </a:pPr>
                      <a:r>
                        <a:rPr lang="en-US" sz="1600" dirty="0">
                          <a:effectLst/>
                        </a:rPr>
                        <a:t>110kV</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841.8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05195">
                <a:tc>
                  <a:txBody>
                    <a:bodyPr/>
                    <a:lstStyle/>
                    <a:p>
                      <a:pPr marL="0" marR="0" algn="ctr">
                        <a:spcBef>
                          <a:spcPts val="0"/>
                        </a:spcBef>
                        <a:spcAft>
                          <a:spcPts val="0"/>
                        </a:spcAft>
                      </a:pPr>
                      <a:r>
                        <a:rPr lang="en-US" sz="1600" dirty="0">
                          <a:effectLst/>
                        </a:rPr>
                        <a:t>Amount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chemeClr val="bg1"/>
                          </a:solidFill>
                          <a:effectLst/>
                        </a:rPr>
                        <a:t>1,353.1</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43" y="1597440"/>
            <a:ext cx="5261716" cy="504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84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8"/>
            <a:ext cx="11519989" cy="5564039"/>
          </a:xfrm>
        </p:spPr>
        <p:txBody>
          <a:bodyPr>
            <a:noAutofit/>
          </a:bodyPr>
          <a:lstStyle/>
          <a:p>
            <a:pPr marL="457200" indent="-457200" algn="just">
              <a:buFont typeface="Arial" panose="020B0604020202020204" pitchFamily="34" charset="0"/>
              <a:buChar char="•"/>
            </a:pPr>
            <a:endParaRPr lang="en-NZ" dirty="0"/>
          </a:p>
          <a:p>
            <a:pPr marL="457200" indent="-457200" algn="just">
              <a:buFont typeface="Arial" panose="020B0604020202020204" pitchFamily="34" charset="0"/>
              <a:buChar char="•"/>
            </a:pPr>
            <a:endParaRPr lang="en-NZ" dirty="0" smtClean="0"/>
          </a:p>
          <a:p>
            <a:pPr marL="457200" indent="-457200" algn="just">
              <a:buFont typeface="Arial" panose="020B0604020202020204" pitchFamily="34" charset="0"/>
              <a:buChar char="•"/>
            </a:pPr>
            <a:r>
              <a:rPr lang="en-NZ" dirty="0" smtClean="0"/>
              <a:t>Except transmission lines, part of Transmission Network are substations, including power transformers 400/220kV, 400/110kV, 220/110kV and 110/x kV too.</a:t>
            </a:r>
            <a:endParaRPr lang="en-NZ" dirty="0"/>
          </a:p>
        </p:txBody>
      </p:sp>
      <p:sp>
        <p:nvSpPr>
          <p:cNvPr id="4" name="Title 3"/>
          <p:cNvSpPr>
            <a:spLocks noGrp="1"/>
          </p:cNvSpPr>
          <p:nvPr>
            <p:ph type="ctrTitle"/>
          </p:nvPr>
        </p:nvSpPr>
        <p:spPr>
          <a:xfrm>
            <a:off x="1026543" y="183044"/>
            <a:ext cx="9595024" cy="550202"/>
          </a:xfrm>
        </p:spPr>
        <p:txBody>
          <a:bodyPr>
            <a:normAutofit fontScale="90000"/>
          </a:bodyPr>
          <a:lstStyle/>
          <a:p>
            <a:r>
              <a:rPr lang="en-NZ" b="1" dirty="0"/>
              <a:t>An overview of Kosovo’s Transmission Network</a:t>
            </a:r>
          </a:p>
        </p:txBody>
      </p:sp>
      <p:graphicFrame>
        <p:nvGraphicFramePr>
          <p:cNvPr id="2" name="Table 1"/>
          <p:cNvGraphicFramePr>
            <a:graphicFrameLocks noGrp="1"/>
          </p:cNvGraphicFramePr>
          <p:nvPr>
            <p:extLst>
              <p:ext uri="{D42A27DB-BD31-4B8C-83A1-F6EECF244321}">
                <p14:modId xmlns:p14="http://schemas.microsoft.com/office/powerpoint/2010/main" val="1121788426"/>
              </p:ext>
            </p:extLst>
          </p:nvPr>
        </p:nvGraphicFramePr>
        <p:xfrm>
          <a:off x="1766722" y="3437016"/>
          <a:ext cx="7001560" cy="2468880"/>
        </p:xfrm>
        <a:graphic>
          <a:graphicData uri="http://schemas.openxmlformats.org/drawingml/2006/table">
            <a:tbl>
              <a:tblPr firstRow="1" firstCol="1" bandRow="1">
                <a:tableStyleId>{5C22544A-7EE6-4342-B048-85BDC9FD1C3A}</a:tableStyleId>
              </a:tblPr>
              <a:tblGrid>
                <a:gridCol w="1852460"/>
                <a:gridCol w="1487559"/>
                <a:gridCol w="1770591"/>
                <a:gridCol w="1890950"/>
              </a:tblGrid>
              <a:tr h="479776">
                <a:tc>
                  <a:txBody>
                    <a:bodyPr/>
                    <a:lstStyle/>
                    <a:p>
                      <a:pPr marL="0" marR="0" algn="ctr">
                        <a:spcBef>
                          <a:spcPts val="0"/>
                        </a:spcBef>
                        <a:spcAft>
                          <a:spcPts val="0"/>
                        </a:spcAft>
                      </a:pPr>
                      <a:r>
                        <a:rPr lang="en-US" sz="1800" dirty="0">
                          <a:effectLst/>
                        </a:rPr>
                        <a:t>Transformation</a:t>
                      </a:r>
                    </a:p>
                    <a:p>
                      <a:pPr marL="0" marR="0" algn="ctr">
                        <a:spcBef>
                          <a:spcPts val="0"/>
                        </a:spcBef>
                        <a:spcAft>
                          <a:spcPts val="0"/>
                        </a:spcAft>
                      </a:pPr>
                      <a:r>
                        <a:rPr lang="en-US" sz="1800" dirty="0">
                          <a:effectLst/>
                        </a:rPr>
                        <a:t>(kV/kV)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No. of Substations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No. of Power Transformers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Power Capacity</a:t>
                      </a:r>
                    </a:p>
                    <a:p>
                      <a:pPr marL="0" marR="0" algn="ctr">
                        <a:spcBef>
                          <a:spcPts val="0"/>
                        </a:spcBef>
                        <a:spcAft>
                          <a:spcPts val="0"/>
                        </a:spcAft>
                      </a:pPr>
                      <a:r>
                        <a:rPr lang="en-US" sz="1800">
                          <a:effectLst/>
                        </a:rPr>
                        <a:t>(MVA)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1748">
                <a:tc>
                  <a:txBody>
                    <a:bodyPr/>
                    <a:lstStyle/>
                    <a:p>
                      <a:pPr marL="0" marR="0" algn="ctr">
                        <a:spcBef>
                          <a:spcPts val="0"/>
                        </a:spcBef>
                        <a:spcAft>
                          <a:spcPts val="0"/>
                        </a:spcAft>
                      </a:pPr>
                      <a:r>
                        <a:rPr lang="en-US" sz="1800">
                          <a:effectLst/>
                        </a:rPr>
                        <a:t>400/220kV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1,200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1748">
                <a:tc>
                  <a:txBody>
                    <a:bodyPr/>
                    <a:lstStyle/>
                    <a:p>
                      <a:pPr marL="0" marR="0" algn="ctr">
                        <a:spcBef>
                          <a:spcPts val="0"/>
                        </a:spcBef>
                        <a:spcAft>
                          <a:spcPts val="0"/>
                        </a:spcAft>
                      </a:pPr>
                      <a:r>
                        <a:rPr lang="en-US" sz="1800">
                          <a:effectLst/>
                        </a:rPr>
                        <a:t>400/110kV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1,200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7070">
                <a:tc>
                  <a:txBody>
                    <a:bodyPr/>
                    <a:lstStyle/>
                    <a:p>
                      <a:pPr marL="0" marR="0" algn="ctr">
                        <a:spcBef>
                          <a:spcPts val="0"/>
                        </a:spcBef>
                        <a:spcAft>
                          <a:spcPts val="0"/>
                        </a:spcAft>
                      </a:pPr>
                      <a:r>
                        <a:rPr lang="en-US" sz="1800">
                          <a:effectLst/>
                        </a:rPr>
                        <a:t>220/110kV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1,350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1748">
                <a:tc>
                  <a:txBody>
                    <a:bodyPr/>
                    <a:lstStyle/>
                    <a:p>
                      <a:pPr marL="0" marR="0" algn="ctr">
                        <a:spcBef>
                          <a:spcPts val="0"/>
                        </a:spcBef>
                        <a:spcAft>
                          <a:spcPts val="0"/>
                        </a:spcAft>
                      </a:pPr>
                      <a:r>
                        <a:rPr lang="en-US" sz="1800">
                          <a:effectLst/>
                        </a:rPr>
                        <a:t>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1748">
                <a:tc>
                  <a:txBody>
                    <a:bodyPr/>
                    <a:lstStyle/>
                    <a:p>
                      <a:pPr marL="0" marR="0" algn="ctr">
                        <a:spcBef>
                          <a:spcPts val="0"/>
                        </a:spcBef>
                        <a:spcAft>
                          <a:spcPts val="0"/>
                        </a:spcAft>
                      </a:pPr>
                      <a:r>
                        <a:rPr lang="en-US" sz="1800">
                          <a:effectLst/>
                        </a:rPr>
                        <a:t>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7070">
                <a:tc>
                  <a:txBody>
                    <a:bodyPr/>
                    <a:lstStyle/>
                    <a:p>
                      <a:pPr marL="0" marR="0" algn="ctr">
                        <a:spcBef>
                          <a:spcPts val="0"/>
                        </a:spcBef>
                        <a:spcAft>
                          <a:spcPts val="0"/>
                        </a:spcAft>
                      </a:pPr>
                      <a:r>
                        <a:rPr lang="en-US" sz="1800">
                          <a:effectLst/>
                        </a:rPr>
                        <a:t>110/10kV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1,042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7070">
                <a:tc>
                  <a:txBody>
                    <a:bodyPr/>
                    <a:lstStyle/>
                    <a:p>
                      <a:pPr marL="0" marR="0" algn="ctr">
                        <a:spcBef>
                          <a:spcPts val="0"/>
                        </a:spcBef>
                        <a:spcAft>
                          <a:spcPts val="0"/>
                        </a:spcAft>
                      </a:pPr>
                      <a:r>
                        <a:rPr lang="en-US" sz="1800">
                          <a:effectLst/>
                        </a:rPr>
                        <a:t>Amount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solidFill>
                            <a:schemeClr val="bg1"/>
                          </a:solidFill>
                          <a:effectLst/>
                        </a:rPr>
                        <a:t>31</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69</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5,622</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149704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8"/>
            <a:ext cx="11519989" cy="5564039"/>
          </a:xfrm>
        </p:spPr>
        <p:txBody>
          <a:bodyPr>
            <a:noAutofit/>
          </a:bodyPr>
          <a:lstStyle/>
          <a:p>
            <a:pPr marL="457200" indent="-457200" algn="just">
              <a:buFont typeface="Arial" panose="020B0604020202020204" pitchFamily="34" charset="0"/>
              <a:buChar char="•"/>
            </a:pPr>
            <a:r>
              <a:rPr lang="en-NZ" dirty="0" smtClean="0"/>
              <a:t>List </a:t>
            </a:r>
            <a:r>
              <a:rPr lang="en-NZ" dirty="0"/>
              <a:t>of Power Transformers 110/x kV categorized by transformation voltage </a:t>
            </a:r>
            <a:r>
              <a:rPr lang="en-NZ" dirty="0" smtClean="0"/>
              <a:t>are as below table:</a:t>
            </a:r>
          </a:p>
          <a:p>
            <a:pPr marL="457200" indent="-457200" algn="just">
              <a:buFont typeface="Arial" panose="020B0604020202020204" pitchFamily="34" charset="0"/>
              <a:buChar char="•"/>
            </a:pPr>
            <a:endParaRPr lang="en-NZ" b="1" dirty="0">
              <a:solidFill>
                <a:schemeClr val="lt1"/>
              </a:solidFill>
            </a:endParaRPr>
          </a:p>
          <a:p>
            <a:pPr marL="457200" indent="-457200" algn="just">
              <a:buFont typeface="Arial" panose="020B0604020202020204" pitchFamily="34" charset="0"/>
              <a:buChar char="•"/>
            </a:pP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a:p>
            <a:pPr marL="457200" indent="-457200" algn="just">
              <a:buFont typeface="Arial" panose="020B0604020202020204" pitchFamily="34" charset="0"/>
              <a:buChar char="•"/>
            </a:pPr>
            <a:endParaRPr lang="en-NZ" b="1" dirty="0" smtClean="0">
              <a:solidFill>
                <a:schemeClr val="lt1"/>
              </a:solidFill>
            </a:endParaRPr>
          </a:p>
          <a:p>
            <a:pPr marL="457200" indent="-457200" algn="just">
              <a:buFont typeface="Arial" panose="020B0604020202020204" pitchFamily="34" charset="0"/>
              <a:buChar char="•"/>
            </a:pPr>
            <a:r>
              <a:rPr lang="en-NZ" dirty="0"/>
              <a:t>List of Power Transformers 110/x kV categorized by ageing are as below table:</a:t>
            </a:r>
          </a:p>
        </p:txBody>
      </p:sp>
      <p:sp>
        <p:nvSpPr>
          <p:cNvPr id="4" name="Title 3"/>
          <p:cNvSpPr>
            <a:spLocks noGrp="1"/>
          </p:cNvSpPr>
          <p:nvPr>
            <p:ph type="ctrTitle"/>
          </p:nvPr>
        </p:nvSpPr>
        <p:spPr>
          <a:xfrm>
            <a:off x="1026543" y="183044"/>
            <a:ext cx="9595024" cy="550202"/>
          </a:xfrm>
        </p:spPr>
        <p:txBody>
          <a:bodyPr>
            <a:normAutofit fontScale="90000"/>
          </a:bodyPr>
          <a:lstStyle/>
          <a:p>
            <a:r>
              <a:rPr lang="en-NZ" b="1" dirty="0"/>
              <a:t>List of Power Transformers 110/x kV</a:t>
            </a:r>
          </a:p>
        </p:txBody>
      </p:sp>
      <p:graphicFrame>
        <p:nvGraphicFramePr>
          <p:cNvPr id="5" name="Table 4"/>
          <p:cNvGraphicFramePr>
            <a:graphicFrameLocks noGrp="1"/>
          </p:cNvGraphicFramePr>
          <p:nvPr>
            <p:extLst>
              <p:ext uri="{D42A27DB-BD31-4B8C-83A1-F6EECF244321}">
                <p14:modId xmlns:p14="http://schemas.microsoft.com/office/powerpoint/2010/main" val="226308526"/>
              </p:ext>
            </p:extLst>
          </p:nvPr>
        </p:nvGraphicFramePr>
        <p:xfrm>
          <a:off x="3076400" y="1723154"/>
          <a:ext cx="5495309" cy="1727600"/>
        </p:xfrm>
        <a:graphic>
          <a:graphicData uri="http://schemas.openxmlformats.org/drawingml/2006/table">
            <a:tbl>
              <a:tblPr firstRow="1" firstCol="1" bandRow="1">
                <a:tableStyleId>{5C22544A-7EE6-4342-B048-85BDC9FD1C3A}</a:tableStyleId>
              </a:tblPr>
              <a:tblGrid>
                <a:gridCol w="1766050"/>
                <a:gridCol w="1933502"/>
                <a:gridCol w="1795757"/>
              </a:tblGrid>
              <a:tr h="574669">
                <a:tc>
                  <a:txBody>
                    <a:bodyPr/>
                    <a:lstStyle/>
                    <a:p>
                      <a:pPr marL="0" marR="0" algn="ctr">
                        <a:spcBef>
                          <a:spcPts val="0"/>
                        </a:spcBef>
                        <a:spcAft>
                          <a:spcPts val="0"/>
                        </a:spcAft>
                      </a:pPr>
                      <a:r>
                        <a:rPr lang="en-US" sz="1800" dirty="0">
                          <a:effectLst/>
                        </a:rPr>
                        <a:t>Power Transformers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No. of Power Transformer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Participation 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87335">
                <a:tc>
                  <a:txBody>
                    <a:bodyPr/>
                    <a:lstStyle/>
                    <a:p>
                      <a:pPr marL="0" marR="0" algn="ctr">
                        <a:spcBef>
                          <a:spcPts val="0"/>
                        </a:spcBef>
                        <a:spcAft>
                          <a:spcPts val="0"/>
                        </a:spcAft>
                      </a:pPr>
                      <a:r>
                        <a:rPr lang="en-US" sz="1800">
                          <a:effectLst/>
                        </a:rPr>
                        <a:t>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87335">
                <a:tc>
                  <a:txBody>
                    <a:bodyPr/>
                    <a:lstStyle/>
                    <a:p>
                      <a:pPr marL="0" marR="0" algn="ctr">
                        <a:spcBef>
                          <a:spcPts val="0"/>
                        </a:spcBef>
                        <a:spcAft>
                          <a:spcPts val="0"/>
                        </a:spcAft>
                      </a:pPr>
                      <a:r>
                        <a:rPr lang="en-US" sz="1800">
                          <a:effectLst/>
                        </a:rPr>
                        <a:t>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87335">
                <a:tc>
                  <a:txBody>
                    <a:bodyPr/>
                    <a:lstStyle/>
                    <a:p>
                      <a:pPr marL="0" marR="0" algn="ctr">
                        <a:spcBef>
                          <a:spcPts val="0"/>
                        </a:spcBef>
                        <a:spcAft>
                          <a:spcPts val="0"/>
                        </a:spcAft>
                      </a:pPr>
                      <a:r>
                        <a:rPr lang="en-US" sz="1800">
                          <a:effectLst/>
                        </a:rPr>
                        <a:t>110/10kV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90926">
                <a:tc>
                  <a:txBody>
                    <a:bodyPr/>
                    <a:lstStyle/>
                    <a:p>
                      <a:pPr marL="0" marR="0" algn="ctr">
                        <a:spcBef>
                          <a:spcPts val="0"/>
                        </a:spcBef>
                        <a:spcAft>
                          <a:spcPts val="0"/>
                        </a:spcAft>
                      </a:pPr>
                      <a:r>
                        <a:rPr lang="en-US" sz="1800" b="1" dirty="0">
                          <a:effectLst/>
                        </a:rPr>
                        <a:t>Amount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solidFill>
                            <a:schemeClr val="bg1"/>
                          </a:solidFill>
                          <a:effectLst/>
                        </a:rPr>
                        <a:t>53</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100%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2563023"/>
              </p:ext>
            </p:extLst>
          </p:nvPr>
        </p:nvGraphicFramePr>
        <p:xfrm>
          <a:off x="2208363" y="4045791"/>
          <a:ext cx="7272067" cy="2587921"/>
        </p:xfrm>
        <a:graphic>
          <a:graphicData uri="http://schemas.openxmlformats.org/drawingml/2006/table">
            <a:tbl>
              <a:tblPr firstRow="1" firstCol="1" bandRow="1">
                <a:tableStyleId>{5C22544A-7EE6-4342-B048-85BDC9FD1C3A}</a:tableStyleId>
              </a:tblPr>
              <a:tblGrid>
                <a:gridCol w="1656271"/>
                <a:gridCol w="1534463"/>
                <a:gridCol w="1278297"/>
                <a:gridCol w="1277295"/>
                <a:gridCol w="786413"/>
                <a:gridCol w="739328"/>
              </a:tblGrid>
              <a:tr h="369703">
                <a:tc>
                  <a:txBody>
                    <a:bodyPr/>
                    <a:lstStyle/>
                    <a:p>
                      <a:pPr marL="0" marR="0" algn="ctr">
                        <a:spcBef>
                          <a:spcPts val="0"/>
                        </a:spcBef>
                        <a:spcAft>
                          <a:spcPts val="0"/>
                        </a:spcAft>
                      </a:pPr>
                      <a:r>
                        <a:rPr lang="en-US" sz="1800" dirty="0">
                          <a:effectLst/>
                        </a:rPr>
                        <a:t>Age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110/35/10kV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110/35kV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110/10kV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800">
                          <a:effectLst/>
                        </a:rPr>
                        <a:t>by Age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69703">
                <a:tc>
                  <a:txBody>
                    <a:bodyPr/>
                    <a:lstStyle/>
                    <a:p>
                      <a:pPr marL="0" marR="0" algn="ctr">
                        <a:spcBef>
                          <a:spcPts val="0"/>
                        </a:spcBef>
                        <a:spcAft>
                          <a:spcPts val="0"/>
                        </a:spcAft>
                      </a:pPr>
                      <a:r>
                        <a:rPr lang="en-US" sz="1800" dirty="0">
                          <a:effectLst/>
                        </a:rPr>
                        <a:t>00 – 15y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800" dirty="0">
                          <a:effectLst/>
                        </a:rPr>
                        <a:t>38%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03">
                <a:tc>
                  <a:txBody>
                    <a:bodyPr/>
                    <a:lstStyle/>
                    <a:p>
                      <a:pPr marL="0" marR="0" algn="ctr">
                        <a:spcBef>
                          <a:spcPts val="0"/>
                        </a:spcBef>
                        <a:spcAft>
                          <a:spcPts val="0"/>
                        </a:spcAft>
                      </a:pPr>
                      <a:r>
                        <a:rPr lang="en-US" sz="1800">
                          <a:effectLst/>
                        </a:rPr>
                        <a:t>15 – 30y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800" dirty="0">
                          <a:effectLst/>
                        </a:rPr>
                        <a:t>19%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03">
                <a:tc>
                  <a:txBody>
                    <a:bodyPr/>
                    <a:lstStyle/>
                    <a:p>
                      <a:pPr marL="0" marR="0" algn="ctr">
                        <a:spcBef>
                          <a:spcPts val="0"/>
                        </a:spcBef>
                        <a:spcAft>
                          <a:spcPts val="0"/>
                        </a:spcAft>
                      </a:pPr>
                      <a:r>
                        <a:rPr lang="en-US" sz="1800">
                          <a:effectLst/>
                        </a:rPr>
                        <a:t>30 – 40y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800" dirty="0">
                          <a:effectLst/>
                        </a:rPr>
                        <a:t>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03">
                <a:tc>
                  <a:txBody>
                    <a:bodyPr/>
                    <a:lstStyle/>
                    <a:p>
                      <a:pPr marL="0" marR="0" algn="ctr">
                        <a:spcBef>
                          <a:spcPts val="0"/>
                        </a:spcBef>
                        <a:spcAft>
                          <a:spcPts val="0"/>
                        </a:spcAft>
                      </a:pPr>
                      <a:r>
                        <a:rPr lang="en-US" sz="1800">
                          <a:effectLst/>
                        </a:rPr>
                        <a:t>40 – 50y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03">
                <a:tc>
                  <a:txBody>
                    <a:bodyPr/>
                    <a:lstStyle/>
                    <a:p>
                      <a:pPr marL="0" marR="0" algn="ctr">
                        <a:spcBef>
                          <a:spcPts val="0"/>
                        </a:spcBef>
                        <a:spcAft>
                          <a:spcPts val="0"/>
                        </a:spcAft>
                      </a:pPr>
                      <a:r>
                        <a:rPr lang="en-US" sz="1800">
                          <a:effectLst/>
                        </a:rPr>
                        <a:t>&gt; 50y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03">
                <a:tc>
                  <a:txBody>
                    <a:bodyPr/>
                    <a:lstStyle/>
                    <a:p>
                      <a:pPr marL="0" marR="0" algn="ctr">
                        <a:spcBef>
                          <a:spcPts val="0"/>
                        </a:spcBef>
                        <a:spcAft>
                          <a:spcPts val="0"/>
                        </a:spcAft>
                      </a:pPr>
                      <a:r>
                        <a:rPr lang="en-US" sz="1800" dirty="0">
                          <a:effectLst/>
                        </a:rPr>
                        <a:t>Amount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solidFill>
                            <a:schemeClr val="bg1"/>
                          </a:solidFill>
                          <a:effectLst/>
                        </a:rPr>
                        <a:t>5</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19</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29</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800" b="1" dirty="0">
                          <a:solidFill>
                            <a:schemeClr val="bg1"/>
                          </a:solidFill>
                          <a:effectLst/>
                        </a:rPr>
                        <a:t>53</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r">
                        <a:spcBef>
                          <a:spcPts val="0"/>
                        </a:spcBef>
                        <a:spcAft>
                          <a:spcPts val="0"/>
                        </a:spcAft>
                      </a:pPr>
                      <a:r>
                        <a:rPr lang="en-US" sz="1800" b="1" dirty="0">
                          <a:solidFill>
                            <a:schemeClr val="bg1"/>
                          </a:solidFill>
                          <a:effectLst/>
                        </a:rPr>
                        <a:t>100%</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335622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A1953D-C007-4644-BC1B-FF9CF7DF7FC2}"/>
              </a:ext>
            </a:extLst>
          </p:cNvPr>
          <p:cNvSpPr>
            <a:spLocks noGrp="1"/>
          </p:cNvSpPr>
          <p:nvPr>
            <p:ph type="subTitle" idx="1"/>
          </p:nvPr>
        </p:nvSpPr>
        <p:spPr>
          <a:xfrm>
            <a:off x="349959" y="966158"/>
            <a:ext cx="11519989" cy="5564039"/>
          </a:xfrm>
        </p:spPr>
        <p:txBody>
          <a:bodyPr>
            <a:noAutofit/>
          </a:bodyPr>
          <a:lstStyle/>
          <a:p>
            <a:pPr algn="just"/>
            <a:r>
              <a:rPr lang="en-NZ" dirty="0" smtClean="0"/>
              <a:t>All metering devices(CTs, VTs and energy meters) are done in accordance with Metering Code and are in accordance with IEC relevant standards for accuracy:</a:t>
            </a:r>
          </a:p>
          <a:p>
            <a:pPr marL="457200" indent="-457200" algn="just">
              <a:buFont typeface="Arial" panose="020B0604020202020204" pitchFamily="34" charset="0"/>
              <a:buChar char="•"/>
            </a:pPr>
            <a:endParaRPr lang="en-NZ" dirty="0" smtClean="0"/>
          </a:p>
          <a:p>
            <a:pPr marL="1257300" lvl="2" indent="-342900" algn="just">
              <a:buFont typeface="Wingdings" panose="05000000000000000000" pitchFamily="2" charset="2"/>
              <a:buChar char="q"/>
            </a:pPr>
            <a:r>
              <a:rPr lang="en-GB" sz="2000" i="1" dirty="0">
                <a:solidFill>
                  <a:schemeClr val="bg1"/>
                </a:solidFill>
              </a:rPr>
              <a:t>Current Transformers (CTs) are in accordance with IEC Standards (IEC 60044-1:2003), accuracy class 0.2S, security factor FS=10 and burden of dedicated cores for metering are 15VA (for 110kV), 5-10VA (for 10kV and 35kV</a:t>
            </a:r>
            <a:r>
              <a:rPr lang="en-GB" sz="2000" i="1" dirty="0" smtClean="0">
                <a:solidFill>
                  <a:schemeClr val="bg1"/>
                </a:solidFill>
              </a:rPr>
              <a:t>);</a:t>
            </a:r>
          </a:p>
          <a:p>
            <a:pPr lvl="2" algn="just"/>
            <a:endParaRPr lang="en-US" sz="2000" dirty="0">
              <a:solidFill>
                <a:schemeClr val="bg1"/>
              </a:solidFill>
            </a:endParaRPr>
          </a:p>
          <a:p>
            <a:pPr marL="1257300" lvl="2" indent="-342900" algn="just">
              <a:buFont typeface="Wingdings" panose="05000000000000000000" pitchFamily="2" charset="2"/>
              <a:buChar char="q"/>
            </a:pPr>
            <a:r>
              <a:rPr lang="en-GB" sz="2000" i="1" dirty="0">
                <a:solidFill>
                  <a:schemeClr val="bg1"/>
                </a:solidFill>
              </a:rPr>
              <a:t>Voltage Transformers (VTs) are in accordance with IEC Standards (IEC 60044-2:2003), accuracy class 0.2S, and burden of dedicated windings for metering are 30VA (for 110kV),          5-10VA (for 10kV and 35kV</a:t>
            </a:r>
            <a:r>
              <a:rPr lang="en-GB" sz="2000" i="1" dirty="0" smtClean="0">
                <a:solidFill>
                  <a:schemeClr val="bg1"/>
                </a:solidFill>
              </a:rPr>
              <a:t>);</a:t>
            </a:r>
          </a:p>
          <a:p>
            <a:pPr lvl="2" algn="just"/>
            <a:endParaRPr lang="en-US" sz="2000" dirty="0">
              <a:solidFill>
                <a:schemeClr val="bg1"/>
              </a:solidFill>
            </a:endParaRPr>
          </a:p>
          <a:p>
            <a:pPr marL="1257300" lvl="2" indent="-342900" algn="just">
              <a:buFont typeface="Wingdings" panose="05000000000000000000" pitchFamily="2" charset="2"/>
              <a:buChar char="q"/>
            </a:pPr>
            <a:r>
              <a:rPr lang="en-GB" sz="2000" i="1" dirty="0" smtClean="0">
                <a:solidFill>
                  <a:schemeClr val="bg1"/>
                </a:solidFill>
              </a:rPr>
              <a:t>Energy </a:t>
            </a:r>
            <a:r>
              <a:rPr lang="en-GB" sz="2000" i="1" dirty="0">
                <a:solidFill>
                  <a:schemeClr val="bg1"/>
                </a:solidFill>
              </a:rPr>
              <a:t>Meters are product of </a:t>
            </a:r>
            <a:r>
              <a:rPr lang="en-GB" sz="2000" i="1" dirty="0" err="1">
                <a:solidFill>
                  <a:schemeClr val="bg1"/>
                </a:solidFill>
              </a:rPr>
              <a:t>Landis+Gyr</a:t>
            </a:r>
            <a:r>
              <a:rPr lang="en-GB" sz="2000" i="1" dirty="0">
                <a:solidFill>
                  <a:schemeClr val="bg1"/>
                </a:solidFill>
              </a:rPr>
              <a:t>/Switzerland, High Precise Meter, Type ZMQ202, with </a:t>
            </a:r>
            <a:r>
              <a:rPr lang="en-GB" sz="2000" i="1" dirty="0" smtClean="0">
                <a:solidFill>
                  <a:schemeClr val="bg1"/>
                </a:solidFill>
              </a:rPr>
              <a:t>two load </a:t>
            </a:r>
            <a:r>
              <a:rPr lang="en-GB" sz="2000" i="1" dirty="0">
                <a:solidFill>
                  <a:schemeClr val="bg1"/>
                </a:solidFill>
              </a:rPr>
              <a:t>profiles, first profile is every 15min and second profile is every 1min. Accuracy class of the energy meters is according with IEC Standards (IEC 2053-22 and IEC 61268). Accuracy class for active energy is 0.2S, while 0.5 is for reactive energy.  </a:t>
            </a:r>
            <a:endParaRPr lang="en-US" sz="2000" dirty="0">
              <a:solidFill>
                <a:schemeClr val="bg1"/>
              </a:solidFill>
            </a:endParaRPr>
          </a:p>
          <a:p>
            <a:pPr marL="914400" lvl="1" indent="-457200" algn="just">
              <a:buFont typeface="Arial" panose="020B0604020202020204" pitchFamily="34" charset="0"/>
              <a:buChar char="•"/>
            </a:pPr>
            <a:endParaRPr lang="en-NZ" dirty="0" smtClean="0"/>
          </a:p>
          <a:p>
            <a:pPr marL="457200" indent="-457200" algn="just">
              <a:buFont typeface="Arial" panose="020B0604020202020204" pitchFamily="34" charset="0"/>
              <a:buChar char="•"/>
            </a:pPr>
            <a:endParaRPr lang="en-NZ" b="1" dirty="0">
              <a:solidFill>
                <a:schemeClr val="lt1"/>
              </a:solidFill>
            </a:endParaRPr>
          </a:p>
          <a:p>
            <a:pPr marL="457200" indent="-457200" algn="just">
              <a:buFont typeface="Arial" panose="020B0604020202020204" pitchFamily="34" charset="0"/>
              <a:buChar char="•"/>
            </a:pPr>
            <a:endParaRPr lang="en-NZ" b="1" dirty="0" smtClean="0">
              <a:solidFill>
                <a:schemeClr val="lt1"/>
              </a:solidFill>
            </a:endParaRPr>
          </a:p>
          <a:p>
            <a:pPr marL="457200" indent="-457200" algn="just">
              <a:buFont typeface="Arial" panose="020B0604020202020204" pitchFamily="34" charset="0"/>
              <a:buChar char="•"/>
            </a:pPr>
            <a:endParaRPr lang="en-NZ" b="1" dirty="0">
              <a:solidFill>
                <a:schemeClr val="lt1"/>
              </a:solidFill>
            </a:endParaRPr>
          </a:p>
          <a:p>
            <a:pPr algn="just"/>
            <a:endParaRPr lang="en-NZ" b="1" dirty="0" smtClean="0">
              <a:solidFill>
                <a:schemeClr val="lt1"/>
              </a:solidFill>
            </a:endParaRPr>
          </a:p>
        </p:txBody>
      </p:sp>
      <p:sp>
        <p:nvSpPr>
          <p:cNvPr id="4" name="Title 3"/>
          <p:cNvSpPr>
            <a:spLocks noGrp="1"/>
          </p:cNvSpPr>
          <p:nvPr>
            <p:ph type="ctrTitle"/>
          </p:nvPr>
        </p:nvSpPr>
        <p:spPr>
          <a:xfrm>
            <a:off x="207034" y="284672"/>
            <a:ext cx="11984966" cy="550202"/>
          </a:xfrm>
        </p:spPr>
        <p:txBody>
          <a:bodyPr>
            <a:normAutofit/>
          </a:bodyPr>
          <a:lstStyle/>
          <a:p>
            <a:r>
              <a:rPr lang="en-NZ" sz="2900" b="1" dirty="0" smtClean="0"/>
              <a:t>Metering System installed in Kosovo’s Transmission Network (1/3)</a:t>
            </a:r>
            <a:endParaRPr lang="en-NZ" sz="2900" b="1" dirty="0"/>
          </a:p>
        </p:txBody>
      </p:sp>
    </p:spTree>
    <p:extLst>
      <p:ext uri="{BB962C8B-B14F-4D97-AF65-F5344CB8AC3E}">
        <p14:creationId xmlns:p14="http://schemas.microsoft.com/office/powerpoint/2010/main" val="1953880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7034" y="284672"/>
            <a:ext cx="11984966" cy="550202"/>
          </a:xfrm>
        </p:spPr>
        <p:txBody>
          <a:bodyPr>
            <a:normAutofit/>
          </a:bodyPr>
          <a:lstStyle/>
          <a:p>
            <a:r>
              <a:rPr lang="en-NZ" sz="2900" b="1" dirty="0" smtClean="0"/>
              <a:t>Metering System installed in Kosovo’s Transmission Network (2/3)</a:t>
            </a:r>
            <a:endParaRPr lang="en-NZ" sz="2900" b="1" dirty="0"/>
          </a:p>
        </p:txBody>
      </p:sp>
      <p:pic>
        <p:nvPicPr>
          <p:cNvPr id="7" name="Picture 6"/>
          <p:cNvPicPr>
            <a:picLocks noChangeAspect="1"/>
          </p:cNvPicPr>
          <p:nvPr/>
        </p:nvPicPr>
        <p:blipFill>
          <a:blip r:embed="rId2"/>
          <a:stretch>
            <a:fillRect/>
          </a:stretch>
        </p:blipFill>
        <p:spPr>
          <a:xfrm>
            <a:off x="2592522" y="1554279"/>
            <a:ext cx="7018590" cy="4932494"/>
          </a:xfrm>
          <a:prstGeom prst="rect">
            <a:avLst/>
          </a:prstGeom>
        </p:spPr>
      </p:pic>
      <p:sp>
        <p:nvSpPr>
          <p:cNvPr id="8" name="TextBox 7"/>
          <p:cNvSpPr txBox="1"/>
          <p:nvPr/>
        </p:nvSpPr>
        <p:spPr>
          <a:xfrm>
            <a:off x="431321" y="1112808"/>
            <a:ext cx="11671539" cy="369332"/>
          </a:xfrm>
          <a:prstGeom prst="rect">
            <a:avLst/>
          </a:prstGeom>
          <a:noFill/>
        </p:spPr>
        <p:txBody>
          <a:bodyPr wrap="square" rtlCol="0">
            <a:spAutoFit/>
          </a:bodyPr>
          <a:lstStyle/>
          <a:p>
            <a:r>
              <a:rPr lang="en-GB" dirty="0">
                <a:solidFill>
                  <a:schemeClr val="bg1"/>
                </a:solidFill>
                <a:latin typeface="Arial" panose="020B0604020202020204" pitchFamily="34" charset="0"/>
                <a:ea typeface="Times New Roman" panose="02020603050405020304" pitchFamily="18" charset="0"/>
              </a:rPr>
              <a:t>Design of the existing metering systems installed for each kind of power transformers 110/x kV is shown as below</a:t>
            </a:r>
            <a:endParaRPr lang="en-US" dirty="0">
              <a:solidFill>
                <a:schemeClr val="bg1"/>
              </a:solidFill>
            </a:endParaRPr>
          </a:p>
        </p:txBody>
      </p:sp>
    </p:spTree>
    <p:extLst>
      <p:ext uri="{BB962C8B-B14F-4D97-AF65-F5344CB8AC3E}">
        <p14:creationId xmlns:p14="http://schemas.microsoft.com/office/powerpoint/2010/main" val="678168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16_9_Ed1Aug18.v2potx.potx" id="{851D9E84-7857-4959-8209-91AE4FCDD2E8}" vid="{70DA1C26-504D-4DDA-9CD8-0E0DC5546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CIGREglobal16_9_Ed1Aug18.v2potx</Template>
  <TotalTime>857</TotalTime>
  <Words>1589</Words>
  <Application>Microsoft Office PowerPoint</Application>
  <PresentationFormat>Widescreen</PresentationFormat>
  <Paragraphs>338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 Math</vt:lpstr>
      <vt:lpstr>Courier New</vt:lpstr>
      <vt:lpstr>Symbol</vt:lpstr>
      <vt:lpstr>Times New Roman</vt:lpstr>
      <vt:lpstr>Wingdings</vt:lpstr>
      <vt:lpstr>Thème Office</vt:lpstr>
      <vt:lpstr>  Analyzing of Active Energy Losses of Power Transformers 110/x kV in the  Kosovo’s Transmission Network </vt:lpstr>
      <vt:lpstr>Paper’s Content</vt:lpstr>
      <vt:lpstr>Introduction</vt:lpstr>
      <vt:lpstr>Technical losses in Power Transformers</vt:lpstr>
      <vt:lpstr>An overview of Kosovo’s Transmission Network</vt:lpstr>
      <vt:lpstr>An overview of Kosovo’s Transmission Network</vt:lpstr>
      <vt:lpstr>List of Power Transformers 110/x kV</vt:lpstr>
      <vt:lpstr>Metering System installed in Kosovo’s Transmission Network (1/3)</vt:lpstr>
      <vt:lpstr>Metering System installed in Kosovo’s Transmission Network (2/3)</vt:lpstr>
      <vt:lpstr>Metering System installed in Kosovo’s Transmission Network (3/3)</vt:lpstr>
      <vt:lpstr>Measured of energy losses in power transformers 110/x kV by energy meters (1/3)</vt:lpstr>
      <vt:lpstr>Measured of energy losses in power transformers 110/x kV by energy meters (2/3)</vt:lpstr>
      <vt:lpstr>Measured of energy losses in power transformers 110/x kV by energy meters (3/3)</vt:lpstr>
      <vt:lpstr>Measured of active energy losses in power transformers 110/x kV  by PSS/E simulations (1/2)</vt:lpstr>
      <vt:lpstr>Measured of active energy losses in power transformers 110/x kV  by PSS/E simulations (2/2)</vt:lpstr>
      <vt:lpstr> Comparing results of calculating active energy losses in  power transformers</vt:lpstr>
      <vt:lpstr>CONCLUSIONS</vt:lpstr>
      <vt:lpstr>  Question by Reviewer:</vt:lpstr>
      <vt:lpstr>               Hvala na pažnji!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PC</cp:lastModifiedBy>
  <cp:revision>104</cp:revision>
  <dcterms:created xsi:type="dcterms:W3CDTF">2018-08-21T10:06:45Z</dcterms:created>
  <dcterms:modified xsi:type="dcterms:W3CDTF">2019-05-17T08:18:54Z</dcterms:modified>
</cp:coreProperties>
</file>