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376" r:id="rId3"/>
    <p:sldId id="384" r:id="rId4"/>
    <p:sldId id="383" r:id="rId5"/>
    <p:sldId id="385" r:id="rId6"/>
    <p:sldId id="389" r:id="rId7"/>
    <p:sldId id="396" r:id="rId8"/>
    <p:sldId id="390" r:id="rId9"/>
    <p:sldId id="391" r:id="rId10"/>
    <p:sldId id="392" r:id="rId11"/>
    <p:sldId id="393" r:id="rId12"/>
    <p:sldId id="397" r:id="rId13"/>
    <p:sldId id="398" r:id="rId14"/>
    <p:sldId id="379" r:id="rId15"/>
    <p:sldId id="399" r:id="rId16"/>
    <p:sldId id="402" r:id="rId17"/>
    <p:sldId id="401" r:id="rId18"/>
    <p:sldId id="400" r:id="rId19"/>
    <p:sldId id="37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7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F22E54-9289-4FB8-BF18-AAFB019BD2DF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F41C9-1F20-4672-B7FE-493211274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9DC7B2-556D-46CD-83ED-99A884FB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42833"/>
            <a:ext cx="6858000" cy="85222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05F1AF1-96C1-4AD2-BC34-4BA79B45D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61729"/>
            <a:ext cx="6858000" cy="5386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NZ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A6AB894-3DB9-43E6-854A-5B9B32AAA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56" y="5440619"/>
            <a:ext cx="1931569" cy="12861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3677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9DC7B2-556D-46CD-83ED-99A884FB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42833"/>
            <a:ext cx="6858000" cy="85222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05F1AF1-96C1-4AD2-BC34-4BA79B45D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61729"/>
            <a:ext cx="6858000" cy="5386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6AB894-3DB9-43E6-854A-5B9B32AAA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56" y="5440619"/>
            <a:ext cx="1931569" cy="12861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7083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9DC7B2-556D-46CD-83ED-99A884FB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42833"/>
            <a:ext cx="6858000" cy="85222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05F1AF1-96C1-4AD2-BC34-4BA79B45D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61729"/>
            <a:ext cx="6858000" cy="5386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NZ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A6AB894-3DB9-43E6-854A-5B9B32AAA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56" y="5440619"/>
            <a:ext cx="1931569" cy="12861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1528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9DC7B2-556D-46CD-83ED-99A884FB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42833"/>
            <a:ext cx="6858000" cy="85222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05F1AF1-96C1-4AD2-BC34-4BA79B45D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90303"/>
            <a:ext cx="6858000" cy="5386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NZ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6AB894-3DB9-43E6-854A-5B9B32AAA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56" y="5440619"/>
            <a:ext cx="1931569" cy="12861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47513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661C35-F502-4AFC-BCE0-17E75CA4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0048"/>
            <a:ext cx="7886700" cy="74582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630835-02B5-4CC1-BD49-B80EFA9C4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4926"/>
            <a:ext cx="7886700" cy="4351338"/>
          </a:xfrm>
        </p:spPr>
        <p:txBody>
          <a:bodyPr>
            <a:normAutofit/>
          </a:bodyPr>
          <a:lstStyle>
            <a:lvl1pPr marL="457200" indent="-457200">
              <a:buClr>
                <a:schemeClr val="accent1"/>
              </a:buClr>
              <a:buSzPct val="100000"/>
              <a:buFont typeface="+mj-lt"/>
              <a:buAutoNum type="arabicPeriod"/>
              <a:defRPr sz="2000">
                <a:solidFill>
                  <a:schemeClr val="tx2"/>
                </a:solidFill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1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2200"/>
            </a:lvl4pPr>
            <a:lvl5pPr>
              <a:buClr>
                <a:schemeClr val="accent1"/>
              </a:buClr>
              <a:defRPr sz="2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6CB0CC-D317-482F-846B-3814D19307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44" y="6034114"/>
            <a:ext cx="1375873" cy="6553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2819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Heading and 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661C35-F502-4AFC-BCE0-17E75CA4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0048"/>
            <a:ext cx="7886700" cy="74582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630835-02B5-4CC1-BD49-B80EFA9C4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4926"/>
            <a:ext cx="7886700" cy="435133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buSzPct val="105000"/>
              <a:defRPr sz="2000">
                <a:solidFill>
                  <a:schemeClr val="tx2"/>
                </a:solidFill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−"/>
              <a:defRPr sz="20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1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2200"/>
            </a:lvl4pPr>
            <a:lvl5pPr>
              <a:buClr>
                <a:schemeClr val="accent1"/>
              </a:buClr>
              <a:defRPr sz="2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F897B4-FAF4-4141-B970-C51951F855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78" y="456426"/>
            <a:ext cx="1375873" cy="6553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1640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Heading and 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661C35-F502-4AFC-BCE0-17E75CA4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0048"/>
            <a:ext cx="7886700" cy="74582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630835-02B5-4CC1-BD49-B80EFA9C4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5876"/>
            <a:ext cx="7886700" cy="435133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buSzPct val="105000"/>
              <a:defRPr sz="2000">
                <a:solidFill>
                  <a:schemeClr val="tx2"/>
                </a:solidFill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−"/>
              <a:defRPr sz="20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1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2200"/>
            </a:lvl4pPr>
            <a:lvl5pPr>
              <a:buClr>
                <a:schemeClr val="accent1"/>
              </a:buClr>
              <a:defRPr sz="2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AAE9B7-F6A0-44A7-887A-A1EC309E96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78" y="456426"/>
            <a:ext cx="1375873" cy="6553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3757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Heading and bullet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661C35-F502-4AFC-BCE0-17E75CA4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0048"/>
            <a:ext cx="7886700" cy="74582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630835-02B5-4CC1-BD49-B80EFA9C4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4926"/>
            <a:ext cx="7886700" cy="435133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buSzPct val="105000"/>
              <a:defRPr sz="2000">
                <a:solidFill>
                  <a:schemeClr val="tx2"/>
                </a:solidFill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−"/>
              <a:defRPr sz="20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1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2200"/>
            </a:lvl4pPr>
            <a:lvl5pPr>
              <a:buClr>
                <a:schemeClr val="accent1"/>
              </a:buClr>
              <a:defRPr sz="2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0ED18F1-8DAE-4FD0-BA60-1243D3FA63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78" y="456426"/>
            <a:ext cx="1375873" cy="6553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0465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and pla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9DA755-ADDA-4D38-B98F-77D27BE23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8" y="311151"/>
            <a:ext cx="7886700" cy="6731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C51CDF-0A8A-4B88-85D4-60A9032CDC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651" y="311151"/>
            <a:ext cx="1375873" cy="6553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7570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and plain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9DA755-ADDA-4D38-B98F-77D27BE23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8" y="311151"/>
            <a:ext cx="7886700" cy="6731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NZ"/>
          </a:p>
        </p:txBody>
      </p:sp>
    </p:spTree>
    <p:extLst>
      <p:ext uri="{BB962C8B-B14F-4D97-AF65-F5344CB8AC3E}">
        <p14:creationId xmlns="" xmlns:p14="http://schemas.microsoft.com/office/powerpoint/2010/main" val="2373527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FE3D5B-2D16-4C5E-B51C-927C485EC3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45" y="404910"/>
            <a:ext cx="1375873" cy="6553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1847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FE3D5B-2D16-4C5E-B51C-927C485EC3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637" y="91586"/>
            <a:ext cx="1422535" cy="6775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68068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536682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62BDAB-8C03-49FE-9EAA-8162E4BB9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0B3EFB5-8611-4301-81A0-65A7898C09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2695327-1C22-4CDC-A9AC-3BB81D1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="" xmlns:p14="http://schemas.microsoft.com/office/powerpoint/2010/main" val="101756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caption smal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62BDAB-8C03-49FE-9EAA-8162E4BB9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0B3EFB5-8611-4301-81A0-65A7898C09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2695327-1C22-4CDC-A9AC-3BB81D1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0DE470-EB93-4C4F-AD5E-539B9F3536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44" y="431562"/>
            <a:ext cx="1113250" cy="5302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4710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1FA7C9D-D83C-4484-9533-0B150B1E6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A860A2-5715-4DC5-A2F4-36393F043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7EB925-7612-46E3-B325-E0F2E64E21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26115-93DD-439D-AB73-B403A1B14893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15/05/2019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B83F4A-34D0-4D19-B9A4-0D24C5D73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C97524-6E08-4C30-9778-5BEC932F6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F958E-C44B-42BD-9173-1DD03F7322B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862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A6C27A-72D8-457B-A723-F18600481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295401"/>
            <a:ext cx="8229600" cy="1499654"/>
          </a:xfrm>
        </p:spPr>
        <p:txBody>
          <a:bodyPr>
            <a:noAutofit/>
          </a:bodyPr>
          <a:lstStyle/>
          <a:p>
            <a:r>
              <a:rPr lang="en-NZ" sz="2400" dirty="0" smtClean="0"/>
              <a:t>UTICAJ GRANICA IZLAGANJA STANOVNIŠTVA ELEKTRIČNOM I MAGNETSKOM POLJU NA PROJEKTOVANJE I IZGRADNJU</a:t>
            </a:r>
            <a:br>
              <a:rPr lang="en-NZ" sz="2400" dirty="0" smtClean="0"/>
            </a:br>
            <a:r>
              <a:rPr lang="en-NZ" sz="2400" dirty="0" smtClean="0"/>
              <a:t>PRENOSNIH NADZEMNIH VODOVA</a:t>
            </a:r>
            <a:endParaRPr lang="en-NZ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C0EF756-2813-4C92-852F-C68BE5F816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 smtClean="0"/>
              <a:t>R C4-14</a:t>
            </a:r>
            <a:endParaRPr lang="en-NZ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B7A6C27A-72D8-457B-A723-F18600481DD2}"/>
              </a:ext>
            </a:extLst>
          </p:cNvPr>
          <p:cNvSpPr txBox="1">
            <a:spLocks/>
          </p:cNvSpPr>
          <p:nvPr/>
        </p:nvSpPr>
        <p:spPr>
          <a:xfrm>
            <a:off x="352425" y="3886200"/>
            <a:ext cx="84582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Autori: Maja Grbić, Aleksandar Pavlović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sr-Latn-RS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Univerzitet u Beogradu, Elektrotehnički institut „Nikola Tesla</a:t>
            </a:r>
            <a:r>
              <a:rPr lang="sr-Latn-RS" sz="2400" dirty="0" smtClean="0">
                <a:solidFill>
                  <a:schemeClr val="bg1"/>
                </a:solidFill>
              </a:rPr>
              <a:t>”</a:t>
            </a: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027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38200" y="1461259"/>
          <a:ext cx="7391403" cy="4329941"/>
        </p:xfrm>
        <a:graphic>
          <a:graphicData uri="http://schemas.openxmlformats.org/drawingml/2006/table">
            <a:tbl>
              <a:tblPr/>
              <a:tblGrid>
                <a:gridCol w="714755"/>
                <a:gridCol w="834581"/>
                <a:gridCol w="834581"/>
                <a:gridCol w="834581"/>
                <a:gridCol w="834581"/>
                <a:gridCol w="834581"/>
                <a:gridCol w="834581"/>
                <a:gridCol w="834581"/>
                <a:gridCol w="834581"/>
              </a:tblGrid>
              <a:tr h="70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sr-Latn-C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Portal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Jela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Bure</a:t>
                      </a:r>
                      <a:b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(048–048)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Bure</a:t>
                      </a:r>
                      <a:br>
                        <a:rPr lang="sr-Latn-C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(048–048)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406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[kV/m]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[μT]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[kV/m]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[μT]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[kV/m]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[μT]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[kV/m]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[μT]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1,90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30,04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1,53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18,63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2,23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18,78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1,34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18,48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24,85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14,91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1,95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15,98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14,29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1,27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20,83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1,70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13,91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17,66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1,49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12,28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1,32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10,88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1,17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9,67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6858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2000" dirty="0" smtClean="0">
                <a:latin typeface="Arial" pitchFamily="34" charset="0"/>
                <a:cs typeface="Arial" pitchFamily="34" charset="0"/>
              </a:rPr>
              <a:t>Najveće izračunate vrednosti jačine električnog polja i magnetske indukcije</a:t>
            </a:r>
            <a:br>
              <a:rPr lang="sr-Latn-CS" sz="2000" dirty="0" smtClean="0">
                <a:latin typeface="Arial" pitchFamily="34" charset="0"/>
                <a:cs typeface="Arial" pitchFamily="34" charset="0"/>
              </a:rPr>
            </a:br>
            <a:r>
              <a:rPr lang="sr-Latn-CS" sz="2000" dirty="0" smtClean="0">
                <a:latin typeface="Arial" pitchFamily="34" charset="0"/>
                <a:cs typeface="Arial" pitchFamily="34" charset="0"/>
              </a:rPr>
              <a:t>vodova naponskog nivoa 110 kV pri različitim visinama faznih provodnika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027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079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2000" dirty="0" smtClean="0">
                <a:latin typeface="Arial" pitchFamily="34" charset="0"/>
                <a:cs typeface="Arial" pitchFamily="34" charset="0"/>
              </a:rPr>
              <a:t>Najveće izračunate vrednosti jačine električnog polja i magnetske indukcije</a:t>
            </a:r>
            <a:br>
              <a:rPr lang="sr-Latn-CS" sz="2000" dirty="0" smtClean="0">
                <a:latin typeface="Arial" pitchFamily="34" charset="0"/>
                <a:cs typeface="Arial" pitchFamily="34" charset="0"/>
              </a:rPr>
            </a:br>
            <a:r>
              <a:rPr lang="sr-Latn-CS" sz="2000" dirty="0" smtClean="0">
                <a:latin typeface="Arial" pitchFamily="34" charset="0"/>
                <a:cs typeface="Arial" pitchFamily="34" charset="0"/>
              </a:rPr>
              <a:t>vodova naponskog nivoa 220 kV pri različitim visinama faznih provodnika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3401" y="858604"/>
          <a:ext cx="8153399" cy="5667300"/>
        </p:xfrm>
        <a:graphic>
          <a:graphicData uri="http://schemas.openxmlformats.org/drawingml/2006/table">
            <a:tbl>
              <a:tblPr/>
              <a:tblGrid>
                <a:gridCol w="788439"/>
                <a:gridCol w="920620"/>
                <a:gridCol w="920620"/>
                <a:gridCol w="920620"/>
                <a:gridCol w="920620"/>
                <a:gridCol w="920620"/>
                <a:gridCol w="920620"/>
                <a:gridCol w="920620"/>
                <a:gridCol w="920620"/>
              </a:tblGrid>
              <a:tr h="4962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sr-Latn-C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Portal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Bure</a:t>
                      </a:r>
                      <a:b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(048–048)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Bure</a:t>
                      </a:r>
                      <a:b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(048–048)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62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[kV/m]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[μT]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[kV/m]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[μT]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[kV/m]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[μT]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[kV/m]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[μT]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7,75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3,75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42,33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3,72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42,14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3,91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25,35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2,60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25,42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2,97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34,73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2,95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34,46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3,38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21,12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1,93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19,30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2,52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29,98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2,49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29,66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3,03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18,63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1,55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15,66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2,16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26,09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2,13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25,75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2,72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16,66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1,27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12,85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1,87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22,86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1,85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22,51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2,45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15,07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1,05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10,64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1,64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20,15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1,61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19,80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2,21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13,67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1,45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17,87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1,42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17,53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12,43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15,94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15,61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1,82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11,32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1,15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14,28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1,13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13,96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1,66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10,34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9,48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1,39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8,70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8,02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1,19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7,41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5027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3298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2000" dirty="0" smtClean="0">
                <a:latin typeface="Arial" pitchFamily="34" charset="0"/>
                <a:cs typeface="Arial" pitchFamily="34" charset="0"/>
              </a:rPr>
              <a:t>Najveće izračunate vrednosti jačine električnog polja i magnetske indukcije</a:t>
            </a:r>
            <a:br>
              <a:rPr lang="sr-Latn-CS" sz="2000" dirty="0" smtClean="0">
                <a:latin typeface="Arial" pitchFamily="34" charset="0"/>
                <a:cs typeface="Arial" pitchFamily="34" charset="0"/>
              </a:rPr>
            </a:br>
            <a:r>
              <a:rPr lang="sr-Latn-CS" sz="2000" dirty="0" smtClean="0">
                <a:latin typeface="Arial" pitchFamily="34" charset="0"/>
                <a:cs typeface="Arial" pitchFamily="34" charset="0"/>
              </a:rPr>
              <a:t>vodova naponskog nivoa 400 kV pri različitim visinama faznih provodnika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39005" y="674431"/>
          <a:ext cx="8305802" cy="6048683"/>
        </p:xfrm>
        <a:graphic>
          <a:graphicData uri="http://schemas.openxmlformats.org/drawingml/2006/table">
            <a:tbl>
              <a:tblPr/>
              <a:tblGrid>
                <a:gridCol w="803178"/>
                <a:gridCol w="937828"/>
                <a:gridCol w="937828"/>
                <a:gridCol w="937828"/>
                <a:gridCol w="937828"/>
                <a:gridCol w="937828"/>
                <a:gridCol w="937828"/>
                <a:gridCol w="937828"/>
                <a:gridCol w="937828"/>
              </a:tblGrid>
              <a:tr h="539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sr-Latn-C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Portal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Bure</a:t>
                      </a:r>
                      <a:b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(048–048)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Bure</a:t>
                      </a:r>
                      <a:br>
                        <a:rPr lang="sr-Latn-C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(048–048)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9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[kV/m]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[μT]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[kV/m]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[μT]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[kV/m]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[μT]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[kV/m]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[μT]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7,78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72,06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7,31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69,96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8,37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47,72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6,50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50,13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6,62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63,26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6,18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60,54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7,46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42,08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5,39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42,91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4,97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49,82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4,58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46,36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6,22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34,06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3,83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31,83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3,88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40,07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3,53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36,39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5,32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28,60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2,84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24,08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3,11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32,77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2,80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29,16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4,56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24,66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2,17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18,58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2,55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27,18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2,28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23,79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3,94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21,56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1,69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14,61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2,12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22,84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1,88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19,72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3,42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18,91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1,35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11,67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1,95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21,03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1,72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18,05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3,20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17,74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1,21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10,50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1,79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19,41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16,58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3,00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16,67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16,66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1,35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14,11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2,64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14,77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1,33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14,44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1,16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12,13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2,35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13,16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13,49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2,22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12,44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2,10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11,78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1,88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10,61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R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1,55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8,71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R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1,29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7,28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39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6,97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6883" marR="168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5120" marR="65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5027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64273" y="730160"/>
          <a:ext cx="7543800" cy="5948680"/>
        </p:xfrm>
        <a:graphic>
          <a:graphicData uri="http://schemas.openxmlformats.org/drawingml/2006/table">
            <a:tbl>
              <a:tblPr/>
              <a:tblGrid>
                <a:gridCol w="1414463"/>
                <a:gridCol w="3093802"/>
                <a:gridCol w="1011845"/>
                <a:gridCol w="1011845"/>
                <a:gridCol w="1011845"/>
              </a:tblGrid>
              <a:tr h="2396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Naponski nivo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Tip stubova i redosled faza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 dirty="0" err="1">
                          <a:latin typeface="Arial"/>
                          <a:ea typeface="Times New Roman"/>
                        </a:rPr>
                        <a:t>h</a:t>
                      </a:r>
                      <a:r>
                        <a:rPr lang="sr-Latn-CS" sz="1800" i="1" baseline="-25000" dirty="0" err="1">
                          <a:latin typeface="Arial"/>
                          <a:ea typeface="Times New Roman"/>
                        </a:rPr>
                        <a:t>ref</a:t>
                      </a:r>
                      <a:r>
                        <a:rPr lang="sr-Latn-CS" sz="1800" dirty="0">
                          <a:latin typeface="Arial"/>
                          <a:ea typeface="Times New Roman"/>
                        </a:rPr>
                        <a:t> </a:t>
                      </a:r>
                      <a:endParaRPr lang="sr-Latn-CS" sz="1800" dirty="0" smtClean="0">
                        <a:latin typeface="Arial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dirty="0" smtClean="0">
                          <a:latin typeface="Arial"/>
                          <a:ea typeface="Times New Roman"/>
                        </a:rPr>
                        <a:t>[</a:t>
                      </a:r>
                      <a:r>
                        <a:rPr lang="sr-Latn-CS" sz="1800" dirty="0">
                          <a:latin typeface="Arial"/>
                          <a:ea typeface="Times New Roman"/>
                        </a:rPr>
                        <a:t>m]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>
                          <a:latin typeface="Arial"/>
                          <a:ea typeface="Times New Roman"/>
                        </a:rPr>
                        <a:t>E</a:t>
                      </a:r>
                      <a:r>
                        <a:rPr lang="sr-Latn-CS" sz="1800" i="1" baseline="-25000">
                          <a:latin typeface="Arial"/>
                          <a:ea typeface="Times New Roman"/>
                        </a:rPr>
                        <a:t>max</a:t>
                      </a:r>
                      <a:r>
                        <a:rPr lang="sr-Latn-CS" sz="1800">
                          <a:latin typeface="Arial"/>
                          <a:ea typeface="Times New Roman"/>
                        </a:rPr>
                        <a:t> [kV/m]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 dirty="0" err="1">
                          <a:latin typeface="Arial"/>
                          <a:ea typeface="Times New Roman"/>
                        </a:rPr>
                        <a:t>B</a:t>
                      </a:r>
                      <a:r>
                        <a:rPr lang="sr-Latn-CS" sz="1800" i="1" baseline="-25000" dirty="0" err="1">
                          <a:latin typeface="Arial"/>
                          <a:ea typeface="Times New Roman"/>
                        </a:rPr>
                        <a:t>max</a:t>
                      </a:r>
                      <a:r>
                        <a:rPr lang="sr-Latn-CS" sz="1800" dirty="0">
                          <a:latin typeface="Arial"/>
                          <a:ea typeface="Times New Roman"/>
                        </a:rPr>
                        <a:t> </a:t>
                      </a:r>
                      <a:endParaRPr lang="sr-Latn-CS" sz="1800" dirty="0" smtClean="0">
                        <a:latin typeface="Arial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dirty="0" smtClean="0">
                          <a:latin typeface="Arial"/>
                          <a:ea typeface="Times New Roman"/>
                        </a:rPr>
                        <a:t>[</a:t>
                      </a:r>
                      <a:r>
                        <a:rPr lang="sr-Latn-CS" sz="1800" dirty="0">
                          <a:latin typeface="Arial"/>
                          <a:ea typeface="Times New Roman"/>
                        </a:rPr>
                        <a:t>μT]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320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110 kV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Portal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10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1,06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17,66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Jela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8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1,22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14,91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0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Bure (1) – </a:t>
                      </a:r>
                      <a:r>
                        <a:rPr lang="sr-Latn-CS" sz="1800" dirty="0" err="1">
                          <a:latin typeface="Arial"/>
                          <a:ea typeface="Times New Roman"/>
                        </a:rPr>
                        <a:t>netransponovani</a:t>
                      </a:r>
                      <a:r>
                        <a:rPr lang="sr-Latn-CS" sz="1800" dirty="0">
                          <a:latin typeface="Arial"/>
                          <a:ea typeface="Times New Roman"/>
                        </a:rPr>
                        <a:t> redosled faza (048-048)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12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1,17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9,67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0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Bure (2) – transponovani redosled faza (048-840)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8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1,02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14,29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320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220 kV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Portal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16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1,15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14,28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Y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16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1,13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13,96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0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Bure (1) – </a:t>
                      </a:r>
                      <a:r>
                        <a:rPr lang="sr-Latn-CS" sz="1800" dirty="0" err="1">
                          <a:latin typeface="Arial"/>
                          <a:ea typeface="Times New Roman"/>
                        </a:rPr>
                        <a:t>netransponovani</a:t>
                      </a:r>
                      <a:r>
                        <a:rPr lang="sr-Latn-CS" sz="1800" dirty="0">
                          <a:latin typeface="Arial"/>
                          <a:ea typeface="Times New Roman"/>
                        </a:rPr>
                        <a:t> redosled faza (048-048)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20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1,19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7,41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0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Bure (2) – transponovani redosled faza (048-840)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12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1,05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10,64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320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400 kV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Portal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27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1,24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13,49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Y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26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1,16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12,13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0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Bure (1) – netransponovani redosled faza (048-048)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39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1,24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6,97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0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Bure (2) – transponovani redosled faza (048-840)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21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1,21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10,50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796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1900" dirty="0" smtClean="0">
                <a:latin typeface="Arial" pitchFamily="34" charset="0"/>
                <a:cs typeface="Arial" pitchFamily="34" charset="0"/>
              </a:rPr>
              <a:t>Najmanje visine faznih provodnika vodova 110 kV, 220 kV i 400 kV koje obezbeđuju usaglašenost sa referentnim nivoima za područja povećane osetljivosti</a:t>
            </a:r>
            <a:endParaRPr lang="en-US" sz="1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027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31208" y="990600"/>
          <a:ext cx="7848599" cy="2996110"/>
        </p:xfrm>
        <a:graphic>
          <a:graphicData uri="http://schemas.openxmlformats.org/drawingml/2006/table">
            <a:tbl>
              <a:tblPr/>
              <a:tblGrid>
                <a:gridCol w="1447800"/>
                <a:gridCol w="3242618"/>
                <a:gridCol w="1052727"/>
                <a:gridCol w="1052727"/>
                <a:gridCol w="1052727"/>
              </a:tblGrid>
              <a:tr h="407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Naponski nivo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Tip stubova i redosled faza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 dirty="0" err="1">
                          <a:latin typeface="Arial"/>
                          <a:ea typeface="Times New Roman"/>
                        </a:rPr>
                        <a:t>h</a:t>
                      </a:r>
                      <a:r>
                        <a:rPr lang="sr-Latn-CS" sz="1800" i="1" baseline="-25000" dirty="0" err="1">
                          <a:latin typeface="Arial"/>
                          <a:ea typeface="Times New Roman"/>
                        </a:rPr>
                        <a:t>ref</a:t>
                      </a:r>
                      <a:r>
                        <a:rPr lang="sr-Latn-CS" sz="1800" dirty="0">
                          <a:latin typeface="Arial"/>
                          <a:ea typeface="Times New Roman"/>
                        </a:rPr>
                        <a:t> </a:t>
                      </a:r>
                      <a:endParaRPr lang="sr-Latn-CS" sz="1800" dirty="0" smtClean="0">
                        <a:latin typeface="Arial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dirty="0" smtClean="0">
                          <a:latin typeface="Arial"/>
                          <a:ea typeface="Times New Roman"/>
                        </a:rPr>
                        <a:t>[</a:t>
                      </a:r>
                      <a:r>
                        <a:rPr lang="sr-Latn-CS" sz="1800" dirty="0">
                          <a:latin typeface="Arial"/>
                          <a:ea typeface="Times New Roman"/>
                        </a:rPr>
                        <a:t>m]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>
                          <a:latin typeface="Arial"/>
                          <a:ea typeface="Times New Roman"/>
                        </a:rPr>
                        <a:t>E</a:t>
                      </a:r>
                      <a:r>
                        <a:rPr lang="sr-Latn-CS" sz="1800" i="1" baseline="-25000">
                          <a:latin typeface="Arial"/>
                          <a:ea typeface="Times New Roman"/>
                        </a:rPr>
                        <a:t>max</a:t>
                      </a:r>
                      <a:r>
                        <a:rPr lang="sr-Latn-CS" sz="1800">
                          <a:latin typeface="Arial"/>
                          <a:ea typeface="Times New Roman"/>
                        </a:rPr>
                        <a:t> [kV/m]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 dirty="0" err="1">
                          <a:latin typeface="Arial"/>
                          <a:ea typeface="Times New Roman"/>
                        </a:rPr>
                        <a:t>B</a:t>
                      </a:r>
                      <a:r>
                        <a:rPr lang="sr-Latn-CS" sz="1800" i="1" baseline="-25000" dirty="0" err="1">
                          <a:latin typeface="Arial"/>
                          <a:ea typeface="Times New Roman"/>
                        </a:rPr>
                        <a:t>max</a:t>
                      </a:r>
                      <a:r>
                        <a:rPr lang="sr-Latn-CS" sz="1800" dirty="0">
                          <a:latin typeface="Arial"/>
                          <a:ea typeface="Times New Roman"/>
                        </a:rPr>
                        <a:t> </a:t>
                      </a:r>
                      <a:endParaRPr lang="sr-Latn-CS" sz="1800" dirty="0" smtClean="0">
                        <a:latin typeface="Arial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dirty="0" smtClean="0">
                          <a:latin typeface="Arial"/>
                          <a:ea typeface="Times New Roman"/>
                        </a:rPr>
                        <a:t>[</a:t>
                      </a:r>
                      <a:r>
                        <a:rPr lang="sr-Latn-CS" sz="1800" dirty="0">
                          <a:latin typeface="Arial"/>
                          <a:ea typeface="Times New Roman"/>
                        </a:rPr>
                        <a:t>μT]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64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400 kV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Portal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12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4,97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49,82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Y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12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4,58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46,36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78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Bure (1) – </a:t>
                      </a:r>
                      <a:r>
                        <a:rPr lang="sr-Latn-CS" sz="1800" dirty="0" err="1">
                          <a:latin typeface="Arial"/>
                          <a:ea typeface="Times New Roman"/>
                        </a:rPr>
                        <a:t>netransponovani</a:t>
                      </a:r>
                      <a:r>
                        <a:rPr lang="sr-Latn-CS" sz="1800" dirty="0">
                          <a:latin typeface="Arial"/>
                          <a:ea typeface="Times New Roman"/>
                        </a:rPr>
                        <a:t> redosled faza (048-048)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15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/>
                          <a:ea typeface="Times New Roman"/>
                        </a:rPr>
                        <a:t>4,93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>
                          <a:latin typeface="Arial"/>
                          <a:ea typeface="Times New Roman"/>
                        </a:rPr>
                        <a:t>26,49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78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Bure (2) – transponovani redosled faza (048-840)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11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 dirty="0">
                          <a:latin typeface="Arial"/>
                          <a:ea typeface="Times New Roman"/>
                        </a:rPr>
                        <a:t>4,52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800" dirty="0">
                          <a:latin typeface="Arial"/>
                          <a:ea typeface="Times New Roman"/>
                        </a:rPr>
                        <a:t>36,87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22860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900" dirty="0" smtClean="0">
                <a:latin typeface="Arial" pitchFamily="34" charset="0"/>
                <a:cs typeface="Arial" pitchFamily="34" charset="0"/>
              </a:rPr>
              <a:t>Najmanje visine faznih provodnika vodova naponskog nivoa 400 kV</a:t>
            </a:r>
            <a:br>
              <a:rPr lang="vi-VN" sz="1900" dirty="0" smtClean="0">
                <a:latin typeface="Arial" pitchFamily="34" charset="0"/>
                <a:cs typeface="Arial" pitchFamily="34" charset="0"/>
              </a:rPr>
            </a:br>
            <a:r>
              <a:rPr lang="vi-VN" sz="1900" dirty="0" smtClean="0">
                <a:latin typeface="Arial" pitchFamily="34" charset="0"/>
                <a:cs typeface="Arial" pitchFamily="34" charset="0"/>
              </a:rPr>
              <a:t>koje obezbeđuju usaglašenost sa referentnim nivoima za opštu javnu izloženost</a:t>
            </a:r>
            <a:endParaRPr lang="en-US" sz="1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027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8188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600" b="1" dirty="0" smtClean="0">
                <a:latin typeface="Times New Roman" pitchFamily="18" charset="0"/>
                <a:cs typeface="Times New Roman" pitchFamily="18" charset="0"/>
              </a:rPr>
              <a:t>Zaključak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76200" y="535672"/>
            <a:ext cx="8915400" cy="2209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sr-Latn-RS" sz="2400" u="sng" dirty="0" smtClean="0">
                <a:latin typeface="Times New Roman" pitchFamily="18" charset="0"/>
                <a:cs typeface="Times New Roman" pitchFamily="18" charset="0"/>
              </a:rPr>
              <a:t>Područja povećane osetljivosti</a:t>
            </a: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okolini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vodova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sva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naponska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nivoa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može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doći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prekoračenja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referentnog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nivoa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jačine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električnog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polja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1,25 kV/m</a:t>
            </a: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o prekoračenja referentnog nivoa magnetske indukcije od 50 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T može doći samo kod vodova naponskog nivoa 400 kV</a:t>
            </a: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sr-Cyrl-R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sr-Cyrl-R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200" y="2655624"/>
            <a:ext cx="8915400" cy="2133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sr-Latn-RS" sz="2400" u="sng" dirty="0" smtClean="0">
                <a:latin typeface="Times New Roman" pitchFamily="18" charset="0"/>
                <a:cs typeface="Times New Roman" pitchFamily="18" charset="0"/>
              </a:rPr>
              <a:t>pšta javna izloženost</a:t>
            </a: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Referentni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nivo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jačine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električnog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polja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5 kV/m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može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biti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prekoračen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samo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kod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vodova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naponskog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nivoa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400 kV</a:t>
            </a: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eferentni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nivo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magnetske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indukcije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200 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 ne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može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biti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prekoračen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kod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razmatranih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vodova</a:t>
            </a: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sr-Cyrl-R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sr-Cyrl-R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" y="4773304"/>
            <a:ext cx="8915400" cy="2133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sr-Latn-RS" sz="2400" u="sng" dirty="0" smtClean="0">
                <a:latin typeface="Times New Roman" pitchFamily="18" charset="0"/>
                <a:cs typeface="Times New Roman" pitchFamily="18" charset="0"/>
              </a:rPr>
              <a:t>Projektovanje i izgradnja novih nadzemnih vodova</a:t>
            </a: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Izračunate minimalne visine koje obezbeđuju da neće doći do prekoračenja propisanih granica izlaganja.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sr-Latn-RS" sz="2400" dirty="0" smtClean="0">
                <a:latin typeface="Times New Roman" pitchFamily="18" charset="0"/>
                <a:cs typeface="Times New Roman" pitchFamily="18" charset="0"/>
              </a:rPr>
              <a:t>ri izboru trase voda imati u vidu izračunate šine zona u kojima može doći do prekoračenja propisanih granica izlaganja.</a:t>
            </a:r>
            <a:endParaRPr kumimoji="0" lang="sr-Cyrl-R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sr-Cyrl-R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819400"/>
            <a:ext cx="8229600" cy="10668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sr-Latn-RS" sz="4800" dirty="0" smtClean="0">
                <a:latin typeface="Times New Roman" pitchFamily="18" charset="0"/>
                <a:ea typeface="+mj-ea"/>
                <a:cs typeface="Times New Roman" pitchFamily="18" charset="0"/>
              </a:rPr>
              <a:t>Hvala na pažnji</a:t>
            </a:r>
            <a:r>
              <a:rPr lang="sr-Cyrl-RS" sz="4800" dirty="0" smtClean="0">
                <a:latin typeface="Times New Roman" pitchFamily="18" charset="0"/>
                <a:ea typeface="+mj-ea"/>
                <a:cs typeface="Times New Roman" pitchFamily="18" charset="0"/>
              </a:rPr>
              <a:t>!</a:t>
            </a:r>
            <a:endParaRPr lang="en-US" sz="48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5256" y="76200"/>
            <a:ext cx="9067800" cy="1524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sr-Latn-RS" sz="2400" u="sng" dirty="0" smtClean="0">
                <a:latin typeface="Arial" pitchFamily="34" charset="0"/>
                <a:cs typeface="Arial" pitchFamily="34" charset="0"/>
              </a:rPr>
              <a:t>Pitanje za diskusiju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sr-Latn-RS" sz="2400" dirty="0" smtClean="0">
                <a:latin typeface="Arial" pitchFamily="34" charset="0"/>
                <a:cs typeface="Arial" pitchFamily="34" charset="0"/>
              </a:rPr>
              <a:t>Prema saznanjima autora, kakva je uporedna praksa u pogledu dozvoljenih granica izloženosti stanovništva električnim i magnetnim poljima u zemljama u okruženju i u Evropi?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sr-Cyrl-R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sr-Cyrl-R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61194" y="1752600"/>
          <a:ext cx="7873206" cy="2708972"/>
        </p:xfrm>
        <a:graphic>
          <a:graphicData uri="http://schemas.openxmlformats.org/drawingml/2006/table">
            <a:tbl>
              <a:tblPr/>
              <a:tblGrid>
                <a:gridCol w="2426232"/>
                <a:gridCol w="1815658"/>
                <a:gridCol w="1815658"/>
                <a:gridCol w="1815658"/>
              </a:tblGrid>
              <a:tr h="10389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RS" sz="2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Fizička veličina</a:t>
                      </a:r>
                      <a:endParaRPr lang="en-US" sz="2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139" marR="361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ICNIRP</a:t>
                      </a:r>
                      <a:r>
                        <a:rPr lang="sr-Latn-RS" sz="2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RS" sz="2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1998</a:t>
                      </a:r>
                      <a:endParaRPr lang="en-US" sz="2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Cyrl-CS" sz="2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Препорука Савета </a:t>
                      </a:r>
                      <a:r>
                        <a:rPr lang="sr-Cyrl-CS" sz="2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ЕУ</a:t>
                      </a:r>
                      <a:endParaRPr lang="sr-Latn-RS" sz="22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en-US" sz="2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1999/519/EC</a:t>
                      </a:r>
                      <a:endParaRPr lang="en-US" sz="2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en-US" sz="2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ICNIRP</a:t>
                      </a:r>
                      <a:r>
                        <a:rPr lang="sr-Latn-RS" sz="2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RS" sz="2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2010</a:t>
                      </a:r>
                      <a:endParaRPr lang="en-US" sz="22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781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</a:t>
                      </a:r>
                      <a:r>
                        <a:rPr lang="sr-Latn-RS" sz="2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ačina električnog polja</a:t>
                      </a:r>
                      <a:r>
                        <a:rPr lang="sr-Cyrl-CS" sz="2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sr-Cyrl-CS" sz="22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</a:t>
                      </a:r>
                      <a:endParaRPr lang="en-US" sz="2200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139" marR="361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Cyrl-CS" sz="2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r>
                        <a:rPr lang="en-US" sz="2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kV</a:t>
                      </a:r>
                      <a:r>
                        <a:rPr lang="ru-RU" sz="2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en-US" sz="2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Cyrl-CS" sz="2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r>
                        <a:rPr lang="en-US" sz="2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kV</a:t>
                      </a:r>
                      <a:r>
                        <a:rPr lang="ru-RU" sz="2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en-US" sz="2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RS" sz="2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r>
                        <a:rPr lang="en-US" sz="2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kV</a:t>
                      </a:r>
                      <a:r>
                        <a:rPr lang="ru-RU" sz="2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en-US" sz="2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2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RS" sz="2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Magnetska indukcija</a:t>
                      </a:r>
                      <a:r>
                        <a:rPr lang="sr-Cyrl-CS" sz="2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en-US" sz="22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</a:p>
                  </a:txBody>
                  <a:tcPr marL="36139" marR="361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Cyrl-CS" sz="22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 µТ</a:t>
                      </a:r>
                      <a:endParaRPr lang="en-US" sz="2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Cyrl-CS" sz="2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 µТ</a:t>
                      </a:r>
                      <a:endParaRPr lang="en-US" sz="2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RS" sz="2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r>
                        <a:rPr lang="sr-Cyrl-CS" sz="2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r>
                        <a:rPr lang="sr-Cyrl-CS" sz="2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µТ</a:t>
                      </a:r>
                      <a:endParaRPr lang="en-US" sz="2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36560" y="4800601"/>
          <a:ext cx="8686801" cy="1752599"/>
        </p:xfrm>
        <a:graphic>
          <a:graphicData uri="http://schemas.openxmlformats.org/drawingml/2006/table">
            <a:tbl>
              <a:tblPr/>
              <a:tblGrid>
                <a:gridCol w="3276600"/>
                <a:gridCol w="2133600"/>
                <a:gridCol w="1752600"/>
                <a:gridCol w="1524001"/>
              </a:tblGrid>
              <a:tr h="727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Fizička veličina</a:t>
                      </a:r>
                      <a:endParaRPr lang="en-US" sz="2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139" marR="361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Srbija, Republika Srpska, Hrvatska</a:t>
                      </a:r>
                      <a:endParaRPr lang="en-US" sz="20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Crna Gora</a:t>
                      </a:r>
                      <a:endParaRPr lang="en-US" sz="20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Slovenija</a:t>
                      </a:r>
                      <a:endParaRPr lang="en-US" sz="20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547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</a:t>
                      </a: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ačina električnog polja</a:t>
                      </a:r>
                      <a:r>
                        <a:rPr lang="sr-Cyrl-C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sr-Cyrl-CS" sz="20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</a:t>
                      </a:r>
                      <a:endParaRPr lang="en-US" sz="2000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139" marR="361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kV</a:t>
                      </a:r>
                      <a:r>
                        <a:rPr lang="ru-RU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en-US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1,25</a:t>
                      </a:r>
                      <a:r>
                        <a:rPr lang="en-US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kV</a:t>
                      </a:r>
                      <a:r>
                        <a:rPr lang="ru-RU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en-US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kumimoji="0" lang="sr-Latn-R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0,5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kV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Magnetska indukcija</a:t>
                      </a:r>
                      <a:r>
                        <a:rPr lang="sr-Cyrl-C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en-US" sz="20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</a:p>
                  </a:txBody>
                  <a:tcPr marL="36139" marR="361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sr-Cyrl-C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r>
                        <a:rPr lang="sr-Cyrl-CS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µТ</a:t>
                      </a:r>
                      <a:endParaRPr lang="en-US" sz="2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r>
                        <a:rPr lang="sr-Cyrl-C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r>
                        <a:rPr lang="sr-Cyrl-CS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µТ</a:t>
                      </a:r>
                      <a:endParaRPr lang="en-US" sz="2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kumimoji="0" lang="sr-Latn-R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kumimoji="0" lang="sr-Cyrl-C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 µТ</a:t>
                      </a:r>
                      <a:endPara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5027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650318"/>
          <a:ext cx="8686801" cy="5217082"/>
        </p:xfrm>
        <a:graphic>
          <a:graphicData uri="http://schemas.openxmlformats.org/drawingml/2006/table">
            <a:tbl>
              <a:tblPr/>
              <a:tblGrid>
                <a:gridCol w="1447800"/>
                <a:gridCol w="2133600"/>
                <a:gridCol w="2209800"/>
                <a:gridCol w="2895601"/>
              </a:tblGrid>
              <a:tr h="16144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Fizička veličina</a:t>
                      </a:r>
                      <a:endParaRPr lang="en-US" sz="2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139" marR="361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Italija</a:t>
                      </a:r>
                      <a:endParaRPr lang="en-US" sz="20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Švajcarska</a:t>
                      </a:r>
                      <a:endParaRPr lang="en-US" sz="20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Austrija*,</a:t>
                      </a:r>
                      <a:r>
                        <a:rPr lang="sr-Latn-RS" sz="20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Francuska</a:t>
                      </a: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</a:t>
                      </a:r>
                      <a:r>
                        <a:rPr lang="sr-Latn-RS" sz="20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Nemačka, Grčka, Mađarska, Portugalija, Španija, Švedska,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RS" sz="20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Finska**, Holandija**</a:t>
                      </a:r>
                      <a:endParaRPr lang="en-US" sz="20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</a:t>
                      </a: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ačina električnog polja</a:t>
                      </a:r>
                      <a:r>
                        <a:rPr lang="sr-Cyrl-C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sr-Cyrl-CS" sz="20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</a:t>
                      </a:r>
                      <a:endParaRPr lang="en-US" sz="2000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139" marR="361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r>
                        <a:rPr lang="en-US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kV</a:t>
                      </a:r>
                      <a:r>
                        <a:rPr lang="ru-RU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en-US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r>
                        <a:rPr lang="en-U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kV</a:t>
                      </a:r>
                      <a:r>
                        <a:rPr lang="ru-RU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lang="en-U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endParaRPr lang="en-US" sz="2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kumimoji="0" lang="sr-Latn-R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kV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1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Magnetska indukcija</a:t>
                      </a:r>
                      <a:r>
                        <a:rPr lang="sr-Cyrl-C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en-US" sz="20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</a:p>
                  </a:txBody>
                  <a:tcPr marL="36139" marR="361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sr-Cyrl-CS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r>
                        <a:rPr lang="sr-Cyrl-C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µТ</a:t>
                      </a: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(za nove izvore);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r>
                        <a:rPr lang="sr-Cyrl-C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µТ</a:t>
                      </a: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(za postojeće);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 </a:t>
                      </a:r>
                      <a:r>
                        <a:rPr lang="sr-Cyrl-C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µТ</a:t>
                      </a:r>
                      <a:endParaRPr lang="sr-Latn-RS" sz="20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(izvan ZPO)</a:t>
                      </a: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sr-Cyrl-CS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r>
                        <a:rPr lang="sr-Cyrl-C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µТ</a:t>
                      </a: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b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(za ZPO izuzev u okolini postojećih vodova);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 </a:t>
                      </a:r>
                      <a:r>
                        <a:rPr lang="sr-Cyrl-C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µТ</a:t>
                      </a:r>
                      <a:endParaRPr lang="sr-Latn-RS" sz="20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(izvan ZPO)</a:t>
                      </a: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kumimoji="0" lang="sr-Latn-R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kumimoji="0" lang="sr-Cyrl-C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r>
                        <a:rPr kumimoji="0" lang="sr-Latn-R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r>
                        <a:rPr kumimoji="0" lang="sr-Cyrl-C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µТ</a:t>
                      </a:r>
                      <a:endParaRPr kumimoji="0" lang="sr-Latn-R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*1</a:t>
                      </a:r>
                      <a:r>
                        <a:rPr lang="sr-Cyrl-C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µТ</a:t>
                      </a: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b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(za nove izvore, ZPO);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RS" sz="20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**0,4 </a:t>
                      </a:r>
                      <a:r>
                        <a:rPr lang="sr-Cyrl-C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µТ</a:t>
                      </a:r>
                      <a:endParaRPr lang="sr-Latn-RS" sz="20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RS" sz="2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(za nove izvore, izloženost dece);</a:t>
                      </a:r>
                    </a:p>
                  </a:txBody>
                  <a:tcPr marL="68473" marR="684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5027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4088440"/>
          <a:ext cx="8001001" cy="1397960"/>
        </p:xfrm>
        <a:graphic>
          <a:graphicData uri="http://schemas.openxmlformats.org/drawingml/2006/table">
            <a:tbl>
              <a:tblPr/>
              <a:tblGrid>
                <a:gridCol w="3848581"/>
                <a:gridCol w="2521148"/>
                <a:gridCol w="1631272"/>
              </a:tblGrid>
              <a:tr h="5127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2000" dirty="0">
                          <a:latin typeface="Arial"/>
                          <a:ea typeface="Times New Roman"/>
                          <a:cs typeface="Times New Roman"/>
                        </a:rPr>
                        <a:t>Fizička veličina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2000" dirty="0">
                          <a:latin typeface="Arial"/>
                          <a:ea typeface="Times New Roman"/>
                          <a:cs typeface="Times New Roman"/>
                        </a:rPr>
                        <a:t>Područja povećane osetljivosti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2000">
                          <a:latin typeface="Arial"/>
                          <a:ea typeface="Times New Roman"/>
                          <a:cs typeface="Times New Roman"/>
                        </a:rPr>
                        <a:t>Opšta javna izloženost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1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2000" dirty="0">
                          <a:latin typeface="Arial"/>
                          <a:ea typeface="Times New Roman"/>
                          <a:cs typeface="Times New Roman"/>
                        </a:rPr>
                        <a:t>Jačina električnog polja, </a:t>
                      </a:r>
                      <a:r>
                        <a:rPr lang="sr-Latn-CS" sz="2000" i="1" dirty="0">
                          <a:latin typeface="Arial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sr-Latn-CS" sz="2000" dirty="0">
                          <a:latin typeface="Arial"/>
                          <a:ea typeface="Times New Roman"/>
                          <a:cs typeface="Times New Roman"/>
                        </a:rPr>
                        <a:t> [kV/m]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95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2000" dirty="0">
                          <a:latin typeface="Arial"/>
                          <a:ea typeface="Times New Roman"/>
                          <a:cs typeface="Times New Roman"/>
                        </a:rPr>
                        <a:t>1,25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2000" dirty="0"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1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2000" dirty="0">
                          <a:latin typeface="Arial"/>
                          <a:ea typeface="Times New Roman"/>
                          <a:cs typeface="Times New Roman"/>
                        </a:rPr>
                        <a:t>Magnetska indukcija, </a:t>
                      </a:r>
                      <a:r>
                        <a:rPr lang="sr-Latn-CS" sz="2000" i="1" dirty="0">
                          <a:latin typeface="Arial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sr-Latn-CS" sz="2000" dirty="0">
                          <a:latin typeface="Arial"/>
                          <a:ea typeface="Times New Roman"/>
                          <a:cs typeface="Times New Roman"/>
                        </a:rPr>
                        <a:t> [µT]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95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2000">
                          <a:latin typeface="Arial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2000" dirty="0">
                          <a:latin typeface="Arial"/>
                          <a:ea typeface="Times New Roman"/>
                          <a:cs typeface="Times New Roman"/>
                        </a:rPr>
                        <a:t>200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371600"/>
            <a:ext cx="8610600" cy="1447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sr-Latn-CS" sz="2000" dirty="0" smtClean="0">
                <a:latin typeface="Arial" pitchFamily="34" charset="0"/>
                <a:cs typeface="Arial" pitchFamily="34" charset="0"/>
              </a:rPr>
              <a:t>Zakon o zaštiti od nejonizujućih zračenja, Službeni list Crne Gore broj 35/2013.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Pravilnik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o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granicama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izlaganja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elektromagnetnim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poljima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Službeni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list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Crne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Gore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broj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6/2015.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sr-Cyrl-R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sr-Cyrl-R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4216" y="3340116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2000" dirty="0" smtClean="0">
                <a:latin typeface="Arial" pitchFamily="34" charset="0"/>
                <a:cs typeface="Arial" pitchFamily="34" charset="0"/>
              </a:rPr>
              <a:t>Referentni nivoi za izloženost stanovništva prema Pravilniku,</a:t>
            </a:r>
            <a:br>
              <a:rPr lang="sr-Latn-CS" sz="2000" dirty="0" smtClean="0">
                <a:latin typeface="Arial" pitchFamily="34" charset="0"/>
                <a:cs typeface="Arial" pitchFamily="34" charset="0"/>
              </a:rPr>
            </a:br>
            <a:r>
              <a:rPr lang="sr-Latn-CS" sz="2000" dirty="0" smtClean="0">
                <a:latin typeface="Arial" pitchFamily="34" charset="0"/>
                <a:cs typeface="Arial" pitchFamily="34" charset="0"/>
              </a:rPr>
              <a:t>za učestanost polja od 50 </a:t>
            </a:r>
            <a:r>
              <a:rPr lang="sr-Latn-CS" sz="2000" dirty="0" err="1" smtClean="0">
                <a:latin typeface="Arial" pitchFamily="34" charset="0"/>
                <a:cs typeface="Arial" pitchFamily="34" charset="0"/>
              </a:rPr>
              <a:t>Hz</a:t>
            </a:r>
            <a:r>
              <a:rPr lang="sr-Latn-CS" sz="2000" dirty="0" smtClean="0">
                <a:latin typeface="Arial" pitchFamily="34" charset="0"/>
                <a:cs typeface="Arial" pitchFamily="34" charset="0"/>
              </a:rPr>
              <a:t> (efektivne vrednosti)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2016" y="235803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2400" b="1" dirty="0" smtClean="0">
                <a:latin typeface="Arial" pitchFamily="34" charset="0"/>
                <a:cs typeface="Arial" pitchFamily="34" charset="0"/>
              </a:rPr>
              <a:t>Granice izlaganja stanovništva električnom i magnetskom polju prema važećim propisima u Republici Crnoj Gori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027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368" y="796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2400" b="1" dirty="0" smtClean="0">
                <a:latin typeface="Arial" pitchFamily="34" charset="0"/>
                <a:cs typeface="Arial" pitchFamily="34" charset="0"/>
              </a:rPr>
              <a:t>Proračun jačine električnog polja i magnetske indukcije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609600"/>
            <a:ext cx="8610600" cy="1447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sr-Latn-CS" sz="2400" dirty="0" smtClean="0">
                <a:latin typeface="Arial" pitchFamily="34" charset="0"/>
                <a:cs typeface="Arial" pitchFamily="34" charset="0"/>
              </a:rPr>
              <a:t>Nadzemni vod je modelovan skupom pravolinijskih, beskonačno dugih  provodnika koji su međusobno paralelni i paralelni sa površinom ravnog tla.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sr-Latn-CS" sz="2400" dirty="0" smtClean="0">
                <a:latin typeface="Arial" pitchFamily="34" charset="0"/>
                <a:cs typeface="Arial" pitchFamily="34" charset="0"/>
              </a:rPr>
              <a:t>Proračun duž lateralnog profila na visini od 1 m iznad tla.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sr-Cyrl-R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sr-Cyrl-R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45665" y="2971800"/>
          <a:ext cx="8686798" cy="3657598"/>
        </p:xfrm>
        <a:graphic>
          <a:graphicData uri="http://schemas.openxmlformats.org/drawingml/2006/table">
            <a:tbl>
              <a:tblPr/>
              <a:tblGrid>
                <a:gridCol w="3187936"/>
                <a:gridCol w="1832954"/>
                <a:gridCol w="1832954"/>
                <a:gridCol w="1832954"/>
              </a:tblGrid>
              <a:tr h="5077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Naponski nivo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110 kV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220 kV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400 kV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05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Minimalna visina faznih provodnika iznad tla, </a:t>
                      </a:r>
                      <a:r>
                        <a:rPr lang="sr-Latn-CS" sz="1800" i="1">
                          <a:latin typeface="Arial"/>
                          <a:ea typeface="Times New Roman"/>
                        </a:rPr>
                        <a:t>h</a:t>
                      </a:r>
                      <a:r>
                        <a:rPr lang="sr-Latn-CS" sz="1800" i="1" baseline="-25000">
                          <a:latin typeface="Arial"/>
                          <a:ea typeface="Times New Roman"/>
                        </a:rPr>
                        <a:t>min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7 m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7,75 m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9 m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05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Tip, presek i poluprečnik (</a:t>
                      </a:r>
                      <a:r>
                        <a:rPr lang="sr-Latn-CS" sz="1800" i="1" dirty="0" err="1">
                          <a:latin typeface="Arial"/>
                          <a:ea typeface="Times New Roman"/>
                        </a:rPr>
                        <a:t>r</a:t>
                      </a:r>
                      <a:r>
                        <a:rPr lang="sr-Latn-CS" sz="1800" i="1" baseline="-25000" dirty="0" err="1">
                          <a:latin typeface="Arial"/>
                          <a:ea typeface="Times New Roman"/>
                        </a:rPr>
                        <a:t>f</a:t>
                      </a:r>
                      <a:r>
                        <a:rPr lang="sr-Latn-CS" sz="1800" dirty="0">
                          <a:latin typeface="Arial"/>
                          <a:ea typeface="Times New Roman"/>
                        </a:rPr>
                        <a:t>) faznih provodnika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Al/Če 240/40, </a:t>
                      </a:r>
                      <a:r>
                        <a:rPr lang="sr-Latn-CS" sz="1800" i="1">
                          <a:latin typeface="Arial"/>
                          <a:ea typeface="Times New Roman"/>
                        </a:rPr>
                        <a:t>r</a:t>
                      </a:r>
                      <a:r>
                        <a:rPr lang="sr-Latn-CS" sz="1800" i="1" baseline="-25000">
                          <a:latin typeface="Arial"/>
                          <a:ea typeface="Times New Roman"/>
                        </a:rPr>
                        <a:t>f</a:t>
                      </a:r>
                      <a:r>
                        <a:rPr lang="sr-Latn-CS" sz="1800">
                          <a:latin typeface="Arial"/>
                          <a:ea typeface="Times New Roman"/>
                        </a:rPr>
                        <a:t> = 10,95 mm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Al/Če 490/65, </a:t>
                      </a:r>
                      <a:r>
                        <a:rPr lang="sr-Latn-CS" sz="1800" i="1">
                          <a:latin typeface="Arial"/>
                          <a:ea typeface="Times New Roman"/>
                        </a:rPr>
                        <a:t>r</a:t>
                      </a:r>
                      <a:r>
                        <a:rPr lang="sr-Latn-CS" sz="1800" i="1" baseline="-25000">
                          <a:latin typeface="Arial"/>
                          <a:ea typeface="Times New Roman"/>
                        </a:rPr>
                        <a:t>f</a:t>
                      </a:r>
                      <a:r>
                        <a:rPr lang="sr-Latn-CS" sz="1800">
                          <a:latin typeface="Arial"/>
                          <a:ea typeface="Times New Roman"/>
                        </a:rPr>
                        <a:t> = 15,3 mm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Al/Če 2×490/65, </a:t>
                      </a:r>
                      <a:r>
                        <a:rPr lang="sr-Latn-CS" sz="1800" i="1">
                          <a:latin typeface="Arial"/>
                          <a:ea typeface="Times New Roman"/>
                        </a:rPr>
                        <a:t>r</a:t>
                      </a:r>
                      <a:r>
                        <a:rPr lang="sr-Latn-CS" sz="1800" i="1" baseline="-25000">
                          <a:latin typeface="Arial"/>
                          <a:ea typeface="Times New Roman"/>
                        </a:rPr>
                        <a:t>f</a:t>
                      </a:r>
                      <a:r>
                        <a:rPr lang="sr-Latn-CS" sz="1800">
                          <a:latin typeface="Arial"/>
                          <a:ea typeface="Times New Roman"/>
                        </a:rPr>
                        <a:t> = 15,3 mm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05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Tip, presek i poluprečnik (</a:t>
                      </a:r>
                      <a:r>
                        <a:rPr lang="sr-Latn-CS" sz="1800" i="1">
                          <a:latin typeface="Arial"/>
                          <a:ea typeface="Times New Roman"/>
                        </a:rPr>
                        <a:t>r</a:t>
                      </a:r>
                      <a:r>
                        <a:rPr lang="sr-Latn-CS" sz="1800" i="1" baseline="-25000">
                          <a:latin typeface="Arial"/>
                          <a:ea typeface="Times New Roman"/>
                        </a:rPr>
                        <a:t>z</a:t>
                      </a:r>
                      <a:r>
                        <a:rPr lang="sr-Latn-CS" sz="1800">
                          <a:latin typeface="Arial"/>
                          <a:ea typeface="Times New Roman"/>
                        </a:rPr>
                        <a:t>) zaštitnih provodnika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Če 35, </a:t>
                      </a:r>
                      <a:r>
                        <a:rPr lang="sr-Latn-CS" sz="1800" i="1">
                          <a:latin typeface="Arial"/>
                          <a:ea typeface="Times New Roman"/>
                        </a:rPr>
                        <a:t>r</a:t>
                      </a:r>
                      <a:r>
                        <a:rPr lang="sr-Latn-CS" sz="1800" i="1" baseline="-25000">
                          <a:latin typeface="Arial"/>
                          <a:ea typeface="Times New Roman"/>
                        </a:rPr>
                        <a:t>z</a:t>
                      </a:r>
                      <a:r>
                        <a:rPr lang="sr-Latn-CS" sz="1800">
                          <a:latin typeface="Arial"/>
                          <a:ea typeface="Times New Roman"/>
                        </a:rPr>
                        <a:t> = 3,75 mm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Če 50, </a:t>
                      </a:r>
                      <a:r>
                        <a:rPr lang="sr-Latn-CS" sz="1800" i="1">
                          <a:latin typeface="Arial"/>
                          <a:ea typeface="Times New Roman"/>
                        </a:rPr>
                        <a:t>r</a:t>
                      </a:r>
                      <a:r>
                        <a:rPr lang="sr-Latn-CS" sz="1800" i="1" baseline="-25000">
                          <a:latin typeface="Arial"/>
                          <a:ea typeface="Times New Roman"/>
                        </a:rPr>
                        <a:t>z</a:t>
                      </a:r>
                      <a:r>
                        <a:rPr lang="sr-Latn-CS" sz="1800">
                          <a:latin typeface="Arial"/>
                          <a:ea typeface="Times New Roman"/>
                        </a:rPr>
                        <a:t> = 4,5 mm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Če 50, </a:t>
                      </a:r>
                      <a:r>
                        <a:rPr lang="sr-Latn-CS" sz="1800" i="1">
                          <a:latin typeface="Arial"/>
                          <a:ea typeface="Times New Roman"/>
                        </a:rPr>
                        <a:t>r</a:t>
                      </a:r>
                      <a:r>
                        <a:rPr lang="sr-Latn-CS" sz="1800" i="1" baseline="-25000">
                          <a:latin typeface="Arial"/>
                          <a:ea typeface="Times New Roman"/>
                        </a:rPr>
                        <a:t>z</a:t>
                      </a:r>
                      <a:r>
                        <a:rPr lang="sr-Latn-CS" sz="1800">
                          <a:latin typeface="Arial"/>
                          <a:ea typeface="Times New Roman"/>
                        </a:rPr>
                        <a:t> = 4,5 mm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05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Kratkotrajno dozvoljena struja u zimskom periodu, </a:t>
                      </a:r>
                      <a:r>
                        <a:rPr lang="sr-Latn-CS" sz="1800" i="1">
                          <a:latin typeface="Arial"/>
                          <a:ea typeface="Times New Roman"/>
                        </a:rPr>
                        <a:t>I</a:t>
                      </a:r>
                      <a:r>
                        <a:rPr lang="sr-Latn-CS" sz="1800" i="1" baseline="-25000">
                          <a:latin typeface="Arial"/>
                          <a:ea typeface="Times New Roman"/>
                        </a:rPr>
                        <a:t>kd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880 А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1370 А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2740 А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7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Dužina izolatorskog lanca, </a:t>
                      </a:r>
                      <a:r>
                        <a:rPr lang="sr-Latn-CS" sz="1800" i="1"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sr-Latn-CS" sz="1800" i="1" baseline="-25000">
                          <a:latin typeface="Arial"/>
                          <a:ea typeface="Times New Roman"/>
                        </a:rPr>
                        <a:t>iz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/>
                          <a:ea typeface="Times New Roman"/>
                        </a:rPr>
                        <a:t>1,7 m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2,8 m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dirty="0">
                          <a:latin typeface="Arial"/>
                          <a:ea typeface="Times New Roman"/>
                        </a:rPr>
                        <a:t>4 m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752600" y="2209800"/>
            <a:ext cx="563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2000" dirty="0" smtClean="0">
                <a:latin typeface="Arial" pitchFamily="34" charset="0"/>
                <a:cs typeface="Arial" pitchFamily="34" charset="0"/>
              </a:rPr>
              <a:t>Podaci korišćeni prilikom proračuna </a:t>
            </a:r>
          </a:p>
          <a:p>
            <a:pPr algn="ctr"/>
            <a:r>
              <a:rPr lang="sr-Latn-CS" sz="2000" dirty="0" smtClean="0">
                <a:latin typeface="Arial" pitchFamily="34" charset="0"/>
                <a:cs typeface="Arial" pitchFamily="34" charset="0"/>
              </a:rPr>
              <a:t>jačine električnog polja i magnetske indukcije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027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3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399131"/>
            <a:ext cx="2710236" cy="1863821"/>
          </a:xfrm>
          <a:prstGeom prst="rect">
            <a:avLst/>
          </a:prstGeom>
        </p:spPr>
      </p:pic>
      <p:pic>
        <p:nvPicPr>
          <p:cNvPr id="3" name="Picture 2" descr="Figure 3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812841"/>
            <a:ext cx="1436706" cy="246375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95400" y="3165144"/>
            <a:ext cx="1143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300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Portal</a:t>
            </a:r>
            <a:endParaRPr kumimoji="0" lang="en-US" sz="23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088609" y="361664"/>
            <a:ext cx="1143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3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11</a:t>
            </a:r>
            <a:r>
              <a:rPr lang="sr-Cyrl-RS" sz="23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0 </a:t>
            </a:r>
            <a:r>
              <a:rPr lang="es-ES_tradnl" sz="23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kV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137400" y="3166599"/>
            <a:ext cx="1143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300" dirty="0" smtClean="0">
                <a:latin typeface="Times New Roman" pitchFamily="18" charset="0"/>
                <a:ea typeface="+mj-ea"/>
                <a:cs typeface="Times New Roman" pitchFamily="18" charset="0"/>
              </a:rPr>
              <a:t>Bure</a:t>
            </a:r>
            <a:endParaRPr kumimoji="0" lang="en-US" sz="23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89400" y="3164677"/>
            <a:ext cx="1143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300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Jela</a:t>
            </a:r>
            <a:endParaRPr kumimoji="0" lang="en-US" sz="23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466844" y="6462719"/>
            <a:ext cx="971556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300" dirty="0" smtClean="0">
                <a:latin typeface="Times New Roman" pitchFamily="18" charset="0"/>
                <a:ea typeface="+mj-ea"/>
                <a:cs typeface="Times New Roman" pitchFamily="18" charset="0"/>
              </a:rPr>
              <a:t>Portal</a:t>
            </a:r>
            <a:endParaRPr kumimoji="0" lang="en-US" sz="23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459972" y="6462714"/>
            <a:ext cx="533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300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Y</a:t>
            </a:r>
            <a:endParaRPr kumimoji="0" lang="en-US" sz="23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498080" y="6462706"/>
            <a:ext cx="80772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300" dirty="0" smtClean="0">
                <a:latin typeface="Times New Roman" pitchFamily="18" charset="0"/>
                <a:ea typeface="+mj-ea"/>
                <a:cs typeface="Times New Roman" pitchFamily="18" charset="0"/>
              </a:rPr>
              <a:t>Bure</a:t>
            </a:r>
            <a:endParaRPr kumimoji="0" lang="en-US" sz="23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133600" y="-60280"/>
            <a:ext cx="4953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sr-Latn-RS" sz="2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Analizirani nadzemni vodovi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087504" y="3540456"/>
            <a:ext cx="1143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3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22</a:t>
            </a:r>
            <a:r>
              <a:rPr lang="sr-Cyrl-RS" sz="23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0 </a:t>
            </a:r>
            <a:r>
              <a:rPr lang="es-ES_tradnl" sz="23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kV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" name="Picture 19" descr="Figure 4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4664507"/>
            <a:ext cx="2657384" cy="1888693"/>
          </a:xfrm>
          <a:prstGeom prst="rect">
            <a:avLst/>
          </a:prstGeom>
        </p:spPr>
      </p:pic>
      <p:pic>
        <p:nvPicPr>
          <p:cNvPr id="21" name="Picture 20" descr="Figure 4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9000" y="4098676"/>
            <a:ext cx="2398562" cy="2454524"/>
          </a:xfrm>
          <a:prstGeom prst="rect">
            <a:avLst/>
          </a:prstGeom>
        </p:spPr>
      </p:pic>
      <p:pic>
        <p:nvPicPr>
          <p:cNvPr id="110594" name="Picture 2" descr="Bure 110k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838200"/>
            <a:ext cx="1950877" cy="2445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3" descr="Bure 220kV - varijanta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5111" y="4079544"/>
            <a:ext cx="2165913" cy="2481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05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088609" y="0"/>
            <a:ext cx="1143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3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40</a:t>
            </a:r>
            <a:r>
              <a:rPr lang="sr-Cyrl-RS" sz="23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0 </a:t>
            </a:r>
            <a:r>
              <a:rPr lang="es-ES_tradnl" sz="2300" b="1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kV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289420" y="3276600"/>
            <a:ext cx="971556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300" dirty="0" smtClean="0">
                <a:latin typeface="Times New Roman" pitchFamily="18" charset="0"/>
                <a:ea typeface="+mj-ea"/>
                <a:cs typeface="Times New Roman" pitchFamily="18" charset="0"/>
              </a:rPr>
              <a:t>Portal</a:t>
            </a:r>
            <a:endParaRPr kumimoji="0" lang="en-US" sz="23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473620" y="3276595"/>
            <a:ext cx="533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300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Y</a:t>
            </a:r>
            <a:endParaRPr kumimoji="0" lang="en-US" sz="23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498080" y="3276587"/>
            <a:ext cx="80772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300" dirty="0" smtClean="0">
                <a:latin typeface="Times New Roman" pitchFamily="18" charset="0"/>
                <a:ea typeface="+mj-ea"/>
                <a:cs typeface="Times New Roman" pitchFamily="18" charset="0"/>
              </a:rPr>
              <a:t>Bure</a:t>
            </a:r>
            <a:endParaRPr kumimoji="0" lang="en-US" sz="23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7" name="Picture 16" descr="Figure 5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151" y="1371600"/>
            <a:ext cx="2936321" cy="1957822"/>
          </a:xfrm>
          <a:prstGeom prst="rect">
            <a:avLst/>
          </a:prstGeom>
        </p:spPr>
      </p:pic>
      <p:pic>
        <p:nvPicPr>
          <p:cNvPr id="22" name="Picture 21" descr="Figure 5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7075" y="762000"/>
            <a:ext cx="2420325" cy="2579980"/>
          </a:xfrm>
          <a:prstGeom prst="rect">
            <a:avLst/>
          </a:prstGeom>
        </p:spPr>
      </p:pic>
      <p:pic>
        <p:nvPicPr>
          <p:cNvPr id="111618" name="Picture 2" descr="Bure 400kV - varijanta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2593" y="762000"/>
            <a:ext cx="2076607" cy="261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2743200" y="4038600"/>
          <a:ext cx="3810000" cy="1945526"/>
        </p:xfrm>
        <a:graphic>
          <a:graphicData uri="http://schemas.openxmlformats.org/drawingml/2006/table">
            <a:tbl>
              <a:tblPr/>
              <a:tblGrid>
                <a:gridCol w="1905000"/>
                <a:gridCol w="1905000"/>
              </a:tblGrid>
              <a:tr h="152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sr-Latn-CS" sz="1000" dirty="0">
                        <a:latin typeface="Arial"/>
                        <a:ea typeface="Times New Roman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sr-Latn-CS" sz="1000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5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 smtClean="0">
                          <a:latin typeface="Arial"/>
                          <a:ea typeface="Times New Roman"/>
                        </a:rPr>
                        <a:t>048–048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 smtClean="0">
                          <a:latin typeface="Arial"/>
                          <a:ea typeface="Times New Roman"/>
                        </a:rPr>
                        <a:t>048–840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5" cstate="print"/>
          <a:srcRect l="2744" t="1604"/>
          <a:stretch>
            <a:fillRect/>
          </a:stretch>
        </p:blipFill>
        <p:spPr bwMode="auto">
          <a:xfrm>
            <a:off x="3069608" y="4343400"/>
            <a:ext cx="1206294" cy="1082356"/>
          </a:xfrm>
          <a:prstGeom prst="rect">
            <a:avLst/>
          </a:prstGeom>
          <a:noFill/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6" cstate="print"/>
          <a:srcRect l="940" t="3075"/>
          <a:stretch>
            <a:fillRect/>
          </a:stretch>
        </p:blipFill>
        <p:spPr bwMode="auto">
          <a:xfrm>
            <a:off x="4984519" y="4343398"/>
            <a:ext cx="1195641" cy="1072637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981200" y="6073914"/>
            <a:ext cx="541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2000" dirty="0" smtClean="0">
                <a:latin typeface="Arial" pitchFamily="34" charset="0"/>
                <a:cs typeface="Arial" pitchFamily="34" charset="0"/>
              </a:rPr>
              <a:t>Redosledi faza dvostrukih nadzemnih vodova </a:t>
            </a:r>
          </a:p>
          <a:p>
            <a:pPr algn="ctr"/>
            <a:r>
              <a:rPr lang="sr-Latn-CS" sz="2000" dirty="0" smtClean="0">
                <a:latin typeface="Arial" pitchFamily="34" charset="0"/>
                <a:cs typeface="Arial" pitchFamily="34" charset="0"/>
              </a:rPr>
              <a:t>za koje je sprovedena analiza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 descr="E polje - 110k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40" y="1011024"/>
            <a:ext cx="4474365" cy="36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 descr="B polje - 110k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1696" y="1017486"/>
            <a:ext cx="4319283" cy="368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-3298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2200" b="1" dirty="0" smtClean="0">
                <a:latin typeface="Arial" pitchFamily="34" charset="0"/>
                <a:cs typeface="Arial" pitchFamily="34" charset="0"/>
              </a:rPr>
              <a:t>Rezultati proračuna jačine električnog polja i magnetske indukcije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7782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2000" b="1" dirty="0" smtClean="0">
                <a:latin typeface="Arial" pitchFamily="34" charset="0"/>
                <a:cs typeface="Arial" pitchFamily="34" charset="0"/>
              </a:rPr>
              <a:t>Nadzemni vodovi naponskog nivoa 110 kV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19199" y="5322368"/>
          <a:ext cx="6629401" cy="1342288"/>
        </p:xfrm>
        <a:graphic>
          <a:graphicData uri="http://schemas.openxmlformats.org/drawingml/2006/table">
            <a:tbl>
              <a:tblPr/>
              <a:tblGrid>
                <a:gridCol w="1850033"/>
                <a:gridCol w="1194842"/>
                <a:gridCol w="1194842"/>
                <a:gridCol w="1194842"/>
                <a:gridCol w="1194842"/>
              </a:tblGrid>
              <a:tr h="516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Tip stubova i redosled faza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Portal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Jela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Bure</a:t>
                      </a:r>
                      <a:b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(048-048)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Bure</a:t>
                      </a:r>
                      <a:b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(048-840)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8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i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</a:t>
                      </a:r>
                      <a:r>
                        <a:rPr lang="sr-Latn-CS" sz="1800" i="1" baseline="-250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r>
                        <a:rPr lang="sr-Latn-CS" sz="1800" i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</a:t>
                      </a: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[kV/m]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1,90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1,53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2,23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1,34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8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r>
                        <a:rPr lang="sr-Latn-CS" sz="1800" i="1" baseline="-250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r>
                        <a:rPr lang="sr-Latn-CS" sz="1800" i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</a:t>
                      </a: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[μT]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30,04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18,63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18,78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18,48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494533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dirty="0" smtClean="0">
                <a:latin typeface="Arial" pitchFamily="34" charset="0"/>
                <a:cs typeface="Arial" pitchFamily="34" charset="0"/>
              </a:rPr>
              <a:t>Najveće izračunate vrednosti jačine električnog polja i magnetske indukcije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027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5240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2000" b="1" dirty="0" smtClean="0">
                <a:latin typeface="Arial" pitchFamily="34" charset="0"/>
                <a:cs typeface="Arial" pitchFamily="34" charset="0"/>
              </a:rPr>
              <a:t>Nadzemni vodovi naponskog nivoa 220 kV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6738" name="Picture 2" descr="E polje - 220k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44" y="978080"/>
            <a:ext cx="4374208" cy="36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Picture 3" descr="B polje - 220k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2734" y="978080"/>
            <a:ext cx="4322514" cy="368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494533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dirty="0" smtClean="0">
                <a:latin typeface="Arial" pitchFamily="34" charset="0"/>
                <a:cs typeface="Arial" pitchFamily="34" charset="0"/>
              </a:rPr>
              <a:t>Najveće izračunate vrednosti jačine električnog polja i magnetske indukcije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246495" y="5336016"/>
          <a:ext cx="6629401" cy="1342288"/>
        </p:xfrm>
        <a:graphic>
          <a:graphicData uri="http://schemas.openxmlformats.org/drawingml/2006/table">
            <a:tbl>
              <a:tblPr/>
              <a:tblGrid>
                <a:gridCol w="1850033"/>
                <a:gridCol w="1194842"/>
                <a:gridCol w="1194842"/>
                <a:gridCol w="1194842"/>
                <a:gridCol w="1194842"/>
              </a:tblGrid>
              <a:tr h="516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Tip stubova i redosled faza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Portal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Bure</a:t>
                      </a:r>
                      <a:b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(048-048)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Bure</a:t>
                      </a:r>
                      <a:b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(048-840)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8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i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</a:t>
                      </a:r>
                      <a:r>
                        <a:rPr lang="sr-Latn-CS" sz="1800" i="1" baseline="-250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r>
                        <a:rPr lang="sr-Latn-CS" sz="1800" i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</a:t>
                      </a: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[kV/m]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3,75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3,72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3,91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2,60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8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r>
                        <a:rPr lang="sr-Latn-CS" sz="1800" i="1" baseline="-250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r>
                        <a:rPr lang="sr-Latn-CS" sz="1800" i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</a:t>
                      </a: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[μT]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42,33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42,14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25,35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25,42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5027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036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2000" b="1" dirty="0" smtClean="0">
                <a:latin typeface="Arial" pitchFamily="34" charset="0"/>
                <a:cs typeface="Arial" pitchFamily="34" charset="0"/>
              </a:rPr>
              <a:t>Nadzemni vodovi naponskog nivoa 400 kV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7762" name="Picture 2" descr="E polje - 400k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104" y="855248"/>
            <a:ext cx="4374208" cy="36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3" name="Picture 3" descr="B polje - 400k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2734" y="841600"/>
            <a:ext cx="4322514" cy="368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486884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dirty="0" smtClean="0">
                <a:latin typeface="Arial" pitchFamily="34" charset="0"/>
                <a:cs typeface="Arial" pitchFamily="34" charset="0"/>
              </a:rPr>
              <a:t>Najveće izračunate vrednosti jačine električnog polja i magnetske indukcije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295399" y="5267776"/>
          <a:ext cx="6629401" cy="1342288"/>
        </p:xfrm>
        <a:graphic>
          <a:graphicData uri="http://schemas.openxmlformats.org/drawingml/2006/table">
            <a:tbl>
              <a:tblPr/>
              <a:tblGrid>
                <a:gridCol w="1850033"/>
                <a:gridCol w="1194842"/>
                <a:gridCol w="1194842"/>
                <a:gridCol w="1194842"/>
                <a:gridCol w="1194842"/>
              </a:tblGrid>
              <a:tr h="516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Tip stubova i redosled faza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Portal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Bure</a:t>
                      </a:r>
                      <a:b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(048-048)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Bure</a:t>
                      </a:r>
                      <a:b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(048-840)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8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i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</a:t>
                      </a:r>
                      <a:r>
                        <a:rPr lang="sr-Latn-CS" sz="1800" i="1" baseline="-250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r>
                        <a:rPr lang="sr-Latn-CS" sz="1800" i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</a:t>
                      </a: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[kV/m]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7,78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7,31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8,37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6,50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8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 i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r>
                        <a:rPr lang="sr-Latn-CS" sz="1800" i="1" baseline="-250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max</a:t>
                      </a:r>
                      <a:r>
                        <a:rPr lang="sr-Latn-CS" sz="1800" i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</a:t>
                      </a: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[μT]</a:t>
                      </a:r>
                      <a:endParaRPr lang="en-US" sz="18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72,06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69,96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47,72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50,13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5027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8232" y="375294"/>
          <a:ext cx="8991611" cy="4618295"/>
        </p:xfrm>
        <a:graphic>
          <a:graphicData uri="http://schemas.openxmlformats.org/drawingml/2006/table">
            <a:tbl>
              <a:tblPr/>
              <a:tblGrid>
                <a:gridCol w="1362607"/>
                <a:gridCol w="570674"/>
                <a:gridCol w="570674"/>
                <a:gridCol w="765903"/>
                <a:gridCol w="570674"/>
                <a:gridCol w="570674"/>
                <a:gridCol w="765903"/>
                <a:gridCol w="570674"/>
                <a:gridCol w="570674"/>
                <a:gridCol w="765903"/>
                <a:gridCol w="570674"/>
                <a:gridCol w="570674"/>
                <a:gridCol w="765903"/>
              </a:tblGrid>
              <a:tr h="410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sr-Latn-C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Područja povećane osetljivosti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Javna izloženost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86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Naponski nivo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110 kV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220 kV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400 kV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400 kV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Tip stubova i redosled faza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sr-Latn-CS" sz="1800" i="1" baseline="-25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[m]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2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Portal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  <a:b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(2×12)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38</a:t>
                      </a:r>
                      <a:b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(2×19)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58</a:t>
                      </a:r>
                      <a:b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(2×29)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</a:t>
                      </a:r>
                      <a:b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(2×17)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2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Jela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4*</a:t>
                      </a:r>
                      <a:b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(4+0)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2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Y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/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</a:t>
                      </a:r>
                      <a:b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(2×18)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52</a:t>
                      </a:r>
                      <a:br>
                        <a:rPr lang="sr-Latn-C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(2×26)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  <a:b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(2×15)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2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Bure</a:t>
                      </a:r>
                      <a:b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(048-048)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  <a:b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(2×7)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</a:t>
                      </a:r>
                      <a:b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(2×11)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38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38</a:t>
                      </a:r>
                      <a:b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(2×19)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</a:t>
                      </a:r>
                      <a:b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(2×11)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2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Bure</a:t>
                      </a:r>
                      <a:b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(048-840)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4**</a:t>
                      </a:r>
                      <a:b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(2+2)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b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(2×10)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  <a:b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(2×20)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en-US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C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12***</a:t>
                      </a:r>
                      <a:br>
                        <a:rPr lang="sr-Latn-C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sr-Latn-C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(2×6)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453726" y="-39694"/>
            <a:ext cx="82365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C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Maksimalne širine zona u kojima postoji prekoračenje referentnih nivoa</a:t>
            </a:r>
            <a:endParaRPr kumimoji="0" lang="sr-Latn-C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76200" y="4952617"/>
            <a:ext cx="51523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sr-Latn-C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     Od </a:t>
            </a:r>
            <a:r>
              <a:rPr kumimoji="0" lang="sr-Latn-C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kumimoji="0" lang="sr-Latn-C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= -3 m do </a:t>
            </a:r>
            <a:r>
              <a:rPr kumimoji="0" lang="sr-Latn-C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kumimoji="0" lang="sr-Latn-C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= -7 m.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sr-Latn-C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**	   Od </a:t>
            </a:r>
            <a:r>
              <a:rPr kumimoji="0" lang="sr-Latn-C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kumimoji="0" lang="sr-Latn-C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= -3 m do </a:t>
            </a:r>
            <a:r>
              <a:rPr kumimoji="0" lang="sr-Latn-C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kumimoji="0" lang="sr-Latn-C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= -5 m i od </a:t>
            </a:r>
            <a:r>
              <a:rPr kumimoji="0" lang="sr-Latn-C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kumimoji="0" lang="sr-Latn-C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= 3 m do </a:t>
            </a:r>
            <a:r>
              <a:rPr kumimoji="0" lang="sr-Latn-C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kumimoji="0" lang="sr-Latn-C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= 5 m.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sr-Latn-C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***  Od </a:t>
            </a:r>
            <a:r>
              <a:rPr kumimoji="0" lang="sr-Latn-C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kumimoji="0" lang="sr-Latn-C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= -4 m do </a:t>
            </a:r>
            <a:r>
              <a:rPr kumimoji="0" lang="sr-Latn-C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kumimoji="0" lang="sr-Latn-C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= -10 m i od </a:t>
            </a:r>
            <a:r>
              <a:rPr kumimoji="0" lang="sr-Latn-C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kumimoji="0" lang="sr-Latn-C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= 4 m do </a:t>
            </a:r>
            <a:r>
              <a:rPr kumimoji="0" lang="sr-Latn-C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kumimoji="0" lang="sr-Latn-C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= 10 m.</a:t>
            </a:r>
            <a:endParaRPr kumimoji="0" lang="sr-Latn-C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648" y="5804131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CS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kumimoji="0" lang="sr-Latn-CS" b="0" i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</a:t>
            </a:r>
            <a:r>
              <a:rPr kumimoji="0" lang="sr-Latn-C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[m] – širina zone u kojoj vrednosti </a:t>
            </a:r>
            <a:r>
              <a:rPr kumimoji="0" lang="sr-Latn-C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</a:t>
            </a:r>
            <a:r>
              <a:rPr kumimoji="0" lang="sr-Latn-C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prekoračuju referentni nivo;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CS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kumimoji="0" lang="sr-Latn-CS" b="0" i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</a:t>
            </a:r>
            <a:r>
              <a:rPr kumimoji="0" lang="sr-Latn-C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[m] – širina zone u kojoj vrednosti </a:t>
            </a:r>
            <a:r>
              <a:rPr kumimoji="0" lang="sr-Latn-C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</a:t>
            </a:r>
            <a:r>
              <a:rPr kumimoji="0" lang="sr-Latn-C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prekoračuju referentni nivo;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C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kumimoji="0" lang="sr-Latn-C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[m] – širina zone u kojoj postoji prekoračenje referentnog nivoa </a:t>
            </a:r>
            <a:r>
              <a:rPr kumimoji="0" lang="sr-Latn-C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</a:t>
            </a:r>
            <a:r>
              <a:rPr kumimoji="0" lang="sr-Latn-C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i/ili </a:t>
            </a:r>
            <a:r>
              <a:rPr kumimoji="0" lang="sr-Latn-C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</a:t>
            </a:r>
            <a:r>
              <a:rPr kumimoji="0" lang="sr-Latn-C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sr-Latn-C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027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CIGREglobalEd1">
      <a:dk1>
        <a:sysClr val="windowText" lastClr="000000"/>
      </a:dk1>
      <a:lt1>
        <a:sysClr val="window" lastClr="FFFFFF"/>
      </a:lt1>
      <a:dk2>
        <a:srgbClr val="7F7F7F"/>
      </a:dk2>
      <a:lt2>
        <a:srgbClr val="DEDDD7"/>
      </a:lt2>
      <a:accent1>
        <a:srgbClr val="007E4F"/>
      </a:accent1>
      <a:accent2>
        <a:srgbClr val="41AD49"/>
      </a:accent2>
      <a:accent3>
        <a:srgbClr val="F2672D"/>
      </a:accent3>
      <a:accent4>
        <a:srgbClr val="523E6C"/>
      </a:accent4>
      <a:accent5>
        <a:srgbClr val="0FB3BD"/>
      </a:accent5>
      <a:accent6>
        <a:srgbClr val="DC1A5C"/>
      </a:accent6>
      <a:hlink>
        <a:srgbClr val="11668F"/>
      </a:hlink>
      <a:folHlink>
        <a:srgbClr val="11668F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IGREglobal4_3_Ed1Aug18v2.1.potx" id="{B3074300-03B5-411B-B571-1A479F7BA1FD}" vid="{0199AF4D-BD84-46D3-8414-A7A921CD42A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3863</TotalTime>
  <Words>1409</Words>
  <Application>Microsoft Office PowerPoint</Application>
  <PresentationFormat>On-screen Show (4:3)</PresentationFormat>
  <Paragraphs>768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Thème Office</vt:lpstr>
      <vt:lpstr>UTICAJ GRANICA IZLAGANJA STANOVNIŠTVA ELEKTRIČNOM I MAGNETSKOM POLJU NA PROJEKTOVANJE I IZGRADNJU PRENOSNIH NADZEMNIH VODOVA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maja.grbic</dc:creator>
  <cp:lastModifiedBy>maja.grbic</cp:lastModifiedBy>
  <cp:revision>216</cp:revision>
  <dcterms:created xsi:type="dcterms:W3CDTF">2006-08-16T00:00:00Z</dcterms:created>
  <dcterms:modified xsi:type="dcterms:W3CDTF">2019-05-15T20:50:30Z</dcterms:modified>
</cp:coreProperties>
</file>