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94660" autoAdjust="0"/>
  </p:normalViewPr>
  <p:slideViewPr>
    <p:cSldViewPr snapToGrid="0">
      <p:cViewPr varScale="1">
        <p:scale>
          <a:sx n="84" d="100"/>
          <a:sy n="84" d="100"/>
        </p:scale>
        <p:origin x="797" y="8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297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F0158E-0BEA-4BFF-AA61-7914394B3C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a:extLst>
              <a:ext uri="{FF2B5EF4-FFF2-40B4-BE49-F238E27FC236}">
                <a16:creationId xmlns:a16="http://schemas.microsoft.com/office/drawing/2014/main" id="{14F11DA1-6698-4392-B84F-664E2A344A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192300-EA15-4B15-A783-6E65AD991BC8}" type="datetimeFigureOut">
              <a:rPr lang="en-NZ" smtClean="0"/>
              <a:t>26/04/2019</a:t>
            </a:fld>
            <a:endParaRPr lang="en-NZ"/>
          </a:p>
        </p:txBody>
      </p:sp>
      <p:sp>
        <p:nvSpPr>
          <p:cNvPr id="4" name="Footer Placeholder 3">
            <a:extLst>
              <a:ext uri="{FF2B5EF4-FFF2-40B4-BE49-F238E27FC236}">
                <a16:creationId xmlns:a16="http://schemas.microsoft.com/office/drawing/2014/main" id="{AB15D29F-AD7A-40A3-90D1-5C7D45458A0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a:extLst>
              <a:ext uri="{FF2B5EF4-FFF2-40B4-BE49-F238E27FC236}">
                <a16:creationId xmlns:a16="http://schemas.microsoft.com/office/drawing/2014/main" id="{A27F1443-A053-47AC-962C-46D85BEC89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E16929-A883-446E-B000-A06150AF9A4B}" type="slidenum">
              <a:rPr lang="en-NZ" smtClean="0"/>
              <a:t>‹#›</a:t>
            </a:fld>
            <a:endParaRPr lang="en-NZ"/>
          </a:p>
        </p:txBody>
      </p:sp>
    </p:spTree>
    <p:extLst>
      <p:ext uri="{BB962C8B-B14F-4D97-AF65-F5344CB8AC3E}">
        <p14:creationId xmlns:p14="http://schemas.microsoft.com/office/powerpoint/2010/main" val="4147281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614211-E28D-4196-8F23-467118673D5D}" type="datetimeFigureOut">
              <a:rPr lang="en-NZ" smtClean="0"/>
              <a:t>26/04/2019</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14C6E0-D6AA-4C96-836C-B12EBD6499B1}" type="slidenum">
              <a:rPr lang="en-NZ" smtClean="0"/>
              <a:t>‹#›</a:t>
            </a:fld>
            <a:endParaRPr lang="en-NZ"/>
          </a:p>
        </p:txBody>
      </p:sp>
    </p:spTree>
    <p:extLst>
      <p:ext uri="{BB962C8B-B14F-4D97-AF65-F5344CB8AC3E}">
        <p14:creationId xmlns:p14="http://schemas.microsoft.com/office/powerpoint/2010/main" val="2138555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bg1"/>
                </a:solidFill>
              </a:defRPr>
            </a:lvl1pPr>
          </a:lstStyle>
          <a:p>
            <a:r>
              <a:rPr lang="fr-FR" smtClean="0"/>
              <a:t>Modifiez le style du titre</a:t>
            </a:r>
            <a:endParaRPr lang="en-NZ"/>
          </a:p>
        </p:txBody>
      </p:sp>
      <p:sp>
        <p:nvSpPr>
          <p:cNvPr id="3" name="Subtitle 2">
            <a:extLst>
              <a:ext uri="{FF2B5EF4-FFF2-40B4-BE49-F238E27FC236}">
                <a16:creationId xmlns:a16="http://schemas.microsoft.com/office/drawing/2014/main" id="{505F1AF1-96C1-4AD2-BC34-4BA79B45D78E}"/>
              </a:ext>
            </a:extLst>
          </p:cNvPr>
          <p:cNvSpPr>
            <a:spLocks noGrp="1"/>
          </p:cNvSpPr>
          <p:nvPr>
            <p:ph type="subTitle" idx="1"/>
          </p:nvPr>
        </p:nvSpPr>
        <p:spPr>
          <a:xfrm>
            <a:off x="1143000" y="2861729"/>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10" name="Picture 9">
            <a:extLst>
              <a:ext uri="{FF2B5EF4-FFF2-40B4-BE49-F238E27FC236}">
                <a16:creationId xmlns:a16="http://schemas.microsoft.com/office/drawing/2014/main" id="{5A6AB894-3DB9-43E6-854A-5B9B32AAA2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756" y="5440619"/>
            <a:ext cx="1931569" cy="1286198"/>
          </a:xfrm>
          <a:prstGeom prst="rect">
            <a:avLst/>
          </a:prstGeom>
        </p:spPr>
      </p:pic>
    </p:spTree>
    <p:extLst>
      <p:ext uri="{BB962C8B-B14F-4D97-AF65-F5344CB8AC3E}">
        <p14:creationId xmlns:p14="http://schemas.microsoft.com/office/powerpoint/2010/main" val="36736771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Title and plain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A755-ADDA-4D38-B98F-77D27BE23403}"/>
              </a:ext>
            </a:extLst>
          </p:cNvPr>
          <p:cNvSpPr>
            <a:spLocks noGrp="1"/>
          </p:cNvSpPr>
          <p:nvPr>
            <p:ph type="title"/>
          </p:nvPr>
        </p:nvSpPr>
        <p:spPr>
          <a:xfrm>
            <a:off x="242888" y="311151"/>
            <a:ext cx="7886700" cy="673100"/>
          </a:xfrm>
        </p:spPr>
        <p:txBody>
          <a:bodyPr>
            <a:normAutofit/>
          </a:bodyPr>
          <a:lstStyle>
            <a:lvl1pPr>
              <a:defRPr sz="2800">
                <a:solidFill>
                  <a:schemeClr val="accent1"/>
                </a:solidFill>
              </a:defRPr>
            </a:lvl1pPr>
          </a:lstStyle>
          <a:p>
            <a:r>
              <a:rPr lang="fr-FR" smtClean="0"/>
              <a:t>Modifiez le style du titre</a:t>
            </a:r>
            <a:endParaRPr lang="en-NZ"/>
          </a:p>
        </p:txBody>
      </p:sp>
    </p:spTree>
    <p:extLst>
      <p:ext uri="{BB962C8B-B14F-4D97-AF65-F5344CB8AC3E}">
        <p14:creationId xmlns:p14="http://schemas.microsoft.com/office/powerpoint/2010/main" val="2373527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no 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FE3D5B-2D16-4C5E-B51C-927C485EC3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3745" y="404910"/>
            <a:ext cx="1375873" cy="655310"/>
          </a:xfrm>
          <a:prstGeom prst="rect">
            <a:avLst/>
          </a:prstGeom>
        </p:spPr>
      </p:pic>
    </p:spTree>
    <p:extLst>
      <p:ext uri="{BB962C8B-B14F-4D97-AF65-F5344CB8AC3E}">
        <p14:creationId xmlns:p14="http://schemas.microsoft.com/office/powerpoint/2010/main" val="1371847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2_blank no 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FE3D5B-2D16-4C5E-B51C-927C485EC3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3637" y="91586"/>
            <a:ext cx="1422535" cy="677535"/>
          </a:xfrm>
          <a:prstGeom prst="rect">
            <a:avLst/>
          </a:prstGeom>
        </p:spPr>
      </p:pic>
    </p:spTree>
    <p:extLst>
      <p:ext uri="{BB962C8B-B14F-4D97-AF65-F5344CB8AC3E}">
        <p14:creationId xmlns:p14="http://schemas.microsoft.com/office/powerpoint/2010/main" val="946806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536682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2BDAB-8C03-49FE-9EAA-8162E4BB9773}"/>
              </a:ext>
            </a:extLst>
          </p:cNvPr>
          <p:cNvSpPr>
            <a:spLocks noGrp="1"/>
          </p:cNvSpPr>
          <p:nvPr>
            <p:ph type="title"/>
          </p:nvPr>
        </p:nvSpPr>
        <p:spPr>
          <a:xfrm>
            <a:off x="629841" y="457200"/>
            <a:ext cx="2949178" cy="1600200"/>
          </a:xfrm>
        </p:spPr>
        <p:txBody>
          <a:bodyPr anchor="b">
            <a:normAutofit/>
          </a:bodyPr>
          <a:lstStyle>
            <a:lvl1pPr>
              <a:defRPr sz="2800">
                <a:solidFill>
                  <a:schemeClr val="accent1"/>
                </a:solidFill>
              </a:defRPr>
            </a:lvl1pPr>
          </a:lstStyle>
          <a:p>
            <a:r>
              <a:rPr lang="fr-FR" smtClean="0"/>
              <a:t>Modifiez le style du titre</a:t>
            </a:r>
            <a:endParaRPr lang="en-NZ"/>
          </a:p>
        </p:txBody>
      </p:sp>
      <p:sp>
        <p:nvSpPr>
          <p:cNvPr id="3" name="Picture Placeholder 2">
            <a:extLst>
              <a:ext uri="{FF2B5EF4-FFF2-40B4-BE49-F238E27FC236}">
                <a16:creationId xmlns:a16="http://schemas.microsoft.com/office/drawing/2014/main" id="{00B3EFB5-8611-4301-81A0-65A7898C09DB}"/>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NZ"/>
          </a:p>
        </p:txBody>
      </p:sp>
      <p:sp>
        <p:nvSpPr>
          <p:cNvPr id="4" name="Text Placeholder 3">
            <a:extLst>
              <a:ext uri="{FF2B5EF4-FFF2-40B4-BE49-F238E27FC236}">
                <a16:creationId xmlns:a16="http://schemas.microsoft.com/office/drawing/2014/main" id="{52695327-1C22-4CDC-A9AC-3BB81D16EDD8}"/>
              </a:ext>
            </a:extLst>
          </p:cNvPr>
          <p:cNvSpPr>
            <a:spLocks noGrp="1"/>
          </p:cNvSpPr>
          <p:nvPr>
            <p:ph type="body" sz="half" idx="2"/>
          </p:nvPr>
        </p:nvSpPr>
        <p:spPr>
          <a:xfrm>
            <a:off x="629841" y="2057400"/>
            <a:ext cx="2949178" cy="3811588"/>
          </a:xfrm>
        </p:spPr>
        <p:txBody>
          <a:bodyPr>
            <a:normAutofit/>
          </a:bodyPr>
          <a:lstStyle>
            <a:lvl1pPr marL="0" indent="0">
              <a:buNone/>
              <a:defRPr sz="20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Tree>
    <p:extLst>
      <p:ext uri="{BB962C8B-B14F-4D97-AF65-F5344CB8AC3E}">
        <p14:creationId xmlns:p14="http://schemas.microsoft.com/office/powerpoint/2010/main" val="101756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caption small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2BDAB-8C03-49FE-9EAA-8162E4BB9773}"/>
              </a:ext>
            </a:extLst>
          </p:cNvPr>
          <p:cNvSpPr>
            <a:spLocks noGrp="1"/>
          </p:cNvSpPr>
          <p:nvPr>
            <p:ph type="title"/>
          </p:nvPr>
        </p:nvSpPr>
        <p:spPr>
          <a:xfrm>
            <a:off x="629841" y="457200"/>
            <a:ext cx="2949178" cy="1600200"/>
          </a:xfrm>
        </p:spPr>
        <p:txBody>
          <a:bodyPr anchor="b">
            <a:normAutofit/>
          </a:bodyPr>
          <a:lstStyle>
            <a:lvl1pPr>
              <a:defRPr sz="2800">
                <a:solidFill>
                  <a:schemeClr val="accent1"/>
                </a:solidFill>
              </a:defRPr>
            </a:lvl1pPr>
          </a:lstStyle>
          <a:p>
            <a:r>
              <a:rPr lang="fr-FR" smtClean="0"/>
              <a:t>Modifiez le style du titre</a:t>
            </a:r>
            <a:endParaRPr lang="en-NZ"/>
          </a:p>
        </p:txBody>
      </p:sp>
      <p:sp>
        <p:nvSpPr>
          <p:cNvPr id="3" name="Picture Placeholder 2">
            <a:extLst>
              <a:ext uri="{FF2B5EF4-FFF2-40B4-BE49-F238E27FC236}">
                <a16:creationId xmlns:a16="http://schemas.microsoft.com/office/drawing/2014/main" id="{00B3EFB5-8611-4301-81A0-65A7898C09DB}"/>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NZ"/>
          </a:p>
        </p:txBody>
      </p:sp>
      <p:sp>
        <p:nvSpPr>
          <p:cNvPr id="4" name="Text Placeholder 3">
            <a:extLst>
              <a:ext uri="{FF2B5EF4-FFF2-40B4-BE49-F238E27FC236}">
                <a16:creationId xmlns:a16="http://schemas.microsoft.com/office/drawing/2014/main" id="{52695327-1C22-4CDC-A9AC-3BB81D16EDD8}"/>
              </a:ext>
            </a:extLst>
          </p:cNvPr>
          <p:cNvSpPr>
            <a:spLocks noGrp="1"/>
          </p:cNvSpPr>
          <p:nvPr>
            <p:ph type="body" sz="half" idx="2"/>
          </p:nvPr>
        </p:nvSpPr>
        <p:spPr>
          <a:xfrm>
            <a:off x="629841" y="2057400"/>
            <a:ext cx="2949178" cy="3811588"/>
          </a:xfrm>
        </p:spPr>
        <p:txBody>
          <a:bodyPr>
            <a:normAutofit/>
          </a:bodyPr>
          <a:lstStyle>
            <a:lvl1pPr marL="0" indent="0">
              <a:buNone/>
              <a:defRPr sz="20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pic>
        <p:nvPicPr>
          <p:cNvPr id="7" name="Picture 6">
            <a:extLst>
              <a:ext uri="{FF2B5EF4-FFF2-40B4-BE49-F238E27FC236}">
                <a16:creationId xmlns:a16="http://schemas.microsoft.com/office/drawing/2014/main" id="{460DE470-EB93-4C4F-AD5E-539B9F3536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7144" y="431562"/>
            <a:ext cx="1113250" cy="530226"/>
          </a:xfrm>
          <a:prstGeom prst="rect">
            <a:avLst/>
          </a:prstGeom>
        </p:spPr>
      </p:pic>
    </p:spTree>
    <p:extLst>
      <p:ext uri="{BB962C8B-B14F-4D97-AF65-F5344CB8AC3E}">
        <p14:creationId xmlns:p14="http://schemas.microsoft.com/office/powerpoint/2010/main" val="256471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Titl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bg1"/>
                </a:solidFill>
              </a:defRPr>
            </a:lvl1pPr>
          </a:lstStyle>
          <a:p>
            <a:r>
              <a:rPr lang="fr-FR" smtClean="0"/>
              <a:t>Modifiez le style du titre</a:t>
            </a:r>
            <a:endParaRPr lang="en-NZ"/>
          </a:p>
        </p:txBody>
      </p:sp>
      <p:sp>
        <p:nvSpPr>
          <p:cNvPr id="3" name="Subtitle 2">
            <a:extLst>
              <a:ext uri="{FF2B5EF4-FFF2-40B4-BE49-F238E27FC236}">
                <a16:creationId xmlns:a16="http://schemas.microsoft.com/office/drawing/2014/main" id="{505F1AF1-96C1-4AD2-BC34-4BA79B45D78E}"/>
              </a:ext>
            </a:extLst>
          </p:cNvPr>
          <p:cNvSpPr>
            <a:spLocks noGrp="1"/>
          </p:cNvSpPr>
          <p:nvPr>
            <p:ph type="subTitle" idx="1"/>
          </p:nvPr>
        </p:nvSpPr>
        <p:spPr>
          <a:xfrm>
            <a:off x="1143000" y="2861729"/>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5" name="Picture 4">
            <a:extLst>
              <a:ext uri="{FF2B5EF4-FFF2-40B4-BE49-F238E27FC236}">
                <a16:creationId xmlns:a16="http://schemas.microsoft.com/office/drawing/2014/main" id="{5A6AB894-3DB9-43E6-854A-5B9B32AAA2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756" y="5440619"/>
            <a:ext cx="1931569" cy="1286198"/>
          </a:xfrm>
          <a:prstGeom prst="rect">
            <a:avLst/>
          </a:prstGeom>
        </p:spPr>
      </p:pic>
    </p:spTree>
    <p:extLst>
      <p:ext uri="{BB962C8B-B14F-4D97-AF65-F5344CB8AC3E}">
        <p14:creationId xmlns:p14="http://schemas.microsoft.com/office/powerpoint/2010/main" val="7270833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bg1"/>
                </a:solidFill>
              </a:defRPr>
            </a:lvl1pPr>
          </a:lstStyle>
          <a:p>
            <a:r>
              <a:rPr lang="fr-FR" smtClean="0"/>
              <a:t>Modifiez le style du titre</a:t>
            </a:r>
            <a:endParaRPr lang="en-NZ"/>
          </a:p>
        </p:txBody>
      </p:sp>
      <p:sp>
        <p:nvSpPr>
          <p:cNvPr id="3" name="Subtitle 2">
            <a:extLst>
              <a:ext uri="{FF2B5EF4-FFF2-40B4-BE49-F238E27FC236}">
                <a16:creationId xmlns:a16="http://schemas.microsoft.com/office/drawing/2014/main" id="{505F1AF1-96C1-4AD2-BC34-4BA79B45D78E}"/>
              </a:ext>
            </a:extLst>
          </p:cNvPr>
          <p:cNvSpPr>
            <a:spLocks noGrp="1"/>
          </p:cNvSpPr>
          <p:nvPr>
            <p:ph type="subTitle" idx="1"/>
          </p:nvPr>
        </p:nvSpPr>
        <p:spPr>
          <a:xfrm>
            <a:off x="1143000" y="2861729"/>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13" name="Picture 12">
            <a:extLst>
              <a:ext uri="{FF2B5EF4-FFF2-40B4-BE49-F238E27FC236}">
                <a16:creationId xmlns:a16="http://schemas.microsoft.com/office/drawing/2014/main" id="{5A6AB894-3DB9-43E6-854A-5B9B32AAA2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756" y="5440619"/>
            <a:ext cx="1931569" cy="1286198"/>
          </a:xfrm>
          <a:prstGeom prst="rect">
            <a:avLst/>
          </a:prstGeom>
        </p:spPr>
      </p:pic>
    </p:spTree>
    <p:extLst>
      <p:ext uri="{BB962C8B-B14F-4D97-AF65-F5344CB8AC3E}">
        <p14:creationId xmlns:p14="http://schemas.microsoft.com/office/powerpoint/2010/main" val="30015286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_Titl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accent1"/>
                </a:solidFill>
              </a:defRPr>
            </a:lvl1pPr>
          </a:lstStyle>
          <a:p>
            <a:r>
              <a:rPr lang="fr-FR" smtClean="0"/>
              <a:t>Modifiez le style du titre</a:t>
            </a:r>
            <a:endParaRPr lang="en-NZ"/>
          </a:p>
        </p:txBody>
      </p:sp>
      <p:sp>
        <p:nvSpPr>
          <p:cNvPr id="3" name="Subtitle 2">
            <a:extLst>
              <a:ext uri="{FF2B5EF4-FFF2-40B4-BE49-F238E27FC236}">
                <a16:creationId xmlns:a16="http://schemas.microsoft.com/office/drawing/2014/main" id="{505F1AF1-96C1-4AD2-BC34-4BA79B45D78E}"/>
              </a:ext>
            </a:extLst>
          </p:cNvPr>
          <p:cNvSpPr>
            <a:spLocks noGrp="1"/>
          </p:cNvSpPr>
          <p:nvPr>
            <p:ph type="subTitle" idx="1"/>
          </p:nvPr>
        </p:nvSpPr>
        <p:spPr>
          <a:xfrm>
            <a:off x="1143000" y="2890303"/>
            <a:ext cx="6858000" cy="538697"/>
          </a:xfrm>
        </p:spPr>
        <p:txBody>
          <a:bodyPr/>
          <a:lstStyle>
            <a:lvl1pPr marL="0" indent="0" algn="ct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8" name="Picture 7">
            <a:extLst>
              <a:ext uri="{FF2B5EF4-FFF2-40B4-BE49-F238E27FC236}">
                <a16:creationId xmlns:a16="http://schemas.microsoft.com/office/drawing/2014/main" id="{5A6AB894-3DB9-43E6-854A-5B9B32AAA2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756" y="5440619"/>
            <a:ext cx="1931569" cy="1286198"/>
          </a:xfrm>
          <a:prstGeom prst="rect">
            <a:avLst/>
          </a:prstGeom>
        </p:spPr>
      </p:pic>
    </p:spTree>
    <p:extLst>
      <p:ext uri="{BB962C8B-B14F-4D97-AF65-F5344CB8AC3E}">
        <p14:creationId xmlns:p14="http://schemas.microsoft.com/office/powerpoint/2010/main" val="33475133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Conten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smtClean="0"/>
              <a:t>Modifiez le style du titre</a:t>
            </a:r>
            <a:endParaRPr lang="en-NZ"/>
          </a:p>
        </p:txBody>
      </p:sp>
      <p:sp>
        <p:nvSpPr>
          <p:cNvPr id="3" name="Content Placeholder 2">
            <a:extLst>
              <a:ext uri="{FF2B5EF4-FFF2-40B4-BE49-F238E27FC236}">
                <a16:creationId xmlns:a16="http://schemas.microsoft.com/office/drawing/2014/main" id="{8A630835-02B5-4CC1-BD49-B80EFA9C4751}"/>
              </a:ext>
            </a:extLst>
          </p:cNvPr>
          <p:cNvSpPr>
            <a:spLocks noGrp="1"/>
          </p:cNvSpPr>
          <p:nvPr>
            <p:ph idx="1"/>
          </p:nvPr>
        </p:nvSpPr>
        <p:spPr>
          <a:xfrm>
            <a:off x="628650" y="1394926"/>
            <a:ext cx="7886700" cy="4351338"/>
          </a:xfrm>
        </p:spPr>
        <p:txBody>
          <a:bodyPr>
            <a:normAutofit/>
          </a:bodyPr>
          <a:lstStyle>
            <a:lvl1pPr marL="457200" indent="-457200">
              <a:buClr>
                <a:schemeClr val="accent1"/>
              </a:buClr>
              <a:buSzPct val="100000"/>
              <a:buFont typeface="+mj-lt"/>
              <a:buAutoNum type="arabicPeriod"/>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smtClean="0"/>
              <a:t>Modifiez les styles du texte du masque</a:t>
            </a:r>
          </a:p>
          <a:p>
            <a:pPr lvl="1"/>
            <a:r>
              <a:rPr lang="fr-FR" smtClean="0"/>
              <a:t>Deuxième niveau</a:t>
            </a:r>
          </a:p>
          <a:p>
            <a:pPr lvl="2"/>
            <a:r>
              <a:rPr lang="fr-FR" smtClean="0"/>
              <a:t>Troisième niveau</a:t>
            </a:r>
          </a:p>
        </p:txBody>
      </p:sp>
      <p:pic>
        <p:nvPicPr>
          <p:cNvPr id="5" name="Picture 4">
            <a:extLst>
              <a:ext uri="{FF2B5EF4-FFF2-40B4-BE49-F238E27FC236}">
                <a16:creationId xmlns:a16="http://schemas.microsoft.com/office/drawing/2014/main" id="{BE6CB0CC-D317-482F-846B-3814D19307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8844" y="6034114"/>
            <a:ext cx="1375873" cy="655310"/>
          </a:xfrm>
          <a:prstGeom prst="rect">
            <a:avLst/>
          </a:prstGeom>
        </p:spPr>
      </p:pic>
    </p:spTree>
    <p:extLst>
      <p:ext uri="{BB962C8B-B14F-4D97-AF65-F5344CB8AC3E}">
        <p14:creationId xmlns:p14="http://schemas.microsoft.com/office/powerpoint/2010/main" val="9828195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1_Heading and bullets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smtClean="0"/>
              <a:t>Modifiez le style du titre</a:t>
            </a:r>
            <a:endParaRPr lang="en-NZ"/>
          </a:p>
        </p:txBody>
      </p:sp>
      <p:sp>
        <p:nvSpPr>
          <p:cNvPr id="3" name="Content Placeholder 2">
            <a:extLst>
              <a:ext uri="{FF2B5EF4-FFF2-40B4-BE49-F238E27FC236}">
                <a16:creationId xmlns:a16="http://schemas.microsoft.com/office/drawing/2014/main" id="{8A630835-02B5-4CC1-BD49-B80EFA9C4751}"/>
              </a:ext>
            </a:extLst>
          </p:cNvPr>
          <p:cNvSpPr>
            <a:spLocks noGrp="1"/>
          </p:cNvSpPr>
          <p:nvPr>
            <p:ph idx="1"/>
          </p:nvPr>
        </p:nvSpPr>
        <p:spPr>
          <a:xfrm>
            <a:off x="628650" y="1394926"/>
            <a:ext cx="7886700" cy="4351338"/>
          </a:xfrm>
        </p:spPr>
        <p:txBody>
          <a:bodyPr>
            <a:normAutofit/>
          </a:bodyPr>
          <a:lstStyle>
            <a:lvl1pPr>
              <a:buClr>
                <a:schemeClr val="accent1"/>
              </a:buClr>
              <a:buSzPct val="105000"/>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smtClean="0"/>
              <a:t>Modifiez les styles du texte du masque</a:t>
            </a:r>
          </a:p>
          <a:p>
            <a:pPr lvl="1"/>
            <a:r>
              <a:rPr lang="fr-FR" smtClean="0"/>
              <a:t>Deuxième niveau</a:t>
            </a:r>
          </a:p>
          <a:p>
            <a:pPr lvl="2"/>
            <a:r>
              <a:rPr lang="fr-FR" smtClean="0"/>
              <a:t>Troisième niveau</a:t>
            </a:r>
          </a:p>
        </p:txBody>
      </p:sp>
      <p:pic>
        <p:nvPicPr>
          <p:cNvPr id="7" name="Picture 6">
            <a:extLst>
              <a:ext uri="{FF2B5EF4-FFF2-40B4-BE49-F238E27FC236}">
                <a16:creationId xmlns:a16="http://schemas.microsoft.com/office/drawing/2014/main" id="{08F897B4-FAF4-4141-B970-C51951F855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5378" y="456426"/>
            <a:ext cx="1375873" cy="655310"/>
          </a:xfrm>
          <a:prstGeom prst="rect">
            <a:avLst/>
          </a:prstGeom>
        </p:spPr>
      </p:pic>
    </p:spTree>
    <p:extLst>
      <p:ext uri="{BB962C8B-B14F-4D97-AF65-F5344CB8AC3E}">
        <p14:creationId xmlns:p14="http://schemas.microsoft.com/office/powerpoint/2010/main" val="1531640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Heading and bullets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smtClean="0"/>
              <a:t>Modifiez le style du titre</a:t>
            </a:r>
            <a:endParaRPr lang="en-NZ"/>
          </a:p>
        </p:txBody>
      </p:sp>
      <p:sp>
        <p:nvSpPr>
          <p:cNvPr id="3" name="Content Placeholder 2">
            <a:extLst>
              <a:ext uri="{FF2B5EF4-FFF2-40B4-BE49-F238E27FC236}">
                <a16:creationId xmlns:a16="http://schemas.microsoft.com/office/drawing/2014/main" id="{8A630835-02B5-4CC1-BD49-B80EFA9C4751}"/>
              </a:ext>
            </a:extLst>
          </p:cNvPr>
          <p:cNvSpPr>
            <a:spLocks noGrp="1"/>
          </p:cNvSpPr>
          <p:nvPr>
            <p:ph idx="1"/>
          </p:nvPr>
        </p:nvSpPr>
        <p:spPr>
          <a:xfrm>
            <a:off x="628650" y="1375876"/>
            <a:ext cx="7886700" cy="4351338"/>
          </a:xfrm>
        </p:spPr>
        <p:txBody>
          <a:bodyPr>
            <a:normAutofit/>
          </a:bodyPr>
          <a:lstStyle>
            <a:lvl1pPr>
              <a:buClr>
                <a:schemeClr val="accent1"/>
              </a:buClr>
              <a:buSzPct val="105000"/>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smtClean="0"/>
              <a:t>Modifiez les styles du texte du masque</a:t>
            </a:r>
          </a:p>
          <a:p>
            <a:pPr lvl="1"/>
            <a:r>
              <a:rPr lang="fr-FR" smtClean="0"/>
              <a:t>Deuxième niveau</a:t>
            </a:r>
          </a:p>
          <a:p>
            <a:pPr lvl="2"/>
            <a:r>
              <a:rPr lang="fr-FR" smtClean="0"/>
              <a:t>Troisième niveau</a:t>
            </a:r>
          </a:p>
        </p:txBody>
      </p:sp>
      <p:pic>
        <p:nvPicPr>
          <p:cNvPr id="5" name="Picture 4">
            <a:extLst>
              <a:ext uri="{FF2B5EF4-FFF2-40B4-BE49-F238E27FC236}">
                <a16:creationId xmlns:a16="http://schemas.microsoft.com/office/drawing/2014/main" id="{B1AAE9B7-F6A0-44A7-887A-A1EC309E96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5378" y="456426"/>
            <a:ext cx="1375873" cy="655310"/>
          </a:xfrm>
          <a:prstGeom prst="rect">
            <a:avLst/>
          </a:prstGeom>
        </p:spPr>
      </p:pic>
    </p:spTree>
    <p:extLst>
      <p:ext uri="{BB962C8B-B14F-4D97-AF65-F5344CB8AC3E}">
        <p14:creationId xmlns:p14="http://schemas.microsoft.com/office/powerpoint/2010/main" val="3623757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Heading and bullets v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smtClean="0"/>
              <a:t>Modifiez le style du titre</a:t>
            </a:r>
            <a:endParaRPr lang="en-NZ"/>
          </a:p>
        </p:txBody>
      </p:sp>
      <p:sp>
        <p:nvSpPr>
          <p:cNvPr id="3" name="Content Placeholder 2">
            <a:extLst>
              <a:ext uri="{FF2B5EF4-FFF2-40B4-BE49-F238E27FC236}">
                <a16:creationId xmlns:a16="http://schemas.microsoft.com/office/drawing/2014/main" id="{8A630835-02B5-4CC1-BD49-B80EFA9C4751}"/>
              </a:ext>
            </a:extLst>
          </p:cNvPr>
          <p:cNvSpPr>
            <a:spLocks noGrp="1"/>
          </p:cNvSpPr>
          <p:nvPr>
            <p:ph idx="1"/>
          </p:nvPr>
        </p:nvSpPr>
        <p:spPr>
          <a:xfrm>
            <a:off x="628650" y="1394926"/>
            <a:ext cx="7886700" cy="4351338"/>
          </a:xfrm>
        </p:spPr>
        <p:txBody>
          <a:bodyPr>
            <a:normAutofit/>
          </a:bodyPr>
          <a:lstStyle>
            <a:lvl1pPr>
              <a:buClr>
                <a:schemeClr val="accent1"/>
              </a:buClr>
              <a:buSzPct val="105000"/>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smtClean="0"/>
              <a:t>Modifiez les styles du texte du masque</a:t>
            </a:r>
          </a:p>
          <a:p>
            <a:pPr lvl="1"/>
            <a:r>
              <a:rPr lang="fr-FR" smtClean="0"/>
              <a:t>Deuxième niveau</a:t>
            </a:r>
          </a:p>
          <a:p>
            <a:pPr lvl="2"/>
            <a:r>
              <a:rPr lang="fr-FR" smtClean="0"/>
              <a:t>Troisième niveau</a:t>
            </a:r>
          </a:p>
        </p:txBody>
      </p:sp>
      <p:pic>
        <p:nvPicPr>
          <p:cNvPr id="6" name="Picture 5">
            <a:extLst>
              <a:ext uri="{FF2B5EF4-FFF2-40B4-BE49-F238E27FC236}">
                <a16:creationId xmlns:a16="http://schemas.microsoft.com/office/drawing/2014/main" id="{80ED18F1-8DAE-4FD0-BA60-1243D3FA63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5378" y="456426"/>
            <a:ext cx="1375873" cy="655310"/>
          </a:xfrm>
          <a:prstGeom prst="rect">
            <a:avLst/>
          </a:prstGeom>
        </p:spPr>
      </p:pic>
    </p:spTree>
    <p:extLst>
      <p:ext uri="{BB962C8B-B14F-4D97-AF65-F5344CB8AC3E}">
        <p14:creationId xmlns:p14="http://schemas.microsoft.com/office/powerpoint/2010/main" val="3210465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Title and plain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A755-ADDA-4D38-B98F-77D27BE23403}"/>
              </a:ext>
            </a:extLst>
          </p:cNvPr>
          <p:cNvSpPr>
            <a:spLocks noGrp="1"/>
          </p:cNvSpPr>
          <p:nvPr>
            <p:ph type="title"/>
          </p:nvPr>
        </p:nvSpPr>
        <p:spPr>
          <a:xfrm>
            <a:off x="242888" y="311151"/>
            <a:ext cx="7886700" cy="673100"/>
          </a:xfrm>
        </p:spPr>
        <p:txBody>
          <a:bodyPr>
            <a:normAutofit/>
          </a:bodyPr>
          <a:lstStyle>
            <a:lvl1pPr>
              <a:defRPr sz="2800">
                <a:solidFill>
                  <a:schemeClr val="accent1"/>
                </a:solidFill>
              </a:defRPr>
            </a:lvl1pPr>
          </a:lstStyle>
          <a:p>
            <a:r>
              <a:rPr lang="fr-FR" smtClean="0"/>
              <a:t>Modifiez le style du titre</a:t>
            </a:r>
            <a:endParaRPr lang="en-NZ"/>
          </a:p>
        </p:txBody>
      </p:sp>
      <p:pic>
        <p:nvPicPr>
          <p:cNvPr id="4" name="Picture 3">
            <a:extLst>
              <a:ext uri="{FF2B5EF4-FFF2-40B4-BE49-F238E27FC236}">
                <a16:creationId xmlns:a16="http://schemas.microsoft.com/office/drawing/2014/main" id="{46C51CDF-0A8A-4B88-85D4-60A9032CDC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1651" y="311151"/>
            <a:ext cx="1375873" cy="655310"/>
          </a:xfrm>
          <a:prstGeom prst="rect">
            <a:avLst/>
          </a:prstGeom>
        </p:spPr>
      </p:pic>
    </p:spTree>
    <p:extLst>
      <p:ext uri="{BB962C8B-B14F-4D97-AF65-F5344CB8AC3E}">
        <p14:creationId xmlns:p14="http://schemas.microsoft.com/office/powerpoint/2010/main" val="3997570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FA7C9D-D83C-4484-9533-0B150B1E61F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NZ"/>
          </a:p>
        </p:txBody>
      </p:sp>
      <p:sp>
        <p:nvSpPr>
          <p:cNvPr id="3" name="Text Placeholder 2">
            <a:extLst>
              <a:ext uri="{FF2B5EF4-FFF2-40B4-BE49-F238E27FC236}">
                <a16:creationId xmlns:a16="http://schemas.microsoft.com/office/drawing/2014/main" id="{26A860A2-5715-4DC5-A2F4-36393F04377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B47EB925-7612-46E3-B325-E0F2E64E217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26115-93DD-439D-AB73-B403A1B14893}" type="datetimeFigureOut">
              <a:rPr lang="en-NZ" smtClean="0"/>
              <a:t>26/04/2019</a:t>
            </a:fld>
            <a:endParaRPr lang="en-NZ"/>
          </a:p>
        </p:txBody>
      </p:sp>
      <p:sp>
        <p:nvSpPr>
          <p:cNvPr id="5" name="Footer Placeholder 4">
            <a:extLst>
              <a:ext uri="{FF2B5EF4-FFF2-40B4-BE49-F238E27FC236}">
                <a16:creationId xmlns:a16="http://schemas.microsoft.com/office/drawing/2014/main" id="{B0B83F4A-34D0-4D19-B9A4-0D24C5D73CC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ECC97524-6E08-4C30-9778-5BEC932F639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F958E-C44B-42BD-9173-1DD03F7322B6}" type="slidenum">
              <a:rPr lang="en-NZ" smtClean="0"/>
              <a:t>‹#›</a:t>
            </a:fld>
            <a:endParaRPr lang="en-NZ"/>
          </a:p>
        </p:txBody>
      </p:sp>
    </p:spTree>
    <p:extLst>
      <p:ext uri="{BB962C8B-B14F-4D97-AF65-F5344CB8AC3E}">
        <p14:creationId xmlns:p14="http://schemas.microsoft.com/office/powerpoint/2010/main" val="233862194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49" r:id="rId3"/>
    <p:sldLayoutId id="2147483675" r:id="rId4"/>
    <p:sldLayoutId id="2147483662" r:id="rId5"/>
    <p:sldLayoutId id="2147483674" r:id="rId6"/>
    <p:sldLayoutId id="2147483660" r:id="rId7"/>
    <p:sldLayoutId id="2147483661" r:id="rId8"/>
    <p:sldLayoutId id="2147483654" r:id="rId9"/>
    <p:sldLayoutId id="2147483663" r:id="rId10"/>
    <p:sldLayoutId id="2147483664" r:id="rId11"/>
    <p:sldLayoutId id="2147483673" r:id="rId12"/>
    <p:sldLayoutId id="2147483655" r:id="rId13"/>
    <p:sldLayoutId id="2147483657" r:id="rId14"/>
    <p:sldLayoutId id="2147483670" r:id="rId1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6C27A-72D8-457B-A723-F18600481DD2}"/>
              </a:ext>
            </a:extLst>
          </p:cNvPr>
          <p:cNvSpPr>
            <a:spLocks noGrp="1"/>
          </p:cNvSpPr>
          <p:nvPr>
            <p:ph type="ctrTitle"/>
          </p:nvPr>
        </p:nvSpPr>
        <p:spPr/>
        <p:txBody>
          <a:bodyPr>
            <a:noAutofit/>
          </a:bodyPr>
          <a:lstStyle/>
          <a:p>
            <a:r>
              <a:rPr lang="en-NZ" sz="2000" dirty="0"/>
              <a:t>UTICAJ MODELA VODA NA PRORAČUN I VRIJEDNOSTI SKLOPNIH PRENAPONA U ELEKTROENERGETSKOM SISTEMU</a:t>
            </a:r>
            <a:endParaRPr lang="en-NZ" sz="2000" dirty="0"/>
          </a:p>
        </p:txBody>
      </p:sp>
      <p:sp>
        <p:nvSpPr>
          <p:cNvPr id="3" name="Subtitle 2">
            <a:extLst>
              <a:ext uri="{FF2B5EF4-FFF2-40B4-BE49-F238E27FC236}">
                <a16:creationId xmlns:a16="http://schemas.microsoft.com/office/drawing/2014/main" id="{EC0EF756-2813-4C92-852F-C68BE5F816AC}"/>
              </a:ext>
            </a:extLst>
          </p:cNvPr>
          <p:cNvSpPr>
            <a:spLocks noGrp="1"/>
          </p:cNvSpPr>
          <p:nvPr>
            <p:ph type="subTitle" idx="1"/>
          </p:nvPr>
        </p:nvSpPr>
        <p:spPr/>
        <p:txBody>
          <a:bodyPr>
            <a:normAutofit fontScale="62500" lnSpcReduction="20000"/>
          </a:bodyPr>
          <a:lstStyle/>
          <a:p>
            <a:r>
              <a:rPr lang="sr-Latn-ME" dirty="0" smtClean="0"/>
              <a:t>Vjera Popović, dipl. ing. </a:t>
            </a:r>
            <a:r>
              <a:rPr lang="sr-Latn-ME" dirty="0" err="1" smtClean="0"/>
              <a:t>el</a:t>
            </a:r>
            <a:r>
              <a:rPr lang="sr-Latn-ME" dirty="0" smtClean="0"/>
              <a:t>.</a:t>
            </a:r>
          </a:p>
          <a:p>
            <a:r>
              <a:rPr lang="sr-Latn-ME" dirty="0" smtClean="0"/>
              <a:t>Crnogorski </a:t>
            </a:r>
            <a:r>
              <a:rPr lang="sr-Latn-ME" dirty="0" err="1" smtClean="0"/>
              <a:t>elektroprenosni</a:t>
            </a:r>
            <a:r>
              <a:rPr lang="sr-Latn-ME" dirty="0" smtClean="0"/>
              <a:t> sistem A.D. Podgorica</a:t>
            </a:r>
            <a:endParaRPr lang="en-NZ" dirty="0"/>
          </a:p>
        </p:txBody>
      </p:sp>
    </p:spTree>
    <p:extLst>
      <p:ext uri="{BB962C8B-B14F-4D97-AF65-F5344CB8AC3E}">
        <p14:creationId xmlns:p14="http://schemas.microsoft.com/office/powerpoint/2010/main" val="1850277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ME" dirty="0" smtClean="0"/>
              <a:t>Uticaj modela voda na proračun </a:t>
            </a:r>
            <a:r>
              <a:rPr lang="sr-Latn-ME" dirty="0" err="1" smtClean="0"/>
              <a:t>prenapona</a:t>
            </a:r>
            <a:endParaRPr lang="sr-Latn-ME" dirty="0"/>
          </a:p>
        </p:txBody>
      </p:sp>
      <p:sp>
        <p:nvSpPr>
          <p:cNvPr id="3" name="Content Placeholder 2"/>
          <p:cNvSpPr>
            <a:spLocks noGrp="1"/>
          </p:cNvSpPr>
          <p:nvPr>
            <p:ph idx="1"/>
          </p:nvPr>
        </p:nvSpPr>
        <p:spPr/>
        <p:txBody>
          <a:bodyPr>
            <a:normAutofit/>
          </a:bodyPr>
          <a:lstStyle/>
          <a:p>
            <a:endParaRPr lang="sr-Latn-ME" dirty="0"/>
          </a:p>
        </p:txBody>
      </p:sp>
      <p:sp>
        <p:nvSpPr>
          <p:cNvPr id="5" name="Rectangle 4"/>
          <p:cNvSpPr/>
          <p:nvPr/>
        </p:nvSpPr>
        <p:spPr>
          <a:xfrm>
            <a:off x="5238607" y="2305700"/>
            <a:ext cx="3276743" cy="1323439"/>
          </a:xfrm>
          <a:prstGeom prst="rect">
            <a:avLst/>
          </a:prstGeom>
        </p:spPr>
        <p:txBody>
          <a:bodyPr wrap="square">
            <a:spAutoFit/>
          </a:bodyPr>
          <a:lstStyle/>
          <a:p>
            <a:pPr>
              <a:spcAft>
                <a:spcPts val="1000"/>
              </a:spcAft>
            </a:pPr>
            <a:r>
              <a:rPr lang="sr-Latn-ME" sz="1600" dirty="0" smtClean="0">
                <a:solidFill>
                  <a:schemeClr val="tx2"/>
                </a:solidFill>
              </a:rPr>
              <a:t>Slika 4. Vremenska </a:t>
            </a:r>
            <a:r>
              <a:rPr lang="sr-Latn-ME" sz="1600" dirty="0">
                <a:solidFill>
                  <a:schemeClr val="tx2"/>
                </a:solidFill>
              </a:rPr>
              <a:t>promjena </a:t>
            </a:r>
            <a:r>
              <a:rPr lang="sr-Latn-ME" sz="1600" dirty="0" err="1">
                <a:solidFill>
                  <a:schemeClr val="tx2"/>
                </a:solidFill>
              </a:rPr>
              <a:t>prenapona</a:t>
            </a:r>
            <a:r>
              <a:rPr lang="sr-Latn-ME" sz="1600" dirty="0">
                <a:solidFill>
                  <a:schemeClr val="tx2"/>
                </a:solidFill>
              </a:rPr>
              <a:t> na kraju voda modelovanog sa N=1 </a:t>
            </a:r>
            <a:r>
              <a:rPr lang="el-GR" sz="1600" dirty="0">
                <a:solidFill>
                  <a:schemeClr val="tx2"/>
                </a:solidFill>
              </a:rPr>
              <a:t>π </a:t>
            </a:r>
            <a:r>
              <a:rPr lang="sr-Latn-ME" sz="1600" dirty="0">
                <a:solidFill>
                  <a:schemeClr val="tx2"/>
                </a:solidFill>
              </a:rPr>
              <a:t>sekcijom sa skoncentrisanim parametrima određenim za frekvenciju od </a:t>
            </a:r>
            <a:r>
              <a:rPr lang="sr-Latn-ME" sz="1600" dirty="0" smtClean="0">
                <a:solidFill>
                  <a:schemeClr val="tx2"/>
                </a:solidFill>
              </a:rPr>
              <a:t>50Hz</a:t>
            </a:r>
            <a:endParaRPr lang="sr-Latn-ME" sz="1600" dirty="0">
              <a:solidFill>
                <a:schemeClr val="tx2"/>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557" y="1410960"/>
            <a:ext cx="4464685" cy="2159635"/>
          </a:xfrm>
          <a:prstGeom prst="rect">
            <a:avLst/>
          </a:prstGeom>
          <a:solidFill>
            <a:schemeClr val="bg1"/>
          </a:solidFill>
          <a:ln>
            <a:noFill/>
          </a:ln>
          <a:effectLst>
            <a:glow rad="228600">
              <a:schemeClr val="accent1">
                <a:satMod val="175000"/>
                <a:alpha val="40000"/>
              </a:schemeClr>
            </a:glow>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557" y="3963456"/>
            <a:ext cx="4464050" cy="2159635"/>
          </a:xfrm>
          <a:prstGeom prst="rect">
            <a:avLst/>
          </a:prstGeom>
          <a:solidFill>
            <a:schemeClr val="bg1"/>
          </a:solidFill>
          <a:ln>
            <a:noFill/>
          </a:ln>
          <a:effectLst>
            <a:glow rad="228600">
              <a:schemeClr val="accent1">
                <a:satMod val="175000"/>
                <a:alpha val="40000"/>
              </a:schemeClr>
            </a:glow>
          </a:effectLst>
        </p:spPr>
      </p:pic>
      <p:sp>
        <p:nvSpPr>
          <p:cNvPr id="8" name="Rectangle 7"/>
          <p:cNvSpPr/>
          <p:nvPr/>
        </p:nvSpPr>
        <p:spPr>
          <a:xfrm>
            <a:off x="5238607" y="4605751"/>
            <a:ext cx="3276743" cy="1569660"/>
          </a:xfrm>
          <a:prstGeom prst="rect">
            <a:avLst/>
          </a:prstGeom>
        </p:spPr>
        <p:txBody>
          <a:bodyPr wrap="square">
            <a:spAutoFit/>
          </a:bodyPr>
          <a:lstStyle/>
          <a:p>
            <a:pPr>
              <a:spcAft>
                <a:spcPts val="1000"/>
              </a:spcAft>
            </a:pPr>
            <a:r>
              <a:rPr lang="sr-Latn-ME" sz="1600" dirty="0">
                <a:solidFill>
                  <a:schemeClr val="tx2"/>
                </a:solidFill>
              </a:rPr>
              <a:t>Slika </a:t>
            </a:r>
            <a:r>
              <a:rPr lang="sr-Latn-ME" sz="1600" dirty="0" smtClean="0">
                <a:solidFill>
                  <a:schemeClr val="tx2"/>
                </a:solidFill>
              </a:rPr>
              <a:t>5. </a:t>
            </a:r>
            <a:r>
              <a:rPr lang="sr-Latn-ME" sz="1600" dirty="0">
                <a:solidFill>
                  <a:schemeClr val="tx2"/>
                </a:solidFill>
              </a:rPr>
              <a:t>Poređenje vremenskih promjena napona na kraju voda modelovanog skoncentrisanim parametrima sa N=1 </a:t>
            </a:r>
            <a:r>
              <a:rPr lang="el-GR" sz="1600" dirty="0">
                <a:solidFill>
                  <a:schemeClr val="tx2"/>
                </a:solidFill>
              </a:rPr>
              <a:t>π- </a:t>
            </a:r>
            <a:r>
              <a:rPr lang="sr-Latn-ME" sz="1600" dirty="0">
                <a:solidFill>
                  <a:schemeClr val="tx2"/>
                </a:solidFill>
              </a:rPr>
              <a:t>sekcijom određenim za frekvenciju od 50Hz i 744.86Hz</a:t>
            </a:r>
            <a:endParaRPr lang="sr-Latn-ME" sz="1600" dirty="0">
              <a:solidFill>
                <a:schemeClr val="tx2"/>
              </a:solidFill>
            </a:endParaRPr>
          </a:p>
        </p:txBody>
      </p:sp>
    </p:spTree>
    <p:extLst>
      <p:ext uri="{BB962C8B-B14F-4D97-AF65-F5344CB8AC3E}">
        <p14:creationId xmlns:p14="http://schemas.microsoft.com/office/powerpoint/2010/main" val="4193904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ME" dirty="0" smtClean="0"/>
              <a:t>Uticaj modela voda na proračun </a:t>
            </a:r>
            <a:r>
              <a:rPr lang="sr-Latn-ME" dirty="0" err="1" smtClean="0"/>
              <a:t>prenapona</a:t>
            </a:r>
            <a:endParaRPr lang="sr-Latn-ME" dirty="0"/>
          </a:p>
        </p:txBody>
      </p:sp>
      <p:sp>
        <p:nvSpPr>
          <p:cNvPr id="3" name="Content Placeholder 2"/>
          <p:cNvSpPr>
            <a:spLocks noGrp="1"/>
          </p:cNvSpPr>
          <p:nvPr>
            <p:ph idx="1"/>
          </p:nvPr>
        </p:nvSpPr>
        <p:spPr/>
        <p:txBody>
          <a:bodyPr>
            <a:normAutofit/>
          </a:bodyPr>
          <a:lstStyle/>
          <a:p>
            <a:r>
              <a:rPr lang="sr-Latn-ME" sz="1600" dirty="0" smtClean="0"/>
              <a:t>Poređenje talasnih </a:t>
            </a:r>
            <a:r>
              <a:rPr lang="sr-Latn-ME" sz="1600" dirty="0"/>
              <a:t>oblika </a:t>
            </a:r>
            <a:r>
              <a:rPr lang="sr-Latn-ME" sz="1600" dirty="0" err="1"/>
              <a:t>prenapona</a:t>
            </a:r>
            <a:r>
              <a:rPr lang="sr-Latn-ME" sz="1600" dirty="0"/>
              <a:t> dobijenih primjenom modela voda sa distribuiranim parametrima i modela voda sa </a:t>
            </a:r>
            <a:r>
              <a:rPr lang="el-GR" sz="1600" dirty="0"/>
              <a:t>π </a:t>
            </a:r>
            <a:r>
              <a:rPr lang="sr-Latn-ME" sz="1600" dirty="0"/>
              <a:t>sekcijom bez korigovanih parametara </a:t>
            </a:r>
            <a:r>
              <a:rPr lang="sr-Latn-ME" sz="1600" dirty="0" smtClean="0"/>
              <a:t>i </a:t>
            </a:r>
            <a:r>
              <a:rPr lang="sr-Latn-ME" sz="1600" dirty="0"/>
              <a:t>sa korigovanim parametrima sa aspekta frekvencije </a:t>
            </a:r>
            <a:r>
              <a:rPr lang="sr-Latn-ME" sz="1600" dirty="0" err="1"/>
              <a:t>prelaznog</a:t>
            </a:r>
            <a:r>
              <a:rPr lang="sr-Latn-ME" sz="1600" dirty="0"/>
              <a:t> procesa </a:t>
            </a:r>
            <a:r>
              <a:rPr lang="sr-Latn-ME" sz="1600" dirty="0" smtClean="0"/>
              <a:t>dato je na sledećim slikama:</a:t>
            </a:r>
            <a:endParaRPr lang="sr-Latn-ME" sz="1600" dirty="0"/>
          </a:p>
        </p:txBody>
      </p:sp>
      <p:sp>
        <p:nvSpPr>
          <p:cNvPr id="5" name="Rectangle 4"/>
          <p:cNvSpPr/>
          <p:nvPr/>
        </p:nvSpPr>
        <p:spPr>
          <a:xfrm>
            <a:off x="3992704" y="3463290"/>
            <a:ext cx="4522646" cy="1077218"/>
          </a:xfrm>
          <a:prstGeom prst="rect">
            <a:avLst/>
          </a:prstGeom>
        </p:spPr>
        <p:txBody>
          <a:bodyPr wrap="square">
            <a:spAutoFit/>
          </a:bodyPr>
          <a:lstStyle/>
          <a:p>
            <a:pPr>
              <a:spcAft>
                <a:spcPts val="1000"/>
              </a:spcAft>
            </a:pPr>
            <a:r>
              <a:rPr lang="sr-Latn-ME" sz="1600" dirty="0" smtClean="0">
                <a:solidFill>
                  <a:schemeClr val="tx2"/>
                </a:solidFill>
              </a:rPr>
              <a:t>Slika 6 a). </a:t>
            </a:r>
            <a:r>
              <a:rPr lang="sr-Latn-ME" sz="1600" dirty="0">
                <a:solidFill>
                  <a:schemeClr val="tx2"/>
                </a:solidFill>
              </a:rPr>
              <a:t>Poređenje talasnih oblika </a:t>
            </a:r>
            <a:r>
              <a:rPr lang="sr-Latn-ME" sz="1600" dirty="0" err="1">
                <a:solidFill>
                  <a:schemeClr val="tx2"/>
                </a:solidFill>
              </a:rPr>
              <a:t>prenapona</a:t>
            </a:r>
            <a:r>
              <a:rPr lang="sr-Latn-ME" sz="1600" dirty="0">
                <a:solidFill>
                  <a:schemeClr val="tx2"/>
                </a:solidFill>
              </a:rPr>
              <a:t> dobijenih primjenom modela voda sa distribuiranim parametrima i modela voda sa N=1 </a:t>
            </a:r>
            <a:r>
              <a:rPr lang="el-GR" sz="1600" dirty="0">
                <a:solidFill>
                  <a:schemeClr val="tx2"/>
                </a:solidFill>
              </a:rPr>
              <a:t>π </a:t>
            </a:r>
            <a:r>
              <a:rPr lang="sr-Latn-ME" sz="1600" dirty="0" smtClean="0">
                <a:solidFill>
                  <a:schemeClr val="tx2"/>
                </a:solidFill>
              </a:rPr>
              <a:t>sekcijom bez </a:t>
            </a:r>
            <a:r>
              <a:rPr lang="sr-Latn-ME" sz="1600" dirty="0">
                <a:solidFill>
                  <a:schemeClr val="tx2"/>
                </a:solidFill>
              </a:rPr>
              <a:t>korigovanih </a:t>
            </a:r>
            <a:r>
              <a:rPr lang="sr-Latn-ME" sz="1600" dirty="0" smtClean="0">
                <a:solidFill>
                  <a:schemeClr val="tx2"/>
                </a:solidFill>
              </a:rPr>
              <a:t>parametara</a:t>
            </a:r>
            <a:endParaRPr lang="sr-Latn-ME" sz="1600" dirty="0">
              <a:solidFill>
                <a:schemeClr val="tx2"/>
              </a:solidFill>
            </a:endParaRPr>
          </a:p>
        </p:txBody>
      </p:sp>
      <p:sp>
        <p:nvSpPr>
          <p:cNvPr id="8" name="Rectangle 7"/>
          <p:cNvSpPr/>
          <p:nvPr/>
        </p:nvSpPr>
        <p:spPr>
          <a:xfrm>
            <a:off x="3992704" y="5529878"/>
            <a:ext cx="4363356" cy="1323439"/>
          </a:xfrm>
          <a:prstGeom prst="rect">
            <a:avLst/>
          </a:prstGeom>
        </p:spPr>
        <p:txBody>
          <a:bodyPr wrap="square">
            <a:spAutoFit/>
          </a:bodyPr>
          <a:lstStyle/>
          <a:p>
            <a:pPr>
              <a:spcAft>
                <a:spcPts val="1000"/>
              </a:spcAft>
            </a:pPr>
            <a:r>
              <a:rPr lang="sr-Latn-ME" sz="1600" dirty="0">
                <a:solidFill>
                  <a:schemeClr val="tx2"/>
                </a:solidFill>
              </a:rPr>
              <a:t>Slika </a:t>
            </a:r>
            <a:r>
              <a:rPr lang="sr-Latn-ME" sz="1600" dirty="0" smtClean="0">
                <a:solidFill>
                  <a:schemeClr val="tx2"/>
                </a:solidFill>
              </a:rPr>
              <a:t>6 b). </a:t>
            </a:r>
            <a:r>
              <a:rPr lang="sr-Latn-ME" sz="1600" dirty="0">
                <a:solidFill>
                  <a:schemeClr val="tx2"/>
                </a:solidFill>
              </a:rPr>
              <a:t>Poređenje talasnih oblika </a:t>
            </a:r>
            <a:r>
              <a:rPr lang="sr-Latn-ME" sz="1600" dirty="0" err="1">
                <a:solidFill>
                  <a:schemeClr val="tx2"/>
                </a:solidFill>
              </a:rPr>
              <a:t>prenapona</a:t>
            </a:r>
            <a:r>
              <a:rPr lang="sr-Latn-ME" sz="1600" dirty="0">
                <a:solidFill>
                  <a:schemeClr val="tx2"/>
                </a:solidFill>
              </a:rPr>
              <a:t> dobijenih primjenom modela voda sa distribuiranim parametrima i modela voda sa N=1 </a:t>
            </a:r>
            <a:r>
              <a:rPr lang="el-GR" sz="1600" dirty="0">
                <a:solidFill>
                  <a:schemeClr val="tx2"/>
                </a:solidFill>
              </a:rPr>
              <a:t>π </a:t>
            </a:r>
            <a:r>
              <a:rPr lang="sr-Latn-ME" sz="1600" dirty="0">
                <a:solidFill>
                  <a:schemeClr val="tx2"/>
                </a:solidFill>
              </a:rPr>
              <a:t>sekcijom </a:t>
            </a:r>
            <a:r>
              <a:rPr lang="sr-Latn-ME" sz="1600" dirty="0" smtClean="0">
                <a:solidFill>
                  <a:schemeClr val="tx2"/>
                </a:solidFill>
              </a:rPr>
              <a:t>sa </a:t>
            </a:r>
            <a:r>
              <a:rPr lang="sr-Latn-ME" sz="1600" dirty="0">
                <a:solidFill>
                  <a:schemeClr val="tx2"/>
                </a:solidFill>
              </a:rPr>
              <a:t>korigovanim parametrima </a:t>
            </a:r>
            <a:endParaRPr lang="sr-Latn-ME" sz="1600" dirty="0">
              <a:solidFill>
                <a:schemeClr val="tx2"/>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114" y="2420795"/>
            <a:ext cx="3023590" cy="2160000"/>
          </a:xfrm>
          <a:prstGeom prst="rect">
            <a:avLst/>
          </a:prstGeom>
          <a:solidFill>
            <a:schemeClr val="bg1"/>
          </a:solidFill>
          <a:ln>
            <a:noFill/>
          </a:ln>
          <a:effectLst>
            <a:glow rad="139700">
              <a:schemeClr val="accent1">
                <a:satMod val="175000"/>
                <a:alpha val="40000"/>
              </a:schemeClr>
            </a:glow>
          </a:effectLst>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114" y="4623753"/>
            <a:ext cx="3023590" cy="2160000"/>
          </a:xfrm>
          <a:prstGeom prst="rect">
            <a:avLst/>
          </a:prstGeom>
          <a:solidFill>
            <a:schemeClr val="bg1"/>
          </a:solidFill>
          <a:ln>
            <a:noFill/>
          </a:ln>
          <a:effectLst>
            <a:glow rad="139700">
              <a:schemeClr val="accent1">
                <a:satMod val="175000"/>
                <a:alpha val="40000"/>
              </a:schemeClr>
            </a:glow>
          </a:effectLst>
        </p:spPr>
      </p:pic>
    </p:spTree>
    <p:extLst>
      <p:ext uri="{BB962C8B-B14F-4D97-AF65-F5344CB8AC3E}">
        <p14:creationId xmlns:p14="http://schemas.microsoft.com/office/powerpoint/2010/main" val="191684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ME" dirty="0" smtClean="0"/>
              <a:t>Uticaj modela voda na proračun </a:t>
            </a:r>
            <a:r>
              <a:rPr lang="sr-Latn-ME" dirty="0" err="1" smtClean="0"/>
              <a:t>prenapona</a:t>
            </a:r>
            <a:endParaRPr lang="sr-Latn-ME" dirty="0"/>
          </a:p>
        </p:txBody>
      </p:sp>
      <p:sp>
        <p:nvSpPr>
          <p:cNvPr id="3" name="Content Placeholder 2"/>
          <p:cNvSpPr>
            <a:spLocks noGrp="1"/>
          </p:cNvSpPr>
          <p:nvPr>
            <p:ph idx="1"/>
          </p:nvPr>
        </p:nvSpPr>
        <p:spPr/>
        <p:txBody>
          <a:bodyPr>
            <a:normAutofit/>
          </a:bodyPr>
          <a:lstStyle/>
          <a:p>
            <a:r>
              <a:rPr lang="sr-Latn-ME" dirty="0"/>
              <a:t>U cilju provjere </a:t>
            </a:r>
            <a:r>
              <a:rPr lang="sr-Latn-ME" dirty="0" err="1"/>
              <a:t>primjenjivosti</a:t>
            </a:r>
            <a:r>
              <a:rPr lang="sr-Latn-ME" dirty="0"/>
              <a:t> šema sa skoncentrisanim parametrima, izvršen je proračun zavisnosti maksimalne frekvencije </a:t>
            </a:r>
            <a:r>
              <a:rPr lang="sr-Latn-ME" dirty="0" err="1"/>
              <a:t>f</a:t>
            </a:r>
            <a:r>
              <a:rPr lang="sr-Latn-ME" baseline="-25000" dirty="0" err="1"/>
              <a:t>max</a:t>
            </a:r>
            <a:r>
              <a:rPr lang="sr-Latn-ME" dirty="0"/>
              <a:t> </a:t>
            </a:r>
            <a:r>
              <a:rPr lang="sr-Latn-ME" dirty="0" smtClean="0"/>
              <a:t>od </a:t>
            </a:r>
            <a:r>
              <a:rPr lang="sr-Latn-ME" dirty="0"/>
              <a:t>dužine voda za različiti broj sekcija </a:t>
            </a:r>
            <a:r>
              <a:rPr lang="sr-Latn-ME" dirty="0" err="1" smtClean="0"/>
              <a:t>zamjenske</a:t>
            </a:r>
            <a:r>
              <a:rPr lang="sr-Latn-ME" smtClean="0"/>
              <a:t> šeme </a:t>
            </a:r>
            <a:r>
              <a:rPr lang="sr-Latn-ME" dirty="0"/>
              <a:t>(N=1,2,3,4). Ove zavisnosti su upoređene sa </a:t>
            </a:r>
            <a:r>
              <a:rPr lang="sr-Latn-ME" dirty="0" smtClean="0"/>
              <a:t>zavisnošću stvarne </a:t>
            </a:r>
            <a:r>
              <a:rPr lang="sr-Latn-ME" dirty="0"/>
              <a:t>frekvencije </a:t>
            </a:r>
            <a:r>
              <a:rPr lang="sr-Latn-ME" dirty="0" err="1"/>
              <a:t>prelaznog</a:t>
            </a:r>
            <a:r>
              <a:rPr lang="sr-Latn-ME" dirty="0"/>
              <a:t> procesa od dužine voda </a:t>
            </a:r>
            <a:r>
              <a:rPr lang="sr-Latn-ME" dirty="0" smtClean="0"/>
              <a:t>i </a:t>
            </a:r>
            <a:r>
              <a:rPr lang="sr-Latn-ME" dirty="0"/>
              <a:t>date su grafički na slici 8.</a:t>
            </a:r>
            <a:endParaRPr lang="sr-Latn-M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5714" y="3390041"/>
            <a:ext cx="4465955" cy="2159635"/>
          </a:xfrm>
          <a:prstGeom prst="rect">
            <a:avLst/>
          </a:prstGeom>
          <a:solidFill>
            <a:schemeClr val="bg1"/>
          </a:solidFill>
          <a:ln>
            <a:noFill/>
          </a:ln>
          <a:effectLst>
            <a:glow rad="228600">
              <a:schemeClr val="accent1">
                <a:satMod val="175000"/>
                <a:alpha val="40000"/>
              </a:schemeClr>
            </a:glow>
          </a:effectLst>
        </p:spPr>
      </p:pic>
      <p:sp>
        <p:nvSpPr>
          <p:cNvPr id="5" name="Rectangle 4"/>
          <p:cNvSpPr/>
          <p:nvPr/>
        </p:nvSpPr>
        <p:spPr>
          <a:xfrm>
            <a:off x="1397689" y="5746264"/>
            <a:ext cx="6540081" cy="338554"/>
          </a:xfrm>
          <a:prstGeom prst="rect">
            <a:avLst/>
          </a:prstGeom>
        </p:spPr>
        <p:txBody>
          <a:bodyPr wrap="square">
            <a:spAutoFit/>
          </a:bodyPr>
          <a:lstStyle/>
          <a:p>
            <a:pPr algn="ctr">
              <a:spcAft>
                <a:spcPts val="1000"/>
              </a:spcAft>
            </a:pPr>
            <a:r>
              <a:rPr lang="sr-Latn-ME" sz="1600" dirty="0">
                <a:solidFill>
                  <a:schemeClr val="tx2"/>
                </a:solidFill>
              </a:rPr>
              <a:t>Slika </a:t>
            </a:r>
            <a:r>
              <a:rPr lang="sr-Latn-ME" sz="1600" dirty="0" smtClean="0">
                <a:solidFill>
                  <a:schemeClr val="tx2"/>
                </a:solidFill>
              </a:rPr>
              <a:t>8. Zavisnost </a:t>
            </a:r>
            <a:r>
              <a:rPr lang="sr-Latn-ME" sz="1600" dirty="0">
                <a:solidFill>
                  <a:schemeClr val="tx2"/>
                </a:solidFill>
              </a:rPr>
              <a:t>analiziranih frekvencija od dužine voda</a:t>
            </a:r>
            <a:endParaRPr lang="sr-Latn-ME" sz="1600" dirty="0">
              <a:solidFill>
                <a:schemeClr val="tx2"/>
              </a:solidFill>
            </a:endParaRPr>
          </a:p>
        </p:txBody>
      </p:sp>
    </p:spTree>
    <p:extLst>
      <p:ext uri="{BB962C8B-B14F-4D97-AF65-F5344CB8AC3E}">
        <p14:creationId xmlns:p14="http://schemas.microsoft.com/office/powerpoint/2010/main" val="3480382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ME" dirty="0" smtClean="0"/>
              <a:t>Uticaj modela voda na proračun </a:t>
            </a:r>
            <a:r>
              <a:rPr lang="sr-Latn-ME" dirty="0" err="1" smtClean="0"/>
              <a:t>prenapona</a:t>
            </a:r>
            <a:endParaRPr lang="sr-Latn-ME" dirty="0"/>
          </a:p>
        </p:txBody>
      </p:sp>
      <p:sp>
        <p:nvSpPr>
          <p:cNvPr id="3" name="Content Placeholder 2"/>
          <p:cNvSpPr>
            <a:spLocks noGrp="1"/>
          </p:cNvSpPr>
          <p:nvPr>
            <p:ph idx="1"/>
          </p:nvPr>
        </p:nvSpPr>
        <p:spPr/>
        <p:txBody>
          <a:bodyPr>
            <a:normAutofit/>
          </a:bodyPr>
          <a:lstStyle/>
          <a:p>
            <a:r>
              <a:rPr lang="sr-Latn-ME" dirty="0"/>
              <a:t>Sa slike 8 se uočava da se povećanjem broja dionica za modelovanje voda sa skoncentrisanim parametrima povećava i maksimalna frekvencija </a:t>
            </a:r>
            <a:r>
              <a:rPr lang="sr-Latn-ME" dirty="0" err="1"/>
              <a:t>prelaznog</a:t>
            </a:r>
            <a:r>
              <a:rPr lang="sr-Latn-ME" dirty="0"/>
              <a:t> procesa za koju se taj model može primijeniti. </a:t>
            </a:r>
            <a:endParaRPr lang="sr-Latn-ME" dirty="0" smtClean="0"/>
          </a:p>
          <a:p>
            <a:r>
              <a:rPr lang="sr-Latn-ME" dirty="0" smtClean="0"/>
              <a:t>Već </a:t>
            </a:r>
            <a:r>
              <a:rPr lang="sr-Latn-ME" dirty="0"/>
              <a:t>za N=2 dionice se vidi da se maksimalna frekvencija </a:t>
            </a:r>
            <a:r>
              <a:rPr lang="sr-Latn-ME" dirty="0" err="1"/>
              <a:t>f</a:t>
            </a:r>
            <a:r>
              <a:rPr lang="sr-Latn-ME" baseline="-25000" dirty="0" err="1"/>
              <a:t>max</a:t>
            </a:r>
            <a:r>
              <a:rPr lang="sr-Latn-ME" dirty="0"/>
              <a:t> </a:t>
            </a:r>
            <a:r>
              <a:rPr lang="sr-Latn-ME" dirty="0" smtClean="0"/>
              <a:t> </a:t>
            </a:r>
            <a:r>
              <a:rPr lang="sr-Latn-ME" dirty="0"/>
              <a:t>praktično poklapa sa stvarnom frekvencijom </a:t>
            </a:r>
            <a:r>
              <a:rPr lang="sr-Latn-ME" dirty="0" err="1"/>
              <a:t>prelaznog</a:t>
            </a:r>
            <a:r>
              <a:rPr lang="sr-Latn-ME" dirty="0"/>
              <a:t> procesa </a:t>
            </a:r>
            <a:r>
              <a:rPr lang="sr-Latn-ME" dirty="0" smtClean="0"/>
              <a:t>za </a:t>
            </a:r>
            <a:r>
              <a:rPr lang="sr-Latn-ME" dirty="0"/>
              <a:t>bilo koju dužinu voda. </a:t>
            </a:r>
            <a:endParaRPr lang="sr-Latn-ME" dirty="0" smtClean="0"/>
          </a:p>
          <a:p>
            <a:r>
              <a:rPr lang="sr-Latn-ME" dirty="0" smtClean="0"/>
              <a:t>Za </a:t>
            </a:r>
            <a:r>
              <a:rPr lang="sr-Latn-ME" dirty="0"/>
              <a:t>N=3, N=4 itd. maksimalne frekvencije </a:t>
            </a:r>
            <a:r>
              <a:rPr lang="sr-Latn-ME" dirty="0" err="1" smtClean="0"/>
              <a:t>primjenjivosti</a:t>
            </a:r>
            <a:r>
              <a:rPr lang="sr-Latn-ME" dirty="0" smtClean="0"/>
              <a:t> šema sa skoncentrisanim parametrima su </a:t>
            </a:r>
            <a:r>
              <a:rPr lang="sr-Latn-ME" dirty="0"/>
              <a:t>veće od stvarne frekvencije </a:t>
            </a:r>
            <a:r>
              <a:rPr lang="sr-Latn-ME" dirty="0" err="1"/>
              <a:t>prelaznog</a:t>
            </a:r>
            <a:r>
              <a:rPr lang="sr-Latn-ME" dirty="0"/>
              <a:t> procesa </a:t>
            </a:r>
            <a:r>
              <a:rPr lang="sr-Latn-ME" dirty="0" smtClean="0"/>
              <a:t>za </a:t>
            </a:r>
            <a:r>
              <a:rPr lang="sr-Latn-ME" dirty="0"/>
              <a:t>bilo koju dužinu voda. </a:t>
            </a:r>
            <a:endParaRPr lang="sr-Latn-ME" dirty="0"/>
          </a:p>
        </p:txBody>
      </p:sp>
    </p:spTree>
    <p:extLst>
      <p:ext uri="{BB962C8B-B14F-4D97-AF65-F5344CB8AC3E}">
        <p14:creationId xmlns:p14="http://schemas.microsoft.com/office/powerpoint/2010/main" val="1137237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ME" dirty="0" smtClean="0"/>
              <a:t>Zaključak</a:t>
            </a:r>
            <a:endParaRPr lang="sr-Latn-ME" dirty="0"/>
          </a:p>
        </p:txBody>
      </p:sp>
      <p:sp>
        <p:nvSpPr>
          <p:cNvPr id="3" name="Content Placeholder 2"/>
          <p:cNvSpPr>
            <a:spLocks noGrp="1"/>
          </p:cNvSpPr>
          <p:nvPr>
            <p:ph idx="1"/>
          </p:nvPr>
        </p:nvSpPr>
        <p:spPr/>
        <p:txBody>
          <a:bodyPr>
            <a:normAutofit fontScale="92500" lnSpcReduction="10000"/>
          </a:bodyPr>
          <a:lstStyle/>
          <a:p>
            <a:r>
              <a:rPr lang="sr-Latn-ME" dirty="0" smtClean="0"/>
              <a:t>Proračun </a:t>
            </a:r>
            <a:r>
              <a:rPr lang="sr-Latn-ME" dirty="0" err="1"/>
              <a:t>sklopnih</a:t>
            </a:r>
            <a:r>
              <a:rPr lang="sr-Latn-ME" dirty="0"/>
              <a:t> </a:t>
            </a:r>
            <a:r>
              <a:rPr lang="sr-Latn-ME" dirty="0" err="1"/>
              <a:t>prenapona</a:t>
            </a:r>
            <a:r>
              <a:rPr lang="sr-Latn-ME" dirty="0"/>
              <a:t> podrazumijeva modelovanje elemenata elektroenergetskog sistema. Najvažniji uticaj na vrijednosti amplitude </a:t>
            </a:r>
            <a:r>
              <a:rPr lang="sr-Latn-ME" dirty="0" err="1"/>
              <a:t>prenapona</a:t>
            </a:r>
            <a:r>
              <a:rPr lang="sr-Latn-ME" dirty="0"/>
              <a:t> i vrijeme </a:t>
            </a:r>
            <a:r>
              <a:rPr lang="sr-Latn-ME" dirty="0" err="1"/>
              <a:t>prigušenja</a:t>
            </a:r>
            <a:r>
              <a:rPr lang="sr-Latn-ME" dirty="0"/>
              <a:t> </a:t>
            </a:r>
            <a:r>
              <a:rPr lang="sr-Latn-ME" dirty="0" err="1"/>
              <a:t>prelaznog</a:t>
            </a:r>
            <a:r>
              <a:rPr lang="sr-Latn-ME" dirty="0"/>
              <a:t> procesa ima model vodova. Iz toga razloga je izbor modela voda najznačajniji korak u proračunima.</a:t>
            </a:r>
          </a:p>
          <a:p>
            <a:r>
              <a:rPr lang="sr-Latn-ME" dirty="0"/>
              <a:t>U radu je data analiza mogućnosti primjene </a:t>
            </a:r>
            <a:r>
              <a:rPr lang="sr-Latn-ME" dirty="0" err="1"/>
              <a:t>zamjenske</a:t>
            </a:r>
            <a:r>
              <a:rPr lang="sr-Latn-ME" dirty="0"/>
              <a:t> π šeme voda sa skoncentrisanim parametrima za slučaj proračuna </a:t>
            </a:r>
            <a:r>
              <a:rPr lang="sr-Latn-ME" dirty="0" err="1"/>
              <a:t>sklopnih</a:t>
            </a:r>
            <a:r>
              <a:rPr lang="sr-Latn-ME" dirty="0"/>
              <a:t> </a:t>
            </a:r>
            <a:r>
              <a:rPr lang="sr-Latn-ME" dirty="0" err="1"/>
              <a:t>prenapona</a:t>
            </a:r>
            <a:r>
              <a:rPr lang="sr-Latn-ME" dirty="0"/>
              <a:t> pri uključenju voda u praznom hodu. Rezultati proračuna su upoređivani sa rezultatima dobijenim primjenom modela voda sa distribuiranim parametrima. </a:t>
            </a:r>
            <a:endParaRPr lang="sr-Latn-ME" dirty="0" smtClean="0"/>
          </a:p>
          <a:p>
            <a:r>
              <a:rPr lang="sr-Latn-ME" dirty="0" smtClean="0"/>
              <a:t>Rezultati </a:t>
            </a:r>
            <a:r>
              <a:rPr lang="sr-Latn-ME" dirty="0"/>
              <a:t>analize pokazuju da primjena </a:t>
            </a:r>
            <a:r>
              <a:rPr lang="sr-Latn-ME" dirty="0" err="1"/>
              <a:t>zamjenske</a:t>
            </a:r>
            <a:r>
              <a:rPr lang="sr-Latn-ME" dirty="0"/>
              <a:t> π šeme voda sa jednom sekcijom ne daje dovoljno tačne rezultate za dužine vodova u širokom opsegu. Za proračun </a:t>
            </a:r>
            <a:r>
              <a:rPr lang="sr-Latn-ME" dirty="0" err="1"/>
              <a:t>sklopnih</a:t>
            </a:r>
            <a:r>
              <a:rPr lang="sr-Latn-ME" dirty="0"/>
              <a:t> </a:t>
            </a:r>
            <a:r>
              <a:rPr lang="sr-Latn-ME" dirty="0" err="1"/>
              <a:t>prenapona</a:t>
            </a:r>
            <a:r>
              <a:rPr lang="sr-Latn-ME" dirty="0"/>
              <a:t> prilikom uključenja voda u praznom hodu potrebno je koristiti </a:t>
            </a:r>
            <a:r>
              <a:rPr lang="sr-Latn-ME" dirty="0" err="1"/>
              <a:t>zamjensku</a:t>
            </a:r>
            <a:r>
              <a:rPr lang="sr-Latn-ME" dirty="0"/>
              <a:t> π-šema voda sa skoncentrisanim parametrima sa najmanje 2 sekcije. Pri tome je potrebno korigovati parametre sekcija tako da se uvažava uticaj frekvencije </a:t>
            </a:r>
            <a:r>
              <a:rPr lang="sr-Latn-ME" dirty="0" err="1"/>
              <a:t>prelaznog</a:t>
            </a:r>
            <a:r>
              <a:rPr lang="sr-Latn-ME" dirty="0"/>
              <a:t> procesa.</a:t>
            </a:r>
          </a:p>
        </p:txBody>
      </p:sp>
    </p:spTree>
    <p:extLst>
      <p:ext uri="{BB962C8B-B14F-4D97-AF65-F5344CB8AC3E}">
        <p14:creationId xmlns:p14="http://schemas.microsoft.com/office/powerpoint/2010/main" val="3662588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r-Latn-ME" dirty="0" smtClean="0"/>
              <a:t>Uvod</a:t>
            </a:r>
            <a:endParaRPr lang="sr-Latn-ME" dirty="0"/>
          </a:p>
        </p:txBody>
      </p:sp>
      <p:sp>
        <p:nvSpPr>
          <p:cNvPr id="9" name="Content Placeholder 8"/>
          <p:cNvSpPr>
            <a:spLocks noGrp="1"/>
          </p:cNvSpPr>
          <p:nvPr>
            <p:ph idx="1"/>
          </p:nvPr>
        </p:nvSpPr>
        <p:spPr/>
        <p:txBody>
          <a:bodyPr/>
          <a:lstStyle/>
          <a:p>
            <a:r>
              <a:rPr lang="sr-Latn-ME" dirty="0" err="1"/>
              <a:t>Prenapon</a:t>
            </a:r>
            <a:r>
              <a:rPr lang="sr-Latn-ME" dirty="0"/>
              <a:t> predstavlja svako povećanje napona čija maksimalna vrijednost prevazilazi maksimalnu vrijednost najvišeg napona </a:t>
            </a:r>
            <a:r>
              <a:rPr lang="sr-Latn-ME" dirty="0" smtClean="0"/>
              <a:t>mreže.</a:t>
            </a:r>
          </a:p>
          <a:p>
            <a:r>
              <a:rPr lang="sr-Latn-ME" dirty="0"/>
              <a:t>Skopni </a:t>
            </a:r>
            <a:r>
              <a:rPr lang="sr-Latn-ME" dirty="0" err="1"/>
              <a:t>prenaponi</a:t>
            </a:r>
            <a:r>
              <a:rPr lang="sr-Latn-ME" dirty="0"/>
              <a:t> nastaju pri </a:t>
            </a:r>
            <a:r>
              <a:rPr lang="sr-Latn-ME" dirty="0" err="1"/>
              <a:t>sklopnim</a:t>
            </a:r>
            <a:r>
              <a:rPr lang="sr-Latn-ME" dirty="0"/>
              <a:t> operacijama </a:t>
            </a:r>
            <a:r>
              <a:rPr lang="sr-Latn-ME" dirty="0" smtClean="0"/>
              <a:t>koje </a:t>
            </a:r>
            <a:r>
              <a:rPr lang="sr-Latn-ME" dirty="0"/>
              <a:t>se vrlo često dešavaju u elektroenergetskom sistemu. </a:t>
            </a:r>
            <a:r>
              <a:rPr lang="sr-Latn-ME" dirty="0" smtClean="0"/>
              <a:t> </a:t>
            </a:r>
          </a:p>
          <a:p>
            <a:r>
              <a:rPr lang="sr-Latn-ME" dirty="0"/>
              <a:t>Proračun </a:t>
            </a:r>
            <a:r>
              <a:rPr lang="sr-Latn-ME" dirty="0" err="1"/>
              <a:t>sklopnih</a:t>
            </a:r>
            <a:r>
              <a:rPr lang="sr-Latn-ME" dirty="0"/>
              <a:t> </a:t>
            </a:r>
            <a:r>
              <a:rPr lang="sr-Latn-ME" dirty="0" err="1"/>
              <a:t>prenapona</a:t>
            </a:r>
            <a:r>
              <a:rPr lang="sr-Latn-ME" dirty="0"/>
              <a:t> podrazumijeva modelovanje elemenata elektroenergetskog sistema</a:t>
            </a:r>
            <a:r>
              <a:rPr lang="sr-Latn-ME" dirty="0" smtClean="0"/>
              <a:t>. </a:t>
            </a:r>
            <a:r>
              <a:rPr lang="sr-Latn-ME" dirty="0"/>
              <a:t>Najvažniji uticaj na vrijednosti amplitude </a:t>
            </a:r>
            <a:r>
              <a:rPr lang="sr-Latn-ME" dirty="0" err="1"/>
              <a:t>prenapona</a:t>
            </a:r>
            <a:r>
              <a:rPr lang="sr-Latn-ME" dirty="0"/>
              <a:t> i vrijeme </a:t>
            </a:r>
            <a:r>
              <a:rPr lang="sr-Latn-ME" dirty="0" err="1"/>
              <a:t>prigušenja</a:t>
            </a:r>
            <a:r>
              <a:rPr lang="sr-Latn-ME" dirty="0"/>
              <a:t> </a:t>
            </a:r>
            <a:r>
              <a:rPr lang="sr-Latn-ME" dirty="0" err="1"/>
              <a:t>prelaznog</a:t>
            </a:r>
            <a:r>
              <a:rPr lang="sr-Latn-ME" dirty="0"/>
              <a:t> procesa ima model vodova. </a:t>
            </a:r>
            <a:endParaRPr lang="sr-Latn-ME" dirty="0" smtClean="0"/>
          </a:p>
          <a:p>
            <a:r>
              <a:rPr lang="sr-Latn-ME" dirty="0"/>
              <a:t>U radu </a:t>
            </a:r>
            <a:r>
              <a:rPr lang="sr-Latn-ME" dirty="0" smtClean="0"/>
              <a:t>je analiziran </a:t>
            </a:r>
            <a:r>
              <a:rPr lang="sr-Latn-ME" dirty="0"/>
              <a:t>uticaj modelovanja elektroenergetskog voda na proračun i dobijene vrijednosti </a:t>
            </a:r>
            <a:r>
              <a:rPr lang="sr-Latn-ME" dirty="0" err="1"/>
              <a:t>sklopnih</a:t>
            </a:r>
            <a:r>
              <a:rPr lang="sr-Latn-ME" dirty="0"/>
              <a:t> </a:t>
            </a:r>
            <a:r>
              <a:rPr lang="sr-Latn-ME" dirty="0" err="1"/>
              <a:t>prenapona</a:t>
            </a:r>
            <a:r>
              <a:rPr lang="sr-Latn-ME" dirty="0"/>
              <a:t> pri uključenju voda u praznom hodu. </a:t>
            </a:r>
            <a:endParaRPr lang="sr-Latn-ME" dirty="0"/>
          </a:p>
        </p:txBody>
      </p:sp>
    </p:spTree>
    <p:extLst>
      <p:ext uri="{BB962C8B-B14F-4D97-AF65-F5344CB8AC3E}">
        <p14:creationId xmlns:p14="http://schemas.microsoft.com/office/powerpoint/2010/main" val="3577721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Latn-ME" dirty="0" smtClean="0"/>
              <a:t>Modelovanje voda </a:t>
            </a:r>
            <a:endParaRPr lang="sr-Latn-ME" dirty="0"/>
          </a:p>
        </p:txBody>
      </p:sp>
      <p:sp>
        <p:nvSpPr>
          <p:cNvPr id="5" name="Content Placeholder 4"/>
          <p:cNvSpPr>
            <a:spLocks noGrp="1"/>
          </p:cNvSpPr>
          <p:nvPr>
            <p:ph idx="1"/>
          </p:nvPr>
        </p:nvSpPr>
        <p:spPr/>
        <p:txBody>
          <a:bodyPr/>
          <a:lstStyle/>
          <a:p>
            <a:r>
              <a:rPr lang="sr-Latn-ME" dirty="0"/>
              <a:t>Prilikom proračuna </a:t>
            </a:r>
            <a:r>
              <a:rPr lang="sr-Latn-ME" dirty="0" err="1"/>
              <a:t>prelaznih</a:t>
            </a:r>
            <a:r>
              <a:rPr lang="sr-Latn-ME" dirty="0"/>
              <a:t> procesa u EES koriste se različiti modeli </a:t>
            </a:r>
            <a:r>
              <a:rPr lang="sr-Latn-ME" dirty="0" smtClean="0"/>
              <a:t>vodova. </a:t>
            </a:r>
          </a:p>
          <a:p>
            <a:r>
              <a:rPr lang="sr-Latn-ME" dirty="0" smtClean="0"/>
              <a:t>U </a:t>
            </a:r>
            <a:r>
              <a:rPr lang="sr-Latn-ME" dirty="0"/>
              <a:t>praktičnoj upotrebi najčešće se </a:t>
            </a:r>
            <a:r>
              <a:rPr lang="sr-Latn-ME" dirty="0" err="1"/>
              <a:t>srijeću</a:t>
            </a:r>
            <a:r>
              <a:rPr lang="sr-Latn-ME" dirty="0"/>
              <a:t> model voda sa koncentrisanim parametrima i model voda sa distribuiranim </a:t>
            </a:r>
            <a:r>
              <a:rPr lang="sr-Latn-ME" dirty="0" smtClean="0"/>
              <a:t>parametrima.</a:t>
            </a:r>
          </a:p>
          <a:p>
            <a:endParaRPr lang="sr-Latn-ME" dirty="0"/>
          </a:p>
        </p:txBody>
      </p:sp>
    </p:spTree>
    <p:extLst>
      <p:ext uri="{BB962C8B-B14F-4D97-AF65-F5344CB8AC3E}">
        <p14:creationId xmlns:p14="http://schemas.microsoft.com/office/powerpoint/2010/main" val="2153293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ME" dirty="0"/>
              <a:t>Model voda sa skoncentrisanim parametrima</a:t>
            </a:r>
            <a:endParaRPr lang="sr-Latn-ME"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r>
                  <a:rPr lang="sr-Latn-ME" dirty="0" smtClean="0"/>
                  <a:t>Model voda sa skoncentrisanim parametrima su kaskadne ekvivalentne I, Г, π ili T šeme voda. Pri tome se mogu koristiti tačne i približne ekvivalentne šeme.</a:t>
                </a:r>
              </a:p>
              <a:p>
                <a:r>
                  <a:rPr lang="sr-Latn-ME" dirty="0"/>
                  <a:t>Broj sekcija/kaskada kojima se modeluje vod zavisi od frekvencije </a:t>
                </a:r>
                <a:r>
                  <a:rPr lang="sr-Latn-ME" dirty="0" err="1"/>
                  <a:t>prelaznog</a:t>
                </a:r>
                <a:r>
                  <a:rPr lang="sr-Latn-ME" dirty="0"/>
                  <a:t> procesa koji se posmatra. Gornja granica frekvencije </a:t>
                </a:r>
                <a:r>
                  <a:rPr lang="sr-Latn-ME" dirty="0" err="1"/>
                  <a:t>prelaznog</a:t>
                </a:r>
                <a:r>
                  <a:rPr lang="sr-Latn-ME" dirty="0"/>
                  <a:t> procesa koji se analizira sa N kaskadno vezanih π šema se može približno dobiti po </a:t>
                </a:r>
                <a:r>
                  <a:rPr lang="sr-Latn-ME" dirty="0" smtClean="0"/>
                  <a:t>relaciji:</a:t>
                </a:r>
              </a:p>
              <a:p>
                <a:endParaRPr lang="sr-Latn-ME" dirty="0" smtClean="0"/>
              </a:p>
              <a:p>
                <a:pPr marL="0" indent="0">
                  <a:buNone/>
                </a:pPr>
                <a14:m>
                  <m:oMathPara xmlns:m="http://schemas.openxmlformats.org/officeDocument/2006/math">
                    <m:oMathParaPr>
                      <m:jc m:val="centerGroup"/>
                    </m:oMathParaPr>
                    <m:oMath xmlns:m="http://schemas.openxmlformats.org/officeDocument/2006/math">
                      <m:sSub>
                        <m:sSubPr>
                          <m:ctrlPr>
                            <a:rPr lang="sr-Latn-ME" i="1" smtClean="0">
                              <a:latin typeface="Cambria Math" panose="02040503050406030204" pitchFamily="18" charset="0"/>
                            </a:rPr>
                          </m:ctrlPr>
                        </m:sSubPr>
                        <m:e>
                          <m:r>
                            <a:rPr lang="sr-Latn-ME" b="0" i="1" smtClean="0">
                              <a:latin typeface="Cambria Math" panose="02040503050406030204" pitchFamily="18" charset="0"/>
                            </a:rPr>
                            <m:t>𝑓</m:t>
                          </m:r>
                        </m:e>
                        <m:sub>
                          <m:r>
                            <a:rPr lang="sr-Latn-ME" b="0" i="1" smtClean="0">
                              <a:latin typeface="Cambria Math" panose="02040503050406030204" pitchFamily="18" charset="0"/>
                            </a:rPr>
                            <m:t>𝑚𝑎𝑥</m:t>
                          </m:r>
                        </m:sub>
                      </m:sSub>
                      <m:r>
                        <a:rPr lang="sr-Latn-ME" b="0" i="1" smtClean="0">
                          <a:latin typeface="Cambria Math" panose="02040503050406030204" pitchFamily="18" charset="0"/>
                        </a:rPr>
                        <m:t>=</m:t>
                      </m:r>
                      <m:f>
                        <m:fPr>
                          <m:ctrlPr>
                            <a:rPr lang="sr-Latn-ME" b="0" i="1" smtClean="0">
                              <a:latin typeface="Cambria Math" panose="02040503050406030204" pitchFamily="18" charset="0"/>
                            </a:rPr>
                          </m:ctrlPr>
                        </m:fPr>
                        <m:num>
                          <m:r>
                            <a:rPr lang="sr-Latn-ME" b="0" i="1" smtClean="0">
                              <a:latin typeface="Cambria Math" panose="02040503050406030204" pitchFamily="18" charset="0"/>
                            </a:rPr>
                            <m:t>𝑁</m:t>
                          </m:r>
                          <m:r>
                            <a:rPr lang="sr-Latn-ME" b="0" i="1" smtClean="0">
                              <a:latin typeface="Cambria Math" panose="02040503050406030204" pitchFamily="18" charset="0"/>
                              <a:ea typeface="Cambria Math" panose="02040503050406030204" pitchFamily="18" charset="0"/>
                            </a:rPr>
                            <m:t>∙</m:t>
                          </m:r>
                          <m:r>
                            <a:rPr lang="sr-Latn-ME" b="0" i="1" smtClean="0">
                              <a:latin typeface="Cambria Math" panose="02040503050406030204" pitchFamily="18" charset="0"/>
                              <a:ea typeface="Cambria Math" panose="02040503050406030204" pitchFamily="18" charset="0"/>
                            </a:rPr>
                            <m:t>𝑣</m:t>
                          </m:r>
                        </m:num>
                        <m:den>
                          <m:r>
                            <a:rPr lang="sr-Latn-ME" b="0" i="1" smtClean="0">
                              <a:latin typeface="Cambria Math" panose="02040503050406030204" pitchFamily="18" charset="0"/>
                            </a:rPr>
                            <m:t>8</m:t>
                          </m:r>
                          <m:r>
                            <a:rPr lang="sr-Latn-ME" b="0" i="1" smtClean="0">
                              <a:latin typeface="Cambria Math" panose="02040503050406030204" pitchFamily="18" charset="0"/>
                              <a:ea typeface="Cambria Math" panose="02040503050406030204" pitchFamily="18" charset="0"/>
                            </a:rPr>
                            <m:t>∙</m:t>
                          </m:r>
                          <m:sSub>
                            <m:sSubPr>
                              <m:ctrlPr>
                                <a:rPr lang="sr-Latn-ME" b="0" i="1" smtClean="0">
                                  <a:latin typeface="Cambria Math" panose="02040503050406030204" pitchFamily="18" charset="0"/>
                                  <a:ea typeface="Cambria Math" panose="02040503050406030204" pitchFamily="18" charset="0"/>
                                </a:rPr>
                              </m:ctrlPr>
                            </m:sSubPr>
                            <m:e>
                              <m:r>
                                <a:rPr lang="sr-Latn-ME" b="0" i="1" smtClean="0">
                                  <a:latin typeface="Cambria Math" panose="02040503050406030204" pitchFamily="18" charset="0"/>
                                  <a:ea typeface="Cambria Math" panose="02040503050406030204" pitchFamily="18" charset="0"/>
                                </a:rPr>
                                <m:t>𝑙</m:t>
                              </m:r>
                            </m:e>
                            <m:sub>
                              <m:r>
                                <a:rPr lang="sr-Latn-ME" b="0" i="1" smtClean="0">
                                  <a:latin typeface="Cambria Math" panose="02040503050406030204" pitchFamily="18" charset="0"/>
                                  <a:ea typeface="Cambria Math" panose="02040503050406030204" pitchFamily="18" charset="0"/>
                                </a:rPr>
                                <m:t>𝑡𝑜𝑡</m:t>
                              </m:r>
                            </m:sub>
                          </m:sSub>
                        </m:den>
                      </m:f>
                    </m:oMath>
                  </m:oMathPara>
                </a14:m>
                <a:endParaRPr lang="sr-Latn-ME" dirty="0" smtClean="0"/>
              </a:p>
              <a:p>
                <a:pPr marL="265113" indent="0">
                  <a:buNone/>
                </a:pPr>
                <a:r>
                  <a:rPr lang="sr-Latn-ME" dirty="0" smtClean="0"/>
                  <a:t>gdje </a:t>
                </a:r>
                <a:r>
                  <a:rPr lang="sr-Latn-ME" dirty="0"/>
                  <a:t>je:</a:t>
                </a:r>
              </a:p>
              <a:p>
                <a:pPr marL="265113" indent="0">
                  <a:buNone/>
                </a:pPr>
                <a:r>
                  <a:rPr lang="sr-Latn-ME" dirty="0"/>
                  <a:t>N – broj kaskada</a:t>
                </a:r>
              </a:p>
              <a:p>
                <a:pPr marL="265113" indent="0">
                  <a:buNone/>
                </a:pPr>
                <a:r>
                  <a:rPr lang="sr-Latn-ME" dirty="0"/>
                  <a:t>v – brzina prostiranja talasa (km/s)</a:t>
                </a:r>
              </a:p>
              <a:p>
                <a:pPr marL="265113" indent="0">
                  <a:buNone/>
                </a:pPr>
                <a:r>
                  <a:rPr lang="sr-Latn-ME" dirty="0" err="1"/>
                  <a:t>l</a:t>
                </a:r>
                <a:r>
                  <a:rPr lang="sr-Latn-ME" baseline="-25000" dirty="0" err="1"/>
                  <a:t>tot</a:t>
                </a:r>
                <a:r>
                  <a:rPr lang="sr-Latn-ME" dirty="0"/>
                  <a:t> – ukupna dužina voda</a:t>
                </a:r>
                <a:endParaRPr lang="sr-Latn-ME"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73" t="-2101" r="-618" b="-2241"/>
                </a:stretch>
              </a:blipFill>
            </p:spPr>
            <p:txBody>
              <a:bodyPr/>
              <a:lstStyle/>
              <a:p>
                <a:r>
                  <a:rPr lang="sr-Latn-ME">
                    <a:noFill/>
                  </a:rPr>
                  <a:t> </a:t>
                </a:r>
              </a:p>
            </p:txBody>
          </p:sp>
        </mc:Fallback>
      </mc:AlternateContent>
    </p:spTree>
    <p:extLst>
      <p:ext uri="{BB962C8B-B14F-4D97-AF65-F5344CB8AC3E}">
        <p14:creationId xmlns:p14="http://schemas.microsoft.com/office/powerpoint/2010/main" val="2866754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ME" dirty="0"/>
              <a:t>Model voda sa skoncentrisanim parametrima</a:t>
            </a:r>
            <a:endParaRPr lang="sr-Latn-ME"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10000"/>
              </a:bodyPr>
              <a:lstStyle/>
              <a:p>
                <a:r>
                  <a:rPr lang="sr-Latn-ME" dirty="0" smtClean="0"/>
                  <a:t>Parametri voda zavise od frekvencije napona voda. Za kratke dužine voda ili sekcije voda (manje od 50km) parametri voda se mogu sa dovoljnom tačnošću dobiti </a:t>
                </a:r>
                <a:r>
                  <a:rPr lang="sr-Latn-ME" dirty="0" err="1"/>
                  <a:t>preko</a:t>
                </a:r>
                <a:r>
                  <a:rPr lang="sr-Latn-ME" dirty="0"/>
                  <a:t> jediničnih vrijednosti određenih (izmjerenih) pri jednosmjernoj struji ili pri naizmjeničnoj struji frekvencije </a:t>
                </a:r>
                <a:r>
                  <a:rPr lang="sr-Latn-ME" dirty="0" smtClean="0"/>
                  <a:t>50Hz (</a:t>
                </a:r>
                <a:r>
                  <a:rPr lang="sr-Latn-ME" i="1" dirty="0" smtClean="0"/>
                  <a:t>r</a:t>
                </a:r>
                <a:r>
                  <a:rPr lang="sr-Latn-ME" i="1" baseline="-25000" dirty="0" smtClean="0"/>
                  <a:t>1</a:t>
                </a:r>
                <a:r>
                  <a:rPr lang="sr-Latn-ME" i="1" dirty="0" smtClean="0"/>
                  <a:t>, l</a:t>
                </a:r>
                <a:r>
                  <a:rPr lang="sr-Latn-ME" i="1" baseline="-25000" dirty="0" smtClean="0"/>
                  <a:t>1</a:t>
                </a:r>
                <a:r>
                  <a:rPr lang="sr-Latn-ME" i="1" dirty="0" smtClean="0"/>
                  <a:t>, c</a:t>
                </a:r>
                <a:r>
                  <a:rPr lang="sr-Latn-ME" i="1" baseline="-25000" dirty="0" smtClean="0"/>
                  <a:t>1</a:t>
                </a:r>
                <a:r>
                  <a:rPr lang="sr-Latn-ME" dirty="0" smtClean="0"/>
                  <a:t>).</a:t>
                </a:r>
              </a:p>
              <a:p>
                <a:r>
                  <a:rPr lang="sr-Latn-ME" dirty="0"/>
                  <a:t>Z</a:t>
                </a:r>
                <a:r>
                  <a:rPr lang="sr-Latn-ME" dirty="0" smtClean="0"/>
                  <a:t>a </a:t>
                </a:r>
                <a:r>
                  <a:rPr lang="sr-Latn-ME" dirty="0"/>
                  <a:t>veće dužine vodova parametri moraju biti korigovani kako bi se uzeo u obzir </a:t>
                </a:r>
                <a:r>
                  <a:rPr lang="sr-Latn-ME" dirty="0" smtClean="0"/>
                  <a:t>uticaj </a:t>
                </a:r>
                <a:r>
                  <a:rPr lang="sr-Latn-ME" dirty="0"/>
                  <a:t>promjene parametara sa frekvencijom</a:t>
                </a:r>
                <a:r>
                  <a:rPr lang="sr-Latn-ME" dirty="0" smtClean="0"/>
                  <a:t>.</a:t>
                </a:r>
              </a:p>
              <a:p>
                <a:pPr marL="0" indent="0" algn="ctr">
                  <a:buNone/>
                </a:pPr>
                <a14:m>
                  <m:oMath xmlns:m="http://schemas.openxmlformats.org/officeDocument/2006/math">
                    <m:r>
                      <a:rPr lang="sr-Latn-ME" b="0" i="1" smtClean="0">
                        <a:latin typeface="Cambria Math" panose="02040503050406030204" pitchFamily="18" charset="0"/>
                      </a:rPr>
                      <m:t>𝑍</m:t>
                    </m:r>
                    <m:r>
                      <a:rPr lang="sr-Latn-ME" b="0" i="1" smtClean="0">
                        <a:latin typeface="Cambria Math" panose="02040503050406030204" pitchFamily="18" charset="0"/>
                      </a:rPr>
                      <m:t>=</m:t>
                    </m:r>
                    <m:sSub>
                      <m:sSubPr>
                        <m:ctrlPr>
                          <a:rPr lang="sr-Latn-ME" b="0" i="1" smtClean="0">
                            <a:latin typeface="Cambria Math" panose="02040503050406030204" pitchFamily="18" charset="0"/>
                          </a:rPr>
                        </m:ctrlPr>
                      </m:sSubPr>
                      <m:e>
                        <m:r>
                          <a:rPr lang="sr-Latn-ME" b="0" i="1" smtClean="0">
                            <a:latin typeface="Cambria Math" panose="02040503050406030204" pitchFamily="18" charset="0"/>
                          </a:rPr>
                          <m:t>𝑍</m:t>
                        </m:r>
                      </m:e>
                      <m:sub>
                        <m:r>
                          <a:rPr lang="sr-Latn-ME" b="0" i="1" smtClean="0">
                            <a:latin typeface="Cambria Math" panose="02040503050406030204" pitchFamily="18" charset="0"/>
                          </a:rPr>
                          <m:t>𝑐</m:t>
                        </m:r>
                      </m:sub>
                    </m:sSub>
                    <m:r>
                      <a:rPr lang="sr-Latn-ME" b="0" i="1" smtClean="0">
                        <a:latin typeface="Cambria Math" panose="02040503050406030204" pitchFamily="18" charset="0"/>
                        <a:ea typeface="Cambria Math" panose="02040503050406030204" pitchFamily="18" charset="0"/>
                      </a:rPr>
                      <m:t>∙</m:t>
                    </m:r>
                    <m:r>
                      <a:rPr lang="sr-Latn-ME" b="0" i="1" smtClean="0">
                        <a:latin typeface="Cambria Math" panose="02040503050406030204" pitchFamily="18" charset="0"/>
                        <a:ea typeface="Cambria Math" panose="02040503050406030204" pitchFamily="18" charset="0"/>
                      </a:rPr>
                      <m:t>𝑠𝑖𝑛h</m:t>
                    </m:r>
                    <m:d>
                      <m:dPr>
                        <m:ctrlPr>
                          <a:rPr lang="sr-Latn-ME" b="0" i="1" smtClean="0">
                            <a:latin typeface="Cambria Math" panose="02040503050406030204" pitchFamily="18" charset="0"/>
                            <a:ea typeface="Cambria Math" panose="02040503050406030204" pitchFamily="18" charset="0"/>
                          </a:rPr>
                        </m:ctrlPr>
                      </m:dPr>
                      <m:e>
                        <m:r>
                          <a:rPr lang="sr-Latn-ME" b="0" i="1" smtClean="0">
                            <a:latin typeface="Cambria Math" panose="02040503050406030204" pitchFamily="18" charset="0"/>
                            <a:ea typeface="Cambria Math" panose="02040503050406030204" pitchFamily="18" charset="0"/>
                          </a:rPr>
                          <m:t>𝛾</m:t>
                        </m:r>
                        <m:r>
                          <a:rPr lang="sr-Latn-ME" b="0" i="1" smtClean="0">
                            <a:latin typeface="Cambria Math" panose="02040503050406030204" pitchFamily="18" charset="0"/>
                            <a:ea typeface="Cambria Math" panose="02040503050406030204" pitchFamily="18" charset="0"/>
                          </a:rPr>
                          <m:t>∙</m:t>
                        </m:r>
                        <m:r>
                          <a:rPr lang="sr-Latn-ME" b="0" i="1" smtClean="0">
                            <a:latin typeface="Cambria Math" panose="02040503050406030204" pitchFamily="18" charset="0"/>
                            <a:ea typeface="Cambria Math" panose="02040503050406030204" pitchFamily="18" charset="0"/>
                          </a:rPr>
                          <m:t>𝑑</m:t>
                        </m:r>
                      </m:e>
                    </m:d>
                  </m:oMath>
                </a14:m>
                <a:r>
                  <a:rPr lang="sr-Latn-ME" dirty="0" smtClean="0"/>
                  <a:t> </a:t>
                </a:r>
              </a:p>
              <a:p>
                <a:pPr marL="0" indent="0" algn="ctr">
                  <a:buNone/>
                </a:pPr>
                <a:endParaRPr lang="sr-Latn-ME" dirty="0" smtClean="0"/>
              </a:p>
              <a:p>
                <a:pPr marL="0" indent="0" algn="ctr">
                  <a:buNone/>
                </a:pPr>
                <a14:m>
                  <m:oMathPara xmlns:m="http://schemas.openxmlformats.org/officeDocument/2006/math">
                    <m:oMathParaPr>
                      <m:jc m:val="centerGroup"/>
                    </m:oMathParaPr>
                    <m:oMath xmlns:m="http://schemas.openxmlformats.org/officeDocument/2006/math">
                      <m:r>
                        <a:rPr lang="sr-Latn-ME" b="0" i="1" smtClean="0">
                          <a:latin typeface="Cambria Math" panose="02040503050406030204" pitchFamily="18" charset="0"/>
                        </a:rPr>
                        <m:t>𝑌</m:t>
                      </m:r>
                      <m:r>
                        <a:rPr lang="sr-Latn-ME" b="0" i="1" smtClean="0">
                          <a:latin typeface="Cambria Math" panose="02040503050406030204" pitchFamily="18" charset="0"/>
                        </a:rPr>
                        <m:t>=</m:t>
                      </m:r>
                      <m:f>
                        <m:fPr>
                          <m:ctrlPr>
                            <a:rPr lang="sr-Latn-ME" b="0" i="1" smtClean="0">
                              <a:latin typeface="Cambria Math" panose="02040503050406030204" pitchFamily="18" charset="0"/>
                            </a:rPr>
                          </m:ctrlPr>
                        </m:fPr>
                        <m:num>
                          <m:r>
                            <a:rPr lang="sr-Latn-ME" b="0" i="1" smtClean="0">
                              <a:latin typeface="Cambria Math" panose="02040503050406030204" pitchFamily="18" charset="0"/>
                            </a:rPr>
                            <m:t>2</m:t>
                          </m:r>
                        </m:num>
                        <m:den>
                          <m:sSub>
                            <m:sSubPr>
                              <m:ctrlPr>
                                <a:rPr lang="sr-Latn-ME" b="0" i="1" smtClean="0">
                                  <a:latin typeface="Cambria Math" panose="02040503050406030204" pitchFamily="18" charset="0"/>
                                </a:rPr>
                              </m:ctrlPr>
                            </m:sSubPr>
                            <m:e>
                              <m:r>
                                <a:rPr lang="sr-Latn-ME" b="0" i="1" smtClean="0">
                                  <a:latin typeface="Cambria Math" panose="02040503050406030204" pitchFamily="18" charset="0"/>
                                </a:rPr>
                                <m:t>𝑍</m:t>
                              </m:r>
                            </m:e>
                            <m:sub>
                              <m:r>
                                <a:rPr lang="sr-Latn-ME" b="0" i="1" smtClean="0">
                                  <a:latin typeface="Cambria Math" panose="02040503050406030204" pitchFamily="18" charset="0"/>
                                </a:rPr>
                                <m:t>𝑐</m:t>
                              </m:r>
                            </m:sub>
                          </m:sSub>
                        </m:den>
                      </m:f>
                      <m:r>
                        <a:rPr lang="sr-Latn-ME" b="0" i="1" smtClean="0">
                          <a:latin typeface="Cambria Math" panose="02040503050406030204" pitchFamily="18" charset="0"/>
                          <a:ea typeface="Cambria Math" panose="02040503050406030204" pitchFamily="18" charset="0"/>
                        </a:rPr>
                        <m:t>∙</m:t>
                      </m:r>
                      <m:r>
                        <a:rPr lang="sr-Latn-ME" b="0" i="1" smtClean="0">
                          <a:latin typeface="Cambria Math" panose="02040503050406030204" pitchFamily="18" charset="0"/>
                          <a:ea typeface="Cambria Math" panose="02040503050406030204" pitchFamily="18" charset="0"/>
                        </a:rPr>
                        <m:t>𝑡𝑎𝑛h</m:t>
                      </m:r>
                      <m:d>
                        <m:dPr>
                          <m:ctrlPr>
                            <a:rPr lang="sr-Latn-ME" b="0" i="1" smtClean="0">
                              <a:latin typeface="Cambria Math" panose="02040503050406030204" pitchFamily="18" charset="0"/>
                              <a:ea typeface="Cambria Math" panose="02040503050406030204" pitchFamily="18" charset="0"/>
                            </a:rPr>
                          </m:ctrlPr>
                        </m:dPr>
                        <m:e>
                          <m:r>
                            <a:rPr lang="sr-Latn-ME" b="0" i="1" smtClean="0">
                              <a:latin typeface="Cambria Math" panose="02040503050406030204" pitchFamily="18" charset="0"/>
                              <a:ea typeface="Cambria Math" panose="02040503050406030204" pitchFamily="18" charset="0"/>
                            </a:rPr>
                            <m:t>𝛾</m:t>
                          </m:r>
                          <m:r>
                            <a:rPr lang="sr-Latn-ME" b="0" i="1" smtClean="0">
                              <a:latin typeface="Cambria Math" panose="02040503050406030204" pitchFamily="18" charset="0"/>
                              <a:ea typeface="Cambria Math" panose="02040503050406030204" pitchFamily="18" charset="0"/>
                            </a:rPr>
                            <m:t>∙</m:t>
                          </m:r>
                          <m:f>
                            <m:fPr>
                              <m:ctrlPr>
                                <a:rPr lang="sr-Latn-ME" b="0" i="1" smtClean="0">
                                  <a:latin typeface="Cambria Math" panose="02040503050406030204" pitchFamily="18" charset="0"/>
                                  <a:ea typeface="Cambria Math" panose="02040503050406030204" pitchFamily="18" charset="0"/>
                                </a:rPr>
                              </m:ctrlPr>
                            </m:fPr>
                            <m:num>
                              <m:r>
                                <a:rPr lang="sr-Latn-ME" b="0" i="1" smtClean="0">
                                  <a:latin typeface="Cambria Math" panose="02040503050406030204" pitchFamily="18" charset="0"/>
                                  <a:ea typeface="Cambria Math" panose="02040503050406030204" pitchFamily="18" charset="0"/>
                                </a:rPr>
                                <m:t>𝑑</m:t>
                              </m:r>
                            </m:num>
                            <m:den>
                              <m:r>
                                <a:rPr lang="sr-Latn-ME" b="0" i="1" smtClean="0">
                                  <a:latin typeface="Cambria Math" panose="02040503050406030204" pitchFamily="18" charset="0"/>
                                  <a:ea typeface="Cambria Math" panose="02040503050406030204" pitchFamily="18" charset="0"/>
                                </a:rPr>
                                <m:t>2</m:t>
                              </m:r>
                            </m:den>
                          </m:f>
                        </m:e>
                      </m:d>
                    </m:oMath>
                  </m:oMathPara>
                </a14:m>
                <a:endParaRPr lang="sr-Latn-ME" dirty="0" smtClean="0"/>
              </a:p>
              <a:p>
                <a:pPr marL="0" indent="0" algn="ctr">
                  <a:buNone/>
                </a:pPr>
                <a:endParaRPr lang="sr-Latn-ME" dirty="0" smtClean="0"/>
              </a:p>
              <a:p>
                <a:pPr marL="0" indent="0" algn="ctr">
                  <a:buNone/>
                </a:pPr>
                <a14:m>
                  <m:oMathPara xmlns:m="http://schemas.openxmlformats.org/officeDocument/2006/math">
                    <m:oMathParaPr>
                      <m:jc m:val="centerGroup"/>
                    </m:oMathParaPr>
                    <m:oMath xmlns:m="http://schemas.openxmlformats.org/officeDocument/2006/math">
                      <m:sSub>
                        <m:sSubPr>
                          <m:ctrlPr>
                            <a:rPr lang="sr-Latn-ME" i="1" smtClean="0">
                              <a:latin typeface="Cambria Math" panose="02040503050406030204" pitchFamily="18" charset="0"/>
                            </a:rPr>
                          </m:ctrlPr>
                        </m:sSubPr>
                        <m:e>
                          <m:r>
                            <a:rPr lang="sr-Latn-ME" b="0" i="1" smtClean="0">
                              <a:latin typeface="Cambria Math" panose="02040503050406030204" pitchFamily="18" charset="0"/>
                            </a:rPr>
                            <m:t>𝑍</m:t>
                          </m:r>
                        </m:e>
                        <m:sub>
                          <m:r>
                            <a:rPr lang="sr-Latn-ME" b="0" i="1" smtClean="0">
                              <a:latin typeface="Cambria Math" panose="02040503050406030204" pitchFamily="18" charset="0"/>
                            </a:rPr>
                            <m:t>𝑐</m:t>
                          </m:r>
                        </m:sub>
                      </m:sSub>
                      <m:r>
                        <a:rPr lang="sr-Latn-ME" b="0" i="1" smtClean="0">
                          <a:latin typeface="Cambria Math" panose="02040503050406030204" pitchFamily="18" charset="0"/>
                        </a:rPr>
                        <m:t>=</m:t>
                      </m:r>
                      <m:rad>
                        <m:radPr>
                          <m:degHide m:val="on"/>
                          <m:ctrlPr>
                            <a:rPr lang="sr-Latn-ME" b="0" i="1" smtClean="0">
                              <a:latin typeface="Cambria Math" panose="02040503050406030204" pitchFamily="18" charset="0"/>
                            </a:rPr>
                          </m:ctrlPr>
                        </m:radPr>
                        <m:deg/>
                        <m:e>
                          <m:f>
                            <m:fPr>
                              <m:ctrlPr>
                                <a:rPr lang="sr-Latn-ME" b="0" i="1" smtClean="0">
                                  <a:latin typeface="Cambria Math" panose="02040503050406030204" pitchFamily="18" charset="0"/>
                                </a:rPr>
                              </m:ctrlPr>
                            </m:fPr>
                            <m:num>
                              <m:sSub>
                                <m:sSubPr>
                                  <m:ctrlPr>
                                    <a:rPr lang="sr-Latn-ME" b="0" i="1" smtClean="0">
                                      <a:latin typeface="Cambria Math" panose="02040503050406030204" pitchFamily="18" charset="0"/>
                                    </a:rPr>
                                  </m:ctrlPr>
                                </m:sSubPr>
                                <m:e>
                                  <m:r>
                                    <a:rPr lang="sr-Latn-ME" b="0" i="1" smtClean="0">
                                      <a:latin typeface="Cambria Math" panose="02040503050406030204" pitchFamily="18" charset="0"/>
                                    </a:rPr>
                                    <m:t>𝑙</m:t>
                                  </m:r>
                                </m:e>
                                <m:sub>
                                  <m:r>
                                    <a:rPr lang="sr-Latn-ME" b="0" i="1" smtClean="0">
                                      <a:latin typeface="Cambria Math" panose="02040503050406030204" pitchFamily="18" charset="0"/>
                                    </a:rPr>
                                    <m:t>1</m:t>
                                  </m:r>
                                </m:sub>
                              </m:sSub>
                            </m:num>
                            <m:den>
                              <m:sSub>
                                <m:sSubPr>
                                  <m:ctrlPr>
                                    <a:rPr lang="sr-Latn-ME" b="0" i="1" smtClean="0">
                                      <a:latin typeface="Cambria Math" panose="02040503050406030204" pitchFamily="18" charset="0"/>
                                    </a:rPr>
                                  </m:ctrlPr>
                                </m:sSubPr>
                                <m:e>
                                  <m:r>
                                    <a:rPr lang="sr-Latn-ME" b="0" i="1" smtClean="0">
                                      <a:latin typeface="Cambria Math" panose="02040503050406030204" pitchFamily="18" charset="0"/>
                                    </a:rPr>
                                    <m:t>𝑐</m:t>
                                  </m:r>
                                </m:e>
                                <m:sub>
                                  <m:r>
                                    <a:rPr lang="sr-Latn-ME" b="0" i="1" smtClean="0">
                                      <a:latin typeface="Cambria Math" panose="02040503050406030204" pitchFamily="18" charset="0"/>
                                    </a:rPr>
                                    <m:t>1</m:t>
                                  </m:r>
                                </m:sub>
                              </m:sSub>
                            </m:den>
                          </m:f>
                        </m:e>
                      </m:rad>
                      <m:r>
                        <a:rPr lang="sr-Latn-ME" b="0" i="0" smtClean="0">
                          <a:latin typeface="Cambria Math" panose="02040503050406030204" pitchFamily="18" charset="0"/>
                        </a:rPr>
                        <m:t>       </m:t>
                      </m:r>
                      <m:r>
                        <m:rPr>
                          <m:sty m:val="p"/>
                        </m:rPr>
                        <a:rPr lang="el-GR" b="0" i="1" smtClean="0">
                          <a:latin typeface="Cambria Math" panose="02040503050406030204" pitchFamily="18" charset="0"/>
                          <a:ea typeface="Cambria Math" panose="02040503050406030204" pitchFamily="18" charset="0"/>
                        </a:rPr>
                        <m:t>γ</m:t>
                      </m:r>
                      <m:r>
                        <a:rPr lang="sr-Latn-ME" b="0" i="1" smtClean="0">
                          <a:latin typeface="Cambria Math" panose="02040503050406030204" pitchFamily="18" charset="0"/>
                          <a:ea typeface="Cambria Math" panose="02040503050406030204" pitchFamily="18" charset="0"/>
                        </a:rPr>
                        <m:t>=</m:t>
                      </m:r>
                      <m:rad>
                        <m:radPr>
                          <m:degHide m:val="on"/>
                          <m:ctrlPr>
                            <a:rPr lang="sr-Latn-ME" b="0" i="1" smtClean="0">
                              <a:latin typeface="Cambria Math" panose="02040503050406030204" pitchFamily="18" charset="0"/>
                              <a:ea typeface="Cambria Math" panose="02040503050406030204" pitchFamily="18" charset="0"/>
                            </a:rPr>
                          </m:ctrlPr>
                        </m:radPr>
                        <m:deg/>
                        <m:e>
                          <m:sSub>
                            <m:sSubPr>
                              <m:ctrlPr>
                                <a:rPr lang="sr-Latn-ME" b="0" i="1" smtClean="0">
                                  <a:latin typeface="Cambria Math" panose="02040503050406030204" pitchFamily="18" charset="0"/>
                                  <a:ea typeface="Cambria Math" panose="02040503050406030204" pitchFamily="18" charset="0"/>
                                </a:rPr>
                              </m:ctrlPr>
                            </m:sSubPr>
                            <m:e>
                              <m:r>
                                <a:rPr lang="sr-Latn-ME" b="0" i="1" smtClean="0">
                                  <a:latin typeface="Cambria Math" panose="02040503050406030204" pitchFamily="18" charset="0"/>
                                  <a:ea typeface="Cambria Math" panose="02040503050406030204" pitchFamily="18" charset="0"/>
                                </a:rPr>
                                <m:t>𝑧</m:t>
                              </m:r>
                            </m:e>
                            <m:sub>
                              <m:r>
                                <a:rPr lang="sr-Latn-ME" b="0" i="1" smtClean="0">
                                  <a:latin typeface="Cambria Math" panose="02040503050406030204" pitchFamily="18" charset="0"/>
                                  <a:ea typeface="Cambria Math" panose="02040503050406030204" pitchFamily="18" charset="0"/>
                                </a:rPr>
                                <m:t>1</m:t>
                              </m:r>
                            </m:sub>
                          </m:sSub>
                          <m:r>
                            <a:rPr lang="sr-Latn-ME" b="0" i="1" smtClean="0">
                              <a:latin typeface="Cambria Math" panose="02040503050406030204" pitchFamily="18" charset="0"/>
                              <a:ea typeface="Cambria Math" panose="02040503050406030204" pitchFamily="18" charset="0"/>
                            </a:rPr>
                            <m:t>∙</m:t>
                          </m:r>
                          <m:sSub>
                            <m:sSubPr>
                              <m:ctrlPr>
                                <a:rPr lang="sr-Latn-ME" b="0" i="1" smtClean="0">
                                  <a:latin typeface="Cambria Math" panose="02040503050406030204" pitchFamily="18" charset="0"/>
                                  <a:ea typeface="Cambria Math" panose="02040503050406030204" pitchFamily="18" charset="0"/>
                                </a:rPr>
                              </m:ctrlPr>
                            </m:sSubPr>
                            <m:e>
                              <m:r>
                                <a:rPr lang="sr-Latn-ME" b="0" i="1" smtClean="0">
                                  <a:latin typeface="Cambria Math" panose="02040503050406030204" pitchFamily="18" charset="0"/>
                                  <a:ea typeface="Cambria Math" panose="02040503050406030204" pitchFamily="18" charset="0"/>
                                </a:rPr>
                                <m:t>𝑦</m:t>
                              </m:r>
                            </m:e>
                            <m:sub>
                              <m:r>
                                <a:rPr lang="sr-Latn-ME" b="0" i="1" smtClean="0">
                                  <a:latin typeface="Cambria Math" panose="02040503050406030204" pitchFamily="18" charset="0"/>
                                  <a:ea typeface="Cambria Math" panose="02040503050406030204" pitchFamily="18" charset="0"/>
                                </a:rPr>
                                <m:t>1</m:t>
                              </m:r>
                            </m:sub>
                          </m:sSub>
                        </m:e>
                      </m:rad>
                      <m:r>
                        <a:rPr lang="sr-Latn-ME" b="0" i="1" smtClean="0">
                          <a:latin typeface="Cambria Math" panose="02040503050406030204" pitchFamily="18" charset="0"/>
                          <a:ea typeface="Cambria Math" panose="02040503050406030204" pitchFamily="18" charset="0"/>
                        </a:rPr>
                        <m:t>          </m:t>
                      </m:r>
                      <m:sSub>
                        <m:sSubPr>
                          <m:ctrlPr>
                            <a:rPr lang="sr-Latn-ME" b="0" i="1" smtClean="0">
                              <a:latin typeface="Cambria Math" panose="02040503050406030204" pitchFamily="18" charset="0"/>
                              <a:ea typeface="Cambria Math" panose="02040503050406030204" pitchFamily="18" charset="0"/>
                            </a:rPr>
                          </m:ctrlPr>
                        </m:sSubPr>
                        <m:e>
                          <m:r>
                            <a:rPr lang="sr-Latn-ME" b="0" i="1" smtClean="0">
                              <a:latin typeface="Cambria Math" panose="02040503050406030204" pitchFamily="18" charset="0"/>
                              <a:ea typeface="Cambria Math" panose="02040503050406030204" pitchFamily="18" charset="0"/>
                            </a:rPr>
                            <m:t>𝑧</m:t>
                          </m:r>
                        </m:e>
                        <m:sub>
                          <m:r>
                            <a:rPr lang="sr-Latn-ME" b="0" i="1" smtClean="0">
                              <a:latin typeface="Cambria Math" panose="02040503050406030204" pitchFamily="18" charset="0"/>
                              <a:ea typeface="Cambria Math" panose="02040503050406030204" pitchFamily="18" charset="0"/>
                            </a:rPr>
                            <m:t>1</m:t>
                          </m:r>
                        </m:sub>
                      </m:sSub>
                      <m:r>
                        <a:rPr lang="sr-Latn-ME" b="0" i="1" smtClean="0">
                          <a:latin typeface="Cambria Math" panose="02040503050406030204" pitchFamily="18" charset="0"/>
                          <a:ea typeface="Cambria Math" panose="02040503050406030204" pitchFamily="18" charset="0"/>
                        </a:rPr>
                        <m:t>=</m:t>
                      </m:r>
                      <m:sSub>
                        <m:sSubPr>
                          <m:ctrlPr>
                            <a:rPr lang="sr-Latn-ME" b="0" i="1" smtClean="0">
                              <a:latin typeface="Cambria Math" panose="02040503050406030204" pitchFamily="18" charset="0"/>
                              <a:ea typeface="Cambria Math" panose="02040503050406030204" pitchFamily="18" charset="0"/>
                            </a:rPr>
                          </m:ctrlPr>
                        </m:sSubPr>
                        <m:e>
                          <m:r>
                            <a:rPr lang="sr-Latn-ME" b="0" i="1" smtClean="0">
                              <a:latin typeface="Cambria Math" panose="02040503050406030204" pitchFamily="18" charset="0"/>
                              <a:ea typeface="Cambria Math" panose="02040503050406030204" pitchFamily="18" charset="0"/>
                            </a:rPr>
                            <m:t>𝑟</m:t>
                          </m:r>
                        </m:e>
                        <m:sub>
                          <m:r>
                            <a:rPr lang="sr-Latn-ME" b="0" i="1" smtClean="0">
                              <a:latin typeface="Cambria Math" panose="02040503050406030204" pitchFamily="18" charset="0"/>
                              <a:ea typeface="Cambria Math" panose="02040503050406030204" pitchFamily="18" charset="0"/>
                            </a:rPr>
                            <m:t>1</m:t>
                          </m:r>
                        </m:sub>
                      </m:sSub>
                      <m:r>
                        <a:rPr lang="sr-Latn-ME" b="0" i="1" smtClean="0">
                          <a:latin typeface="Cambria Math" panose="02040503050406030204" pitchFamily="18" charset="0"/>
                          <a:ea typeface="Cambria Math" panose="02040503050406030204" pitchFamily="18" charset="0"/>
                        </a:rPr>
                        <m:t>+</m:t>
                      </m:r>
                      <m:r>
                        <a:rPr lang="sr-Latn-ME" b="0" i="1" smtClean="0">
                          <a:latin typeface="Cambria Math" panose="02040503050406030204" pitchFamily="18" charset="0"/>
                          <a:ea typeface="Cambria Math" panose="02040503050406030204" pitchFamily="18" charset="0"/>
                        </a:rPr>
                        <m:t>𝑗</m:t>
                      </m:r>
                      <m:r>
                        <a:rPr lang="sr-Latn-ME" b="0" i="1" smtClean="0">
                          <a:latin typeface="Cambria Math" panose="02040503050406030204" pitchFamily="18" charset="0"/>
                          <a:ea typeface="Cambria Math" panose="02040503050406030204" pitchFamily="18" charset="0"/>
                        </a:rPr>
                        <m:t>∙</m:t>
                      </m:r>
                      <m:r>
                        <a:rPr lang="sr-Latn-ME" b="0" i="1" smtClean="0">
                          <a:latin typeface="Cambria Math" panose="02040503050406030204" pitchFamily="18" charset="0"/>
                          <a:ea typeface="Cambria Math" panose="02040503050406030204" pitchFamily="18" charset="0"/>
                        </a:rPr>
                        <m:t>𝜔</m:t>
                      </m:r>
                      <m:r>
                        <a:rPr lang="sr-Latn-ME" b="0" i="1" smtClean="0">
                          <a:latin typeface="Cambria Math" panose="02040503050406030204" pitchFamily="18" charset="0"/>
                          <a:ea typeface="Cambria Math" panose="02040503050406030204" pitchFamily="18" charset="0"/>
                        </a:rPr>
                        <m:t>∙</m:t>
                      </m:r>
                      <m:sSub>
                        <m:sSubPr>
                          <m:ctrlPr>
                            <a:rPr lang="sr-Latn-ME" b="0" i="1" smtClean="0">
                              <a:latin typeface="Cambria Math" panose="02040503050406030204" pitchFamily="18" charset="0"/>
                              <a:ea typeface="Cambria Math" panose="02040503050406030204" pitchFamily="18" charset="0"/>
                            </a:rPr>
                          </m:ctrlPr>
                        </m:sSubPr>
                        <m:e>
                          <m:r>
                            <a:rPr lang="sr-Latn-ME" b="0" i="1" smtClean="0">
                              <a:latin typeface="Cambria Math" panose="02040503050406030204" pitchFamily="18" charset="0"/>
                              <a:ea typeface="Cambria Math" panose="02040503050406030204" pitchFamily="18" charset="0"/>
                            </a:rPr>
                            <m:t>𝑙</m:t>
                          </m:r>
                        </m:e>
                        <m:sub>
                          <m:r>
                            <a:rPr lang="sr-Latn-ME" b="0" i="1" smtClean="0">
                              <a:latin typeface="Cambria Math" panose="02040503050406030204" pitchFamily="18" charset="0"/>
                              <a:ea typeface="Cambria Math" panose="02040503050406030204" pitchFamily="18" charset="0"/>
                            </a:rPr>
                            <m:t>1</m:t>
                          </m:r>
                        </m:sub>
                      </m:sSub>
                      <m:r>
                        <a:rPr lang="sr-Latn-ME" b="0" i="1" smtClean="0">
                          <a:latin typeface="Cambria Math" panose="02040503050406030204" pitchFamily="18" charset="0"/>
                          <a:ea typeface="Cambria Math" panose="02040503050406030204" pitchFamily="18" charset="0"/>
                        </a:rPr>
                        <m:t>           </m:t>
                      </m:r>
                      <m:sSub>
                        <m:sSubPr>
                          <m:ctrlPr>
                            <a:rPr lang="sr-Latn-ME" b="0" i="1" smtClean="0">
                              <a:latin typeface="Cambria Math" panose="02040503050406030204" pitchFamily="18" charset="0"/>
                              <a:ea typeface="Cambria Math" panose="02040503050406030204" pitchFamily="18" charset="0"/>
                            </a:rPr>
                          </m:ctrlPr>
                        </m:sSubPr>
                        <m:e>
                          <m:r>
                            <a:rPr lang="sr-Latn-ME" b="0" i="1" smtClean="0">
                              <a:latin typeface="Cambria Math" panose="02040503050406030204" pitchFamily="18" charset="0"/>
                              <a:ea typeface="Cambria Math" panose="02040503050406030204" pitchFamily="18" charset="0"/>
                            </a:rPr>
                            <m:t>𝑦</m:t>
                          </m:r>
                        </m:e>
                        <m:sub>
                          <m:r>
                            <a:rPr lang="sr-Latn-ME" b="0" i="1" smtClean="0">
                              <a:latin typeface="Cambria Math" panose="02040503050406030204" pitchFamily="18" charset="0"/>
                              <a:ea typeface="Cambria Math" panose="02040503050406030204" pitchFamily="18" charset="0"/>
                            </a:rPr>
                            <m:t>1</m:t>
                          </m:r>
                        </m:sub>
                      </m:sSub>
                      <m:r>
                        <a:rPr lang="sr-Latn-ME" b="0" i="1" smtClean="0">
                          <a:latin typeface="Cambria Math" panose="02040503050406030204" pitchFamily="18" charset="0"/>
                          <a:ea typeface="Cambria Math" panose="02040503050406030204" pitchFamily="18" charset="0"/>
                        </a:rPr>
                        <m:t>=</m:t>
                      </m:r>
                      <m:r>
                        <a:rPr lang="sr-Latn-ME" b="0" i="1" smtClean="0">
                          <a:latin typeface="Cambria Math" panose="02040503050406030204" pitchFamily="18" charset="0"/>
                          <a:ea typeface="Cambria Math" panose="02040503050406030204" pitchFamily="18" charset="0"/>
                        </a:rPr>
                        <m:t>𝑗</m:t>
                      </m:r>
                      <m:r>
                        <a:rPr lang="sr-Latn-ME" b="0" i="1" smtClean="0">
                          <a:latin typeface="Cambria Math" panose="02040503050406030204" pitchFamily="18" charset="0"/>
                          <a:ea typeface="Cambria Math" panose="02040503050406030204" pitchFamily="18" charset="0"/>
                        </a:rPr>
                        <m:t>∙</m:t>
                      </m:r>
                      <m:r>
                        <a:rPr lang="sr-Latn-ME" b="0" i="1" smtClean="0">
                          <a:latin typeface="Cambria Math" panose="02040503050406030204" pitchFamily="18" charset="0"/>
                          <a:ea typeface="Cambria Math" panose="02040503050406030204" pitchFamily="18" charset="0"/>
                        </a:rPr>
                        <m:t>𝜔</m:t>
                      </m:r>
                      <m:r>
                        <a:rPr lang="sr-Latn-ME" b="0" i="1" smtClean="0">
                          <a:latin typeface="Cambria Math" panose="02040503050406030204" pitchFamily="18" charset="0"/>
                          <a:ea typeface="Cambria Math" panose="02040503050406030204" pitchFamily="18" charset="0"/>
                        </a:rPr>
                        <m:t>∙</m:t>
                      </m:r>
                      <m:sSub>
                        <m:sSubPr>
                          <m:ctrlPr>
                            <a:rPr lang="sr-Latn-ME" b="0" i="1" smtClean="0">
                              <a:latin typeface="Cambria Math" panose="02040503050406030204" pitchFamily="18" charset="0"/>
                              <a:ea typeface="Cambria Math" panose="02040503050406030204" pitchFamily="18" charset="0"/>
                            </a:rPr>
                          </m:ctrlPr>
                        </m:sSubPr>
                        <m:e>
                          <m:r>
                            <a:rPr lang="sr-Latn-ME" b="0" i="1" smtClean="0">
                              <a:latin typeface="Cambria Math" panose="02040503050406030204" pitchFamily="18" charset="0"/>
                              <a:ea typeface="Cambria Math" panose="02040503050406030204" pitchFamily="18" charset="0"/>
                            </a:rPr>
                            <m:t>𝑐</m:t>
                          </m:r>
                        </m:e>
                        <m:sub>
                          <m:r>
                            <a:rPr lang="sr-Latn-ME" b="0" i="1" smtClean="0">
                              <a:latin typeface="Cambria Math" panose="02040503050406030204" pitchFamily="18" charset="0"/>
                              <a:ea typeface="Cambria Math" panose="02040503050406030204" pitchFamily="18" charset="0"/>
                            </a:rPr>
                            <m:t>1</m:t>
                          </m:r>
                        </m:sub>
                      </m:sSub>
                    </m:oMath>
                  </m:oMathPara>
                </a14:m>
                <a:endParaRPr lang="sr-Latn-ME"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96" t="-2101"/>
                </a:stretch>
              </a:blipFill>
            </p:spPr>
            <p:txBody>
              <a:bodyPr/>
              <a:lstStyle/>
              <a:p>
                <a:r>
                  <a:rPr lang="sr-Latn-ME">
                    <a:noFill/>
                  </a:rPr>
                  <a:t> </a:t>
                </a:r>
              </a:p>
            </p:txBody>
          </p:sp>
        </mc:Fallback>
      </mc:AlternateContent>
    </p:spTree>
    <p:extLst>
      <p:ext uri="{BB962C8B-B14F-4D97-AF65-F5344CB8AC3E}">
        <p14:creationId xmlns:p14="http://schemas.microsoft.com/office/powerpoint/2010/main" val="37405979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ME" dirty="0"/>
              <a:t>Model voda sa </a:t>
            </a:r>
            <a:r>
              <a:rPr lang="sr-Latn-ME" dirty="0" smtClean="0"/>
              <a:t>distribuiranim </a:t>
            </a:r>
            <a:r>
              <a:rPr lang="sr-Latn-ME" dirty="0"/>
              <a:t>parametrima</a:t>
            </a:r>
            <a:endParaRPr lang="sr-Latn-ME"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sr-Latn-ME" dirty="0" smtClean="0"/>
                  <a:t>U stvarnosti, parametri voda R, L, C i G su raspoređeni duž voda i ne mogu se posmatrati kao skoncentrisani parametri. </a:t>
                </a:r>
              </a:p>
              <a:p>
                <a:r>
                  <a:rPr lang="sr-Latn-ME" dirty="0" smtClean="0"/>
                  <a:t>Model </a:t>
                </a:r>
                <a:r>
                  <a:rPr lang="sr-Latn-ME" dirty="0"/>
                  <a:t>voda sa distribuiranim parametrima je baziran na </a:t>
                </a:r>
                <a:r>
                  <a:rPr lang="sr-Latn-ME" dirty="0" err="1"/>
                  <a:t>Beržeronovom</a:t>
                </a:r>
                <a:r>
                  <a:rPr lang="sr-Latn-ME" dirty="0"/>
                  <a:t> metodu proračuna talasnih procesa. Vod se modeluje karakterističnom </a:t>
                </a:r>
                <a:r>
                  <a:rPr lang="sr-Latn-ME" dirty="0" err="1"/>
                  <a:t>impedansom</a:t>
                </a:r>
                <a:r>
                  <a:rPr lang="sr-Latn-ME" dirty="0"/>
                  <a:t> dobijenom primjenom </a:t>
                </a:r>
                <a:r>
                  <a:rPr lang="sr-Latn-ME" dirty="0" smtClean="0"/>
                  <a:t>relacije:</a:t>
                </a:r>
              </a:p>
              <a:p>
                <a:pPr marL="0" indent="0">
                  <a:buNone/>
                </a:pPr>
                <a14:m>
                  <m:oMathPara xmlns:m="http://schemas.openxmlformats.org/officeDocument/2006/math">
                    <m:oMathParaPr>
                      <m:jc m:val="centerGroup"/>
                    </m:oMathParaPr>
                    <m:oMath xmlns:m="http://schemas.openxmlformats.org/officeDocument/2006/math">
                      <m:sSub>
                        <m:sSubPr>
                          <m:ctrlPr>
                            <a:rPr lang="sr-Latn-ME" i="1">
                              <a:latin typeface="Cambria Math" panose="02040503050406030204" pitchFamily="18" charset="0"/>
                            </a:rPr>
                          </m:ctrlPr>
                        </m:sSubPr>
                        <m:e>
                          <m:r>
                            <a:rPr lang="sr-Latn-ME" i="1">
                              <a:latin typeface="Cambria Math" panose="02040503050406030204" pitchFamily="18" charset="0"/>
                            </a:rPr>
                            <m:t>𝑍</m:t>
                          </m:r>
                        </m:e>
                        <m:sub>
                          <m:r>
                            <a:rPr lang="sr-Latn-ME" i="1">
                              <a:latin typeface="Cambria Math" panose="02040503050406030204" pitchFamily="18" charset="0"/>
                            </a:rPr>
                            <m:t>𝑐</m:t>
                          </m:r>
                        </m:sub>
                      </m:sSub>
                      <m:r>
                        <a:rPr lang="sr-Latn-ME" i="1">
                          <a:latin typeface="Cambria Math" panose="02040503050406030204" pitchFamily="18" charset="0"/>
                        </a:rPr>
                        <m:t>=</m:t>
                      </m:r>
                      <m:rad>
                        <m:radPr>
                          <m:degHide m:val="on"/>
                          <m:ctrlPr>
                            <a:rPr lang="sr-Latn-ME" i="1">
                              <a:latin typeface="Cambria Math" panose="02040503050406030204" pitchFamily="18" charset="0"/>
                            </a:rPr>
                          </m:ctrlPr>
                        </m:radPr>
                        <m:deg/>
                        <m:e>
                          <m:f>
                            <m:fPr>
                              <m:ctrlPr>
                                <a:rPr lang="sr-Latn-ME" i="1">
                                  <a:latin typeface="Cambria Math" panose="02040503050406030204" pitchFamily="18" charset="0"/>
                                </a:rPr>
                              </m:ctrlPr>
                            </m:fPr>
                            <m:num>
                              <m:sSub>
                                <m:sSubPr>
                                  <m:ctrlPr>
                                    <a:rPr lang="sr-Latn-ME" i="1">
                                      <a:latin typeface="Cambria Math" panose="02040503050406030204" pitchFamily="18" charset="0"/>
                                    </a:rPr>
                                  </m:ctrlPr>
                                </m:sSubPr>
                                <m:e>
                                  <m:r>
                                    <a:rPr lang="sr-Latn-ME" i="1">
                                      <a:latin typeface="Cambria Math" panose="02040503050406030204" pitchFamily="18" charset="0"/>
                                    </a:rPr>
                                    <m:t>𝑙</m:t>
                                  </m:r>
                                </m:e>
                                <m:sub>
                                  <m:r>
                                    <a:rPr lang="sr-Latn-ME" i="1">
                                      <a:latin typeface="Cambria Math" panose="02040503050406030204" pitchFamily="18" charset="0"/>
                                    </a:rPr>
                                    <m:t>1</m:t>
                                  </m:r>
                                </m:sub>
                              </m:sSub>
                            </m:num>
                            <m:den>
                              <m:sSub>
                                <m:sSubPr>
                                  <m:ctrlPr>
                                    <a:rPr lang="sr-Latn-ME" i="1">
                                      <a:latin typeface="Cambria Math" panose="02040503050406030204" pitchFamily="18" charset="0"/>
                                    </a:rPr>
                                  </m:ctrlPr>
                                </m:sSubPr>
                                <m:e>
                                  <m:r>
                                    <a:rPr lang="sr-Latn-ME" i="1">
                                      <a:latin typeface="Cambria Math" panose="02040503050406030204" pitchFamily="18" charset="0"/>
                                    </a:rPr>
                                    <m:t>𝑐</m:t>
                                  </m:r>
                                </m:e>
                                <m:sub>
                                  <m:r>
                                    <a:rPr lang="sr-Latn-ME" i="1">
                                      <a:latin typeface="Cambria Math" panose="02040503050406030204" pitchFamily="18" charset="0"/>
                                    </a:rPr>
                                    <m:t>1</m:t>
                                  </m:r>
                                </m:sub>
                              </m:sSub>
                            </m:den>
                          </m:f>
                        </m:e>
                      </m:rad>
                    </m:oMath>
                  </m:oMathPara>
                </a14:m>
                <a:endParaRPr lang="sr-Latn-ME" dirty="0" smtClean="0"/>
              </a:p>
              <a:p>
                <a:pPr marL="273050" indent="0">
                  <a:buNone/>
                </a:pPr>
                <a:r>
                  <a:rPr lang="sr-Latn-ME" dirty="0" smtClean="0"/>
                  <a:t>dok </a:t>
                </a:r>
                <a:r>
                  <a:rPr lang="sr-Latn-ME" dirty="0"/>
                  <a:t>se brzina prostiranja talasa na </a:t>
                </a:r>
                <a:r>
                  <a:rPr lang="sr-Latn-ME" dirty="0" smtClean="0"/>
                  <a:t>vodu </a:t>
                </a:r>
                <a:r>
                  <a:rPr lang="sr-Latn-ME" dirty="0"/>
                  <a:t>određuje </a:t>
                </a:r>
                <a:r>
                  <a:rPr lang="sr-Latn-ME" dirty="0" err="1"/>
                  <a:t>preko</a:t>
                </a:r>
                <a:r>
                  <a:rPr lang="sr-Latn-ME" dirty="0"/>
                  <a:t> </a:t>
                </a:r>
                <a:r>
                  <a:rPr lang="sr-Latn-ME" dirty="0" smtClean="0"/>
                  <a:t>relacije:</a:t>
                </a:r>
              </a:p>
              <a:p>
                <a:endParaRPr lang="sr-Latn-ME" dirty="0" smtClean="0"/>
              </a:p>
              <a:p>
                <a:pPr marL="0" indent="0">
                  <a:buNone/>
                </a:pPr>
                <a14:m>
                  <m:oMathPara xmlns:m="http://schemas.openxmlformats.org/officeDocument/2006/math">
                    <m:oMathParaPr>
                      <m:jc m:val="centerGroup"/>
                    </m:oMathParaPr>
                    <m:oMath xmlns:m="http://schemas.openxmlformats.org/officeDocument/2006/math">
                      <m:r>
                        <a:rPr lang="sr-Latn-ME" b="0" i="1" smtClean="0">
                          <a:latin typeface="Cambria Math" panose="02040503050406030204" pitchFamily="18" charset="0"/>
                        </a:rPr>
                        <m:t>𝑣</m:t>
                      </m:r>
                      <m:r>
                        <a:rPr lang="sr-Latn-ME" b="0" i="1" smtClean="0">
                          <a:latin typeface="Cambria Math" panose="02040503050406030204" pitchFamily="18" charset="0"/>
                        </a:rPr>
                        <m:t>=</m:t>
                      </m:r>
                      <m:f>
                        <m:fPr>
                          <m:ctrlPr>
                            <a:rPr lang="sr-Latn-ME" b="0" i="1" smtClean="0">
                              <a:latin typeface="Cambria Math" panose="02040503050406030204" pitchFamily="18" charset="0"/>
                            </a:rPr>
                          </m:ctrlPr>
                        </m:fPr>
                        <m:num>
                          <m:r>
                            <a:rPr lang="sr-Latn-ME" b="0" i="1" smtClean="0">
                              <a:latin typeface="Cambria Math" panose="02040503050406030204" pitchFamily="18" charset="0"/>
                            </a:rPr>
                            <m:t>1</m:t>
                          </m:r>
                        </m:num>
                        <m:den>
                          <m:rad>
                            <m:radPr>
                              <m:degHide m:val="on"/>
                              <m:ctrlPr>
                                <a:rPr lang="sr-Latn-ME" b="0" i="1" smtClean="0">
                                  <a:latin typeface="Cambria Math" panose="02040503050406030204" pitchFamily="18" charset="0"/>
                                </a:rPr>
                              </m:ctrlPr>
                            </m:radPr>
                            <m:deg/>
                            <m:e>
                              <m:sSub>
                                <m:sSubPr>
                                  <m:ctrlPr>
                                    <a:rPr lang="sr-Latn-ME" b="0" i="1" smtClean="0">
                                      <a:latin typeface="Cambria Math" panose="02040503050406030204" pitchFamily="18" charset="0"/>
                                    </a:rPr>
                                  </m:ctrlPr>
                                </m:sSubPr>
                                <m:e>
                                  <m:r>
                                    <a:rPr lang="sr-Latn-ME" b="0" i="1" smtClean="0">
                                      <a:latin typeface="Cambria Math" panose="02040503050406030204" pitchFamily="18" charset="0"/>
                                    </a:rPr>
                                    <m:t>𝑙</m:t>
                                  </m:r>
                                </m:e>
                                <m:sub>
                                  <m:r>
                                    <a:rPr lang="sr-Latn-ME" b="0" i="1" smtClean="0">
                                      <a:latin typeface="Cambria Math" panose="02040503050406030204" pitchFamily="18" charset="0"/>
                                    </a:rPr>
                                    <m:t>1</m:t>
                                  </m:r>
                                </m:sub>
                              </m:sSub>
                              <m:r>
                                <a:rPr lang="sr-Latn-ME" b="0" i="1" smtClean="0">
                                  <a:latin typeface="Cambria Math" panose="02040503050406030204" pitchFamily="18" charset="0"/>
                                  <a:ea typeface="Cambria Math" panose="02040503050406030204" pitchFamily="18" charset="0"/>
                                </a:rPr>
                                <m:t>∙</m:t>
                              </m:r>
                              <m:sSub>
                                <m:sSubPr>
                                  <m:ctrlPr>
                                    <a:rPr lang="sr-Latn-ME" b="0" i="1" smtClean="0">
                                      <a:latin typeface="Cambria Math" panose="02040503050406030204" pitchFamily="18" charset="0"/>
                                      <a:ea typeface="Cambria Math" panose="02040503050406030204" pitchFamily="18" charset="0"/>
                                    </a:rPr>
                                  </m:ctrlPr>
                                </m:sSubPr>
                                <m:e>
                                  <m:r>
                                    <a:rPr lang="sr-Latn-ME" b="0" i="1" smtClean="0">
                                      <a:latin typeface="Cambria Math" panose="02040503050406030204" pitchFamily="18" charset="0"/>
                                      <a:ea typeface="Cambria Math" panose="02040503050406030204" pitchFamily="18" charset="0"/>
                                    </a:rPr>
                                    <m:t>𝑐</m:t>
                                  </m:r>
                                </m:e>
                                <m:sub>
                                  <m:r>
                                    <a:rPr lang="sr-Latn-ME" b="0" i="1" smtClean="0">
                                      <a:latin typeface="Cambria Math" panose="02040503050406030204" pitchFamily="18" charset="0"/>
                                      <a:ea typeface="Cambria Math" panose="02040503050406030204" pitchFamily="18" charset="0"/>
                                    </a:rPr>
                                    <m:t>1</m:t>
                                  </m:r>
                                </m:sub>
                              </m:sSub>
                            </m:e>
                          </m:rad>
                        </m:den>
                      </m:f>
                    </m:oMath>
                  </m:oMathPara>
                </a14:m>
                <a:endParaRPr lang="sr-Latn-ME"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73" t="-1401" r="-850"/>
                </a:stretch>
              </a:blipFill>
            </p:spPr>
            <p:txBody>
              <a:bodyPr/>
              <a:lstStyle/>
              <a:p>
                <a:r>
                  <a:rPr lang="sr-Latn-ME">
                    <a:noFill/>
                  </a:rPr>
                  <a:t> </a:t>
                </a:r>
              </a:p>
            </p:txBody>
          </p:sp>
        </mc:Fallback>
      </mc:AlternateContent>
    </p:spTree>
    <p:extLst>
      <p:ext uri="{BB962C8B-B14F-4D97-AF65-F5344CB8AC3E}">
        <p14:creationId xmlns:p14="http://schemas.microsoft.com/office/powerpoint/2010/main" val="2614724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ME" dirty="0" smtClean="0"/>
              <a:t>Uticaj modela voda na proračun </a:t>
            </a:r>
            <a:r>
              <a:rPr lang="sr-Latn-ME" dirty="0" err="1" smtClean="0"/>
              <a:t>prenapona</a:t>
            </a:r>
            <a:endParaRPr lang="sr-Latn-ME" dirty="0"/>
          </a:p>
        </p:txBody>
      </p:sp>
      <p:sp>
        <p:nvSpPr>
          <p:cNvPr id="3" name="Content Placeholder 2"/>
          <p:cNvSpPr>
            <a:spLocks noGrp="1"/>
          </p:cNvSpPr>
          <p:nvPr>
            <p:ph idx="1"/>
          </p:nvPr>
        </p:nvSpPr>
        <p:spPr/>
        <p:txBody>
          <a:bodyPr>
            <a:normAutofit fontScale="92500" lnSpcReduction="10000"/>
          </a:bodyPr>
          <a:lstStyle/>
          <a:p>
            <a:r>
              <a:rPr lang="sr-Latn-ME" dirty="0"/>
              <a:t>U cilju analize uticaja modela voda na proračun </a:t>
            </a:r>
            <a:r>
              <a:rPr lang="sr-Latn-ME" dirty="0" err="1"/>
              <a:t>sklopnih</a:t>
            </a:r>
            <a:r>
              <a:rPr lang="sr-Latn-ME" dirty="0"/>
              <a:t> </a:t>
            </a:r>
            <a:r>
              <a:rPr lang="sr-Latn-ME" dirty="0" err="1"/>
              <a:t>prenapona</a:t>
            </a:r>
            <a:r>
              <a:rPr lang="sr-Latn-ME" dirty="0"/>
              <a:t> posmatra </a:t>
            </a:r>
            <a:r>
              <a:rPr lang="sr-Latn-ME" dirty="0" smtClean="0"/>
              <a:t>se:</a:t>
            </a:r>
          </a:p>
          <a:p>
            <a:endParaRPr lang="sr-Latn-ME" dirty="0" smtClean="0"/>
          </a:p>
          <a:p>
            <a:pPr lvl="1"/>
            <a:r>
              <a:rPr lang="sr-Latn-ME" dirty="0" smtClean="0"/>
              <a:t>nadzemni </a:t>
            </a:r>
            <a:r>
              <a:rPr lang="sr-Latn-ME" dirty="0"/>
              <a:t>vod </a:t>
            </a:r>
            <a:r>
              <a:rPr lang="sr-Latn-ME" dirty="0" err="1"/>
              <a:t>nazivnog</a:t>
            </a:r>
            <a:r>
              <a:rPr lang="sr-Latn-ME" dirty="0"/>
              <a:t> napona </a:t>
            </a:r>
            <a:r>
              <a:rPr lang="sr-Latn-ME" dirty="0" smtClean="0"/>
              <a:t>110kV</a:t>
            </a:r>
          </a:p>
          <a:p>
            <a:pPr lvl="1"/>
            <a:r>
              <a:rPr lang="sr-Latn-ME" dirty="0" smtClean="0"/>
              <a:t>sa </a:t>
            </a:r>
            <a:r>
              <a:rPr lang="sr-Latn-ME" dirty="0"/>
              <a:t>faznim provodnicima Al/Č 240/40 mm</a:t>
            </a:r>
            <a:r>
              <a:rPr lang="sr-Latn-ME" baseline="30000" dirty="0"/>
              <a:t>2</a:t>
            </a:r>
            <a:r>
              <a:rPr lang="sr-Latn-ME" dirty="0"/>
              <a:t> i zaštitnim užetom 120mm</a:t>
            </a:r>
            <a:r>
              <a:rPr lang="sr-Latn-ME" baseline="30000" dirty="0"/>
              <a:t>2</a:t>
            </a:r>
            <a:r>
              <a:rPr lang="sr-Latn-ME" dirty="0"/>
              <a:t>, </a:t>
            </a:r>
            <a:endParaRPr lang="sr-Latn-ME" dirty="0" smtClean="0"/>
          </a:p>
          <a:p>
            <a:pPr lvl="1"/>
            <a:r>
              <a:rPr lang="sr-Latn-ME" dirty="0" smtClean="0"/>
              <a:t>sa </a:t>
            </a:r>
            <a:r>
              <a:rPr lang="sr-Latn-ME" dirty="0" err="1"/>
              <a:t>podužnim</a:t>
            </a:r>
            <a:r>
              <a:rPr lang="sr-Latn-ME" dirty="0"/>
              <a:t> parametrima u direktnom i nultom </a:t>
            </a:r>
            <a:r>
              <a:rPr lang="sr-Latn-ME" dirty="0" err="1"/>
              <a:t>redosljedu</a:t>
            </a:r>
            <a:r>
              <a:rPr lang="sr-Latn-ME" dirty="0" smtClean="0"/>
              <a:t>:</a:t>
            </a:r>
          </a:p>
          <a:p>
            <a:pPr lvl="2"/>
            <a:r>
              <a:rPr lang="sr-Latn-ME" dirty="0" smtClean="0"/>
              <a:t>r</a:t>
            </a:r>
            <a:r>
              <a:rPr lang="sr-Latn-ME" baseline="-25000" dirty="0" smtClean="0"/>
              <a:t>1d</a:t>
            </a:r>
            <a:r>
              <a:rPr lang="sr-Latn-ME" dirty="0"/>
              <a:t>= 0.1189 </a:t>
            </a:r>
            <a:r>
              <a:rPr lang="el-GR" dirty="0"/>
              <a:t>Ω/</a:t>
            </a:r>
            <a:r>
              <a:rPr lang="sr-Latn-ME" dirty="0"/>
              <a:t>km, r</a:t>
            </a:r>
            <a:r>
              <a:rPr lang="sr-Latn-ME" baseline="-25000" dirty="0"/>
              <a:t>10</a:t>
            </a:r>
            <a:r>
              <a:rPr lang="sr-Latn-ME" dirty="0"/>
              <a:t>= 0.3360 </a:t>
            </a:r>
            <a:r>
              <a:rPr lang="el-GR" dirty="0"/>
              <a:t>Ω/</a:t>
            </a:r>
            <a:r>
              <a:rPr lang="sr-Latn-ME" dirty="0"/>
              <a:t>km, </a:t>
            </a:r>
            <a:endParaRPr lang="sr-Latn-ME" dirty="0" smtClean="0"/>
          </a:p>
          <a:p>
            <a:pPr lvl="2"/>
            <a:r>
              <a:rPr lang="sr-Latn-ME" dirty="0" smtClean="0"/>
              <a:t>l</a:t>
            </a:r>
            <a:r>
              <a:rPr lang="sr-Latn-ME" baseline="-25000" dirty="0" smtClean="0"/>
              <a:t>1d</a:t>
            </a:r>
            <a:r>
              <a:rPr lang="sr-Latn-ME" dirty="0" smtClean="0"/>
              <a:t>=1.3123 </a:t>
            </a:r>
            <a:r>
              <a:rPr lang="sr-Latn-ME" dirty="0" err="1"/>
              <a:t>mH</a:t>
            </a:r>
            <a:r>
              <a:rPr lang="sr-Latn-ME" dirty="0"/>
              <a:t>/km, l</a:t>
            </a:r>
            <a:r>
              <a:rPr lang="sr-Latn-ME" baseline="-25000" dirty="0"/>
              <a:t>10</a:t>
            </a:r>
            <a:r>
              <a:rPr lang="sr-Latn-ME" dirty="0"/>
              <a:t>=4.2014 </a:t>
            </a:r>
            <a:r>
              <a:rPr lang="sr-Latn-ME" dirty="0" err="1"/>
              <a:t>mH</a:t>
            </a:r>
            <a:r>
              <a:rPr lang="sr-Latn-ME" dirty="0"/>
              <a:t>/km, </a:t>
            </a:r>
            <a:endParaRPr lang="sr-Latn-ME" dirty="0" smtClean="0"/>
          </a:p>
          <a:p>
            <a:pPr lvl="2"/>
            <a:r>
              <a:rPr lang="sr-Latn-ME" dirty="0" smtClean="0"/>
              <a:t>c</a:t>
            </a:r>
            <a:r>
              <a:rPr lang="sr-Latn-ME" baseline="-25000" dirty="0" smtClean="0"/>
              <a:t>1d</a:t>
            </a:r>
            <a:r>
              <a:rPr lang="sr-Latn-ME" dirty="0" smtClean="0"/>
              <a:t>=8.5842 </a:t>
            </a:r>
            <a:r>
              <a:rPr lang="sr-Latn-ME" dirty="0" err="1"/>
              <a:t>nF</a:t>
            </a:r>
            <a:r>
              <a:rPr lang="sr-Latn-ME" dirty="0"/>
              <a:t>/km, c</a:t>
            </a:r>
            <a:r>
              <a:rPr lang="sr-Latn-ME" baseline="-25000" dirty="0"/>
              <a:t>10</a:t>
            </a:r>
            <a:r>
              <a:rPr lang="sr-Latn-ME" dirty="0"/>
              <a:t>=5.2006 </a:t>
            </a:r>
            <a:r>
              <a:rPr lang="sr-Latn-ME" dirty="0" err="1" smtClean="0"/>
              <a:t>nF</a:t>
            </a:r>
            <a:r>
              <a:rPr lang="sr-Latn-ME" dirty="0" smtClean="0"/>
              <a:t>/km</a:t>
            </a:r>
          </a:p>
          <a:p>
            <a:endParaRPr lang="sr-Latn-ME" dirty="0" smtClean="0"/>
          </a:p>
          <a:p>
            <a:r>
              <a:rPr lang="sr-Latn-ME" dirty="0" smtClean="0"/>
              <a:t>Maksimalna </a:t>
            </a:r>
            <a:r>
              <a:rPr lang="sr-Latn-ME" dirty="0"/>
              <a:t>frekvencija </a:t>
            </a:r>
            <a:r>
              <a:rPr lang="sr-Latn-ME" dirty="0" err="1"/>
              <a:t>prelaznog</a:t>
            </a:r>
            <a:r>
              <a:rPr lang="sr-Latn-ME" dirty="0"/>
              <a:t> procesa koji se može analizirati primjenom jedne sekcije </a:t>
            </a:r>
            <a:r>
              <a:rPr lang="el-GR" dirty="0"/>
              <a:t>π </a:t>
            </a:r>
            <a:r>
              <a:rPr lang="sr-Latn-ME" dirty="0"/>
              <a:t>šeme je </a:t>
            </a:r>
            <a:r>
              <a:rPr lang="sr-Latn-ME" dirty="0" err="1"/>
              <a:t>f</a:t>
            </a:r>
            <a:r>
              <a:rPr lang="sr-Latn-ME" baseline="-25000" dirty="0" err="1"/>
              <a:t>max</a:t>
            </a:r>
            <a:r>
              <a:rPr lang="sr-Latn-ME" dirty="0"/>
              <a:t>=372.43Hz. Frekvencija </a:t>
            </a:r>
            <a:r>
              <a:rPr lang="sr-Latn-ME" dirty="0" err="1"/>
              <a:t>prelaznog</a:t>
            </a:r>
            <a:r>
              <a:rPr lang="sr-Latn-ME" dirty="0"/>
              <a:t> procesa </a:t>
            </a:r>
            <a:r>
              <a:rPr lang="sr-Latn-ME" dirty="0" smtClean="0"/>
              <a:t>prilikom uključenja voda je f=744.86Hz.</a:t>
            </a:r>
            <a:endParaRPr lang="sr-Latn-ME" dirty="0"/>
          </a:p>
        </p:txBody>
      </p:sp>
    </p:spTree>
    <p:extLst>
      <p:ext uri="{BB962C8B-B14F-4D97-AF65-F5344CB8AC3E}">
        <p14:creationId xmlns:p14="http://schemas.microsoft.com/office/powerpoint/2010/main" val="4125315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ME" dirty="0" smtClean="0"/>
              <a:t>Uticaj modela voda na proračun </a:t>
            </a:r>
            <a:r>
              <a:rPr lang="sr-Latn-ME" dirty="0" err="1" smtClean="0"/>
              <a:t>prenapona</a:t>
            </a:r>
            <a:endParaRPr lang="sr-Latn-ME" dirty="0"/>
          </a:p>
        </p:txBody>
      </p:sp>
      <p:sp>
        <p:nvSpPr>
          <p:cNvPr id="3" name="Content Placeholder 2"/>
          <p:cNvSpPr>
            <a:spLocks noGrp="1"/>
          </p:cNvSpPr>
          <p:nvPr>
            <p:ph idx="1"/>
          </p:nvPr>
        </p:nvSpPr>
        <p:spPr/>
        <p:txBody>
          <a:bodyPr>
            <a:normAutofit/>
          </a:bodyPr>
          <a:lstStyle/>
          <a:p>
            <a:r>
              <a:rPr lang="sr-Latn-ME" dirty="0"/>
              <a:t>U slučaju uključenja voda dužine 100km u praznom hodu bez zaostalog naelektrisanja vremenska promjena </a:t>
            </a:r>
            <a:r>
              <a:rPr lang="sr-Latn-ME" dirty="0" err="1"/>
              <a:t>prenapona</a:t>
            </a:r>
            <a:r>
              <a:rPr lang="sr-Latn-ME" dirty="0"/>
              <a:t> na kraju voda modelovanog distribuiranim parametrima data je na </a:t>
            </a:r>
            <a:r>
              <a:rPr lang="sr-Latn-ME" dirty="0" smtClean="0"/>
              <a:t>slici 1. </a:t>
            </a:r>
            <a:r>
              <a:rPr lang="sr-Latn-ME" dirty="0"/>
              <a:t>Posmatrana je najkritičnija faza u pogledu amplitude </a:t>
            </a:r>
            <a:r>
              <a:rPr lang="sr-Latn-ME" dirty="0" err="1"/>
              <a:t>prenapona</a:t>
            </a:r>
            <a:r>
              <a:rPr lang="sr-Latn-ME" dirty="0"/>
              <a:t>, odnosno najnepovoljniji trenutak uključenja posmatrane faze voda u trenutku </a:t>
            </a:r>
            <a:r>
              <a:rPr lang="sr-Latn-ME" dirty="0" smtClean="0"/>
              <a:t>t=5ms.</a:t>
            </a:r>
            <a:endParaRPr lang="sr-Latn-ME"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280" y="3399965"/>
            <a:ext cx="4465439" cy="2160000"/>
          </a:xfrm>
          <a:prstGeom prst="rect">
            <a:avLst/>
          </a:prstGeom>
          <a:solidFill>
            <a:schemeClr val="bg1"/>
          </a:solidFill>
          <a:ln>
            <a:noFill/>
          </a:ln>
          <a:effectLst>
            <a:glow rad="228600">
              <a:schemeClr val="accent1">
                <a:satMod val="175000"/>
                <a:alpha val="40000"/>
              </a:schemeClr>
            </a:glow>
          </a:effectLst>
        </p:spPr>
      </p:pic>
      <p:sp>
        <p:nvSpPr>
          <p:cNvPr id="5" name="Rectangle 4"/>
          <p:cNvSpPr/>
          <p:nvPr/>
        </p:nvSpPr>
        <p:spPr>
          <a:xfrm>
            <a:off x="1397689" y="5746264"/>
            <a:ext cx="6540081" cy="584775"/>
          </a:xfrm>
          <a:prstGeom prst="rect">
            <a:avLst/>
          </a:prstGeom>
        </p:spPr>
        <p:txBody>
          <a:bodyPr wrap="square">
            <a:spAutoFit/>
          </a:bodyPr>
          <a:lstStyle/>
          <a:p>
            <a:pPr algn="ctr">
              <a:spcAft>
                <a:spcPts val="1000"/>
              </a:spcAft>
            </a:pPr>
            <a:r>
              <a:rPr lang="sr-Latn-ME" sz="1600" dirty="0">
                <a:solidFill>
                  <a:schemeClr val="tx2"/>
                </a:solidFill>
              </a:rPr>
              <a:t>Slika 1. Vremenska promjena </a:t>
            </a:r>
            <a:r>
              <a:rPr lang="sr-Latn-ME" sz="1600" dirty="0" err="1">
                <a:solidFill>
                  <a:schemeClr val="tx2"/>
                </a:solidFill>
              </a:rPr>
              <a:t>prenapona</a:t>
            </a:r>
            <a:r>
              <a:rPr lang="sr-Latn-ME" sz="1600" dirty="0">
                <a:solidFill>
                  <a:schemeClr val="tx2"/>
                </a:solidFill>
              </a:rPr>
              <a:t> najkritičnije faze na kraju voda modelovanog distribuiranim parametrima</a:t>
            </a:r>
          </a:p>
        </p:txBody>
      </p:sp>
    </p:spTree>
    <p:extLst>
      <p:ext uri="{BB962C8B-B14F-4D97-AF65-F5344CB8AC3E}">
        <p14:creationId xmlns:p14="http://schemas.microsoft.com/office/powerpoint/2010/main" val="2940910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ME" dirty="0" smtClean="0"/>
              <a:t>Uticaj modela voda na proračun </a:t>
            </a:r>
            <a:r>
              <a:rPr lang="sr-Latn-ME" dirty="0" err="1" smtClean="0"/>
              <a:t>prenapona</a:t>
            </a:r>
            <a:endParaRPr lang="sr-Latn-ME" dirty="0"/>
          </a:p>
        </p:txBody>
      </p:sp>
      <p:sp>
        <p:nvSpPr>
          <p:cNvPr id="3" name="Content Placeholder 2"/>
          <p:cNvSpPr>
            <a:spLocks noGrp="1"/>
          </p:cNvSpPr>
          <p:nvPr>
            <p:ph idx="1"/>
          </p:nvPr>
        </p:nvSpPr>
        <p:spPr/>
        <p:txBody>
          <a:bodyPr>
            <a:normAutofit/>
          </a:bodyPr>
          <a:lstStyle/>
          <a:p>
            <a:r>
              <a:rPr lang="sr-Latn-ME" dirty="0" smtClean="0"/>
              <a:t>Frekvencija </a:t>
            </a:r>
            <a:r>
              <a:rPr lang="sr-Latn-ME" dirty="0" err="1"/>
              <a:t>prelaznog</a:t>
            </a:r>
            <a:r>
              <a:rPr lang="sr-Latn-ME" dirty="0"/>
              <a:t> procesa na vodu veća </a:t>
            </a:r>
            <a:r>
              <a:rPr lang="sr-Latn-ME" dirty="0" smtClean="0"/>
              <a:t>je od </a:t>
            </a:r>
            <a:r>
              <a:rPr lang="sr-Latn-ME" dirty="0"/>
              <a:t>maksimalne frekvencije za koju se može primijeniti jedna (N=1) sekcija π </a:t>
            </a:r>
            <a:r>
              <a:rPr lang="sr-Latn-ME" dirty="0" smtClean="0"/>
              <a:t>šeme. </a:t>
            </a:r>
            <a:r>
              <a:rPr lang="sr-Latn-ME" dirty="0"/>
              <a:t>Zbog toga je interesantno posmatrati uticaj frekvencije </a:t>
            </a:r>
            <a:r>
              <a:rPr lang="sr-Latn-ME" dirty="0" err="1"/>
              <a:t>prelaznog</a:t>
            </a:r>
            <a:r>
              <a:rPr lang="sr-Latn-ME" dirty="0"/>
              <a:t> procesa na rezultate proračuna dobijene primjenom modela π šeme voda sa skoncentrisanim parametrima. U tu svrhu posmatran je model voda samo sa jednom (N=1) π </a:t>
            </a:r>
            <a:r>
              <a:rPr lang="sr-Latn-ME" dirty="0" smtClean="0"/>
              <a:t>sekcijom.</a:t>
            </a:r>
          </a:p>
          <a:p>
            <a:r>
              <a:rPr lang="sr-Latn-ME" dirty="0"/>
              <a:t>Ukoliko se zanemari korekcija parametara voda sa </a:t>
            </a:r>
            <a:r>
              <a:rPr lang="sr-Latn-ME" dirty="0" smtClean="0"/>
              <a:t>frekvencijom, </a:t>
            </a:r>
            <a:r>
              <a:rPr lang="sr-Latn-ME" dirty="0"/>
              <a:t>tada je vremenska promjena </a:t>
            </a:r>
            <a:r>
              <a:rPr lang="sr-Latn-ME" dirty="0" err="1"/>
              <a:t>prenapona</a:t>
            </a:r>
            <a:r>
              <a:rPr lang="sr-Latn-ME" dirty="0"/>
              <a:t> na kraju voda data na slici 4</a:t>
            </a:r>
            <a:r>
              <a:rPr lang="sr-Latn-ME" dirty="0" smtClean="0"/>
              <a:t>.</a:t>
            </a:r>
          </a:p>
          <a:p>
            <a:r>
              <a:rPr lang="sr-Latn-ME" dirty="0"/>
              <a:t>Ukoliko se primjene parametri voda korigovani za frekvenciju od 744.86Hz dobija se vremenska promjena napona na kraju voda data na slici 5, na kojoj je prikazano poređenje sa rezultatima proračuna datim na slici 4.</a:t>
            </a:r>
            <a:endParaRPr lang="sr-Latn-ME" dirty="0"/>
          </a:p>
        </p:txBody>
      </p:sp>
    </p:spTree>
    <p:extLst>
      <p:ext uri="{BB962C8B-B14F-4D97-AF65-F5344CB8AC3E}">
        <p14:creationId xmlns:p14="http://schemas.microsoft.com/office/powerpoint/2010/main" val="191884332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CIGREglobalEd1">
      <a:dk1>
        <a:sysClr val="windowText" lastClr="000000"/>
      </a:dk1>
      <a:lt1>
        <a:sysClr val="window" lastClr="FFFFFF"/>
      </a:lt1>
      <a:dk2>
        <a:srgbClr val="7F7F7F"/>
      </a:dk2>
      <a:lt2>
        <a:srgbClr val="DEDDD7"/>
      </a:lt2>
      <a:accent1>
        <a:srgbClr val="007E4F"/>
      </a:accent1>
      <a:accent2>
        <a:srgbClr val="41AD49"/>
      </a:accent2>
      <a:accent3>
        <a:srgbClr val="F2672D"/>
      </a:accent3>
      <a:accent4>
        <a:srgbClr val="523E6C"/>
      </a:accent4>
      <a:accent5>
        <a:srgbClr val="0FB3BD"/>
      </a:accent5>
      <a:accent6>
        <a:srgbClr val="DC1A5C"/>
      </a:accent6>
      <a:hlink>
        <a:srgbClr val="11668F"/>
      </a:hlink>
      <a:folHlink>
        <a:srgbClr val="11668F"/>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GREglobal4_3_Ed1Aug18v2.1.potx" id="{B3074300-03B5-411B-B571-1A479F7BA1FD}" vid="{0199AF4D-BD84-46D3-8414-A7A921CD42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TotalTime>
  <Words>1057</Words>
  <Application>Microsoft Office PowerPoint</Application>
  <PresentationFormat>On-screen Show (4:3)</PresentationFormat>
  <Paragraphs>71</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Cambria Math</vt:lpstr>
      <vt:lpstr>Courier New</vt:lpstr>
      <vt:lpstr>Thème Office</vt:lpstr>
      <vt:lpstr>UTICAJ MODELA VODA NA PRORAČUN I VRIJEDNOSTI SKLOPNIH PRENAPONA U ELEKTROENERGETSKOM SISTEMU</vt:lpstr>
      <vt:lpstr>Uvod</vt:lpstr>
      <vt:lpstr>Modelovanje voda </vt:lpstr>
      <vt:lpstr>Model voda sa skoncentrisanim parametrima</vt:lpstr>
      <vt:lpstr>Model voda sa skoncentrisanim parametrima</vt:lpstr>
      <vt:lpstr>Model voda sa distribuiranim parametrima</vt:lpstr>
      <vt:lpstr>Uticaj modela voda na proračun prenapona</vt:lpstr>
      <vt:lpstr>Uticaj modela voda na proračun prenapona</vt:lpstr>
      <vt:lpstr>Uticaj modela voda na proračun prenapona</vt:lpstr>
      <vt:lpstr>Uticaj modela voda na proračun prenapona</vt:lpstr>
      <vt:lpstr>Uticaj modela voda na proračun prenapona</vt:lpstr>
      <vt:lpstr>Uticaj modela voda na proračun prenapona</vt:lpstr>
      <vt:lpstr>Uticaj modela voda na proračun prenapona</vt:lpstr>
      <vt:lpstr>Zaključak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Hakima ABDELLAOUI</dc:creator>
  <cp:lastModifiedBy>Vladan</cp:lastModifiedBy>
  <cp:revision>36</cp:revision>
  <dcterms:created xsi:type="dcterms:W3CDTF">2018-08-21T10:05:07Z</dcterms:created>
  <dcterms:modified xsi:type="dcterms:W3CDTF">2019-04-26T09:08:41Z</dcterms:modified>
</cp:coreProperties>
</file>