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82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7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395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914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516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NE</a:t>
            </a:r>
            <a:r>
              <a:rPr lang="sr-Latn-ME" baseline="0" dirty="0" smtClean="0"/>
              <a:t> POSTOJI IZVOR ENERGIJE KOJI JE 100% POUZDAN. NEPREDVIĐENI ISPADI KONVENCIONALNIH JEDINICA ZAHTIJEVAJU PROBABILISTIČKI PRISTUP U PROGNOZI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338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696" y="789709"/>
            <a:ext cx="8578734" cy="1978429"/>
          </a:xfrm>
        </p:spPr>
        <p:txBody>
          <a:bodyPr>
            <a:noAutofit/>
          </a:bodyPr>
          <a:lstStyle/>
          <a:p>
            <a:r>
              <a:rPr lang="en-N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KRATKOROČNA PROGNOZA ADEKVATNOSTI ELEKTROENERGETSKOG SISTEMA CRNE GORE KAO REZULTAT PROJEKTA CROSSBOW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262" y="3906983"/>
            <a:ext cx="8346102" cy="9892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r-Latn-ME" sz="1800" dirty="0" smtClean="0"/>
              <a:t>Autori: Biljana Ivanović                                                      datum i mjesto: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r-Latn-ME" sz="1800" dirty="0" smtClean="0"/>
              <a:t>           Nina Damjanović                                                    17.05.2019. Budva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r-Latn-ME" sz="1800" dirty="0" smtClean="0"/>
              <a:t>           Verica Martinović</a:t>
            </a:r>
            <a:endParaRPr lang="en-NZ" sz="1800" dirty="0"/>
          </a:p>
        </p:txBody>
      </p:sp>
      <p:pic>
        <p:nvPicPr>
          <p:cNvPr id="4" name="Imagen 13">
            <a:extLst>
              <a:ext uri="{FF2B5EF4-FFF2-40B4-BE49-F238E27FC236}">
                <a16:creationId xmlns:a16="http://schemas.microsoft.com/office/drawing/2014/main" id="{AA2801AF-3E7C-448B-AE08-2CD067DA13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9" y="5476093"/>
            <a:ext cx="2115126" cy="1151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2" y="5655610"/>
            <a:ext cx="2277812" cy="9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52221"/>
          </a:xfrm>
        </p:spPr>
        <p:txBody>
          <a:bodyPr>
            <a:normAutofit/>
          </a:bodyPr>
          <a:lstStyle/>
          <a:p>
            <a:r>
              <a:rPr lang="sr-Latn-ME" sz="2800" dirty="0" smtClean="0"/>
              <a:t>MODEL IZBALANSIRANOSTI SISTEMA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034" y="1264092"/>
            <a:ext cx="6858000" cy="538697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Tx/>
              <a:buChar char="-"/>
            </a:pPr>
            <a:r>
              <a:rPr lang="sr-Latn-ME" dirty="0" err="1" smtClean="0"/>
              <a:t>Konvolucija</a:t>
            </a:r>
            <a:r>
              <a:rPr lang="sr-Latn-ME" dirty="0" smtClean="0"/>
              <a:t> funkcije proizvodnje i funkcije potrošnje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6" descr="two_pea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44" y="1945276"/>
            <a:ext cx="6962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0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sr-Latn-ME" sz="2800" dirty="0" smtClean="0"/>
              <a:t>ADEKVATNOST EES CRNE GORE</a:t>
            </a:r>
            <a:endParaRPr lang="en-US" sz="2800" dirty="0"/>
          </a:p>
        </p:txBody>
      </p:sp>
      <p:pic>
        <p:nvPicPr>
          <p:cNvPr id="4" name="Content Placeholder 3" descr="C:\Users\biljana.ivanovic\AppData\Local\Temp\Temp1_OPTION_2.zip\OPTION_2\ME_ADEQ_OPTION_2_SCREEN_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53431"/>
            <a:ext cx="8746836" cy="4747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sr-Latn-ME" sz="2800" dirty="0" smtClean="0"/>
              <a:t>ZAKLJUČAK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1454331"/>
            <a:ext cx="8360229" cy="468521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dirty="0" smtClean="0"/>
              <a:t>Sa sve većom integracijom OI        </a:t>
            </a:r>
            <a:r>
              <a:rPr lang="sr-Latn-ME" dirty="0" err="1" smtClean="0"/>
              <a:t>probabilistički</a:t>
            </a:r>
            <a:r>
              <a:rPr lang="sr-Latn-ME" dirty="0" smtClean="0"/>
              <a:t> metodi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M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dirty="0" smtClean="0"/>
              <a:t>Rezultat projekta CROSSBOW         PROMESA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M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dirty="0" err="1" smtClean="0"/>
              <a:t>Markovljev</a:t>
            </a:r>
            <a:r>
              <a:rPr lang="sr-Latn-ME" dirty="0" smtClean="0"/>
              <a:t> model (ESO) 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Visoke penetracije OI;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Najjednostavniji </a:t>
            </a:r>
            <a:r>
              <a:rPr lang="sr-Latn-ME" dirty="0" err="1" smtClean="0">
                <a:solidFill>
                  <a:schemeClr val="bg1"/>
                </a:solidFill>
              </a:rPr>
              <a:t>probabilistički</a:t>
            </a:r>
            <a:r>
              <a:rPr lang="sr-Latn-ME" dirty="0" smtClean="0">
                <a:solidFill>
                  <a:schemeClr val="bg1"/>
                </a:solidFill>
              </a:rPr>
              <a:t> metod;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Izlazni podaci: numeričke vrijednosti adekvatnosti sistema;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Bolje oslikavanje stohastičke prirode sistema.</a:t>
            </a:r>
          </a:p>
          <a:p>
            <a:pPr algn="l"/>
            <a:endParaRPr lang="sr-Latn-M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98719" y="1680754"/>
            <a:ext cx="461555" cy="87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42410" y="2590800"/>
            <a:ext cx="461555" cy="87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01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561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sr-Latn-ME" sz="3200" dirty="0" smtClean="0"/>
              <a:t>Pitanja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diskusiju</a:t>
            </a:r>
            <a:r>
              <a:rPr lang="sr-Latn-ME" sz="3200" dirty="0" smtClean="0"/>
              <a:t>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944" y="1642529"/>
            <a:ext cx="8795327" cy="3363580"/>
          </a:xfrm>
        </p:spPr>
        <p:txBody>
          <a:bodyPr/>
          <a:lstStyle/>
          <a:p>
            <a:pPr algn="l"/>
            <a:r>
              <a:rPr lang="sr-Latn-M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r-Latn-M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Koja su ograničenja </a:t>
            </a:r>
            <a:r>
              <a:rPr lang="sr-Latn-M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Markovljevog</a:t>
            </a:r>
            <a:r>
              <a:rPr lang="sr-Latn-M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modela stanja za modelovanje proizvodnje generatora? </a:t>
            </a:r>
            <a:endParaRPr lang="sr-Latn-M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r-Latn-ME" dirty="0"/>
          </a:p>
          <a:p>
            <a:pPr algn="l"/>
            <a:endParaRPr lang="sr-Latn-M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r-Latn-M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r-Latn-M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Koje druge </a:t>
            </a:r>
            <a:r>
              <a:rPr lang="sr-Latn-M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probabilističke</a:t>
            </a:r>
            <a:r>
              <a:rPr lang="sr-Latn-M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metode se mogu primijeniti za procjenu adekvatnosti sistema?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546" y="1730396"/>
            <a:ext cx="6858000" cy="852221"/>
          </a:xfrm>
        </p:spPr>
        <p:txBody>
          <a:bodyPr/>
          <a:lstStyle/>
          <a:p>
            <a:r>
              <a:rPr lang="sr-Latn-ME" i="1" dirty="0" smtClean="0"/>
              <a:t>HVALA NA PAŽNJI!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65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HORIZONT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4699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flat"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914401"/>
            <a:ext cx="9144000" cy="4699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r-Latn-ME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r-Latn-M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Latn-M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budžet 80 milijardi </a:t>
            </a:r>
            <a:r>
              <a:rPr lang="sr-Latn-ME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</a:t>
            </a:r>
            <a:r>
              <a:rPr lang="sr-Latn-M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(Evropska Komisija);</a:t>
            </a:r>
          </a:p>
          <a:p>
            <a:pPr marL="0" indent="0">
              <a:buNone/>
            </a:pPr>
            <a:endParaRPr lang="sr-Latn-M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Latn-M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Trajanje programa: 2014-2020. godine;</a:t>
            </a:r>
          </a:p>
          <a:p>
            <a:pPr>
              <a:buFont typeface="Arial" panose="020B0604020202020204" pitchFamily="34" charset="0"/>
              <a:buChar char="•"/>
            </a:pPr>
            <a:endParaRPr lang="sr-Latn-ME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Latn-M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Bespovratni fondovi za inovacije i naučnoistraživačke aktivnosti bliske tržištu;</a:t>
            </a:r>
          </a:p>
          <a:p>
            <a:pPr>
              <a:buFont typeface="Arial" panose="020B0604020202020204" pitchFamily="34" charset="0"/>
              <a:buChar char="•"/>
            </a:pPr>
            <a:endParaRPr lang="sr-Latn-ME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Latn-M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pozivi su otvoreni za projekte širom svijeta.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CROSSBOW - PREGLED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88" y="1015222"/>
            <a:ext cx="9007515" cy="4869950"/>
          </a:xfrm>
          <a:prstGeom prst="rect">
            <a:avLst/>
          </a:prstGeom>
          <a:solidFill>
            <a:schemeClr val="bg1">
              <a:alpha val="76078"/>
            </a:schemeClr>
          </a:solidFill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Imagen 13">
            <a:extLst>
              <a:ext uri="{FF2B5EF4-FFF2-40B4-BE49-F238E27FC236}">
                <a16:creationId xmlns:a16="http://schemas.microsoft.com/office/drawing/2014/main" id="{AA2801AF-3E7C-448B-AE08-2CD067DA138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83" y="2804224"/>
            <a:ext cx="2665541" cy="1352140"/>
          </a:xfrm>
          <a:prstGeom prst="rect">
            <a:avLst/>
          </a:prstGeom>
        </p:spPr>
      </p:pic>
      <p:grpSp>
        <p:nvGrpSpPr>
          <p:cNvPr id="8" name="Grupo 69"/>
          <p:cNvGrpSpPr/>
          <p:nvPr/>
        </p:nvGrpSpPr>
        <p:grpSpPr>
          <a:xfrm>
            <a:off x="4787033" y="1304898"/>
            <a:ext cx="1223962" cy="1044575"/>
            <a:chOff x="8295804" y="1760081"/>
            <a:chExt cx="1223962" cy="1044575"/>
          </a:xfrm>
          <a:noFill/>
        </p:grpSpPr>
        <p:sp>
          <p:nvSpPr>
            <p:cNvPr id="9" name="Oval 44"/>
            <p:cNvSpPr>
              <a:spLocks noChangeArrowheads="1"/>
            </p:cNvSpPr>
            <p:nvPr/>
          </p:nvSpPr>
          <p:spPr bwMode="auto">
            <a:xfrm>
              <a:off x="8385498" y="1760081"/>
              <a:ext cx="1044575" cy="1044575"/>
            </a:xfrm>
            <a:prstGeom prst="ellipse">
              <a:avLst/>
            </a:prstGeom>
            <a:grp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en-US" altLang="en-US" b="0">
                <a:solidFill>
                  <a:schemeClr val="tx1"/>
                </a:solidFill>
              </a:endParaRPr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8295804" y="2182892"/>
              <a:ext cx="1223962" cy="177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s-ES" altLang="en-US" sz="1200" dirty="0" smtClean="0"/>
                <a:t>8 </a:t>
              </a:r>
              <a:r>
                <a:rPr lang="sr-Latn-ME" altLang="en-US" sz="1200" dirty="0" smtClean="0"/>
                <a:t>Proizvoda</a:t>
              </a:r>
              <a:endParaRPr lang="es-ES" altLang="en-US" sz="1200" dirty="0"/>
            </a:p>
          </p:txBody>
        </p:sp>
      </p:grp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4509360" y="2249025"/>
            <a:ext cx="555346" cy="667514"/>
          </a:xfrm>
          <a:prstGeom prst="line">
            <a:avLst/>
          </a:prstGeom>
          <a:ln>
            <a:headEnd/>
            <a:tailEnd type="stealth" w="lg" len="lg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12" name="Rectángulo 100"/>
          <p:cNvSpPr/>
          <p:nvPr/>
        </p:nvSpPr>
        <p:spPr>
          <a:xfrm>
            <a:off x="6091562" y="1050982"/>
            <a:ext cx="275748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CROSSBOW R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egionalni Operativni Centar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ángulo 101"/>
          <p:cNvSpPr/>
          <p:nvPr/>
        </p:nvSpPr>
        <p:spPr>
          <a:xfrm>
            <a:off x="6003397" y="1257557"/>
            <a:ext cx="314060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CROSSBOW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OI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Regionalni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Koordinacioni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Centar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ángulo 102"/>
          <p:cNvSpPr/>
          <p:nvPr/>
        </p:nvSpPr>
        <p:spPr>
          <a:xfrm>
            <a:off x="6139920" y="1483455"/>
            <a:ext cx="220124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CROSSBOW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upravljivi hibridni OI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ángulo 103"/>
          <p:cNvSpPr/>
          <p:nvPr/>
        </p:nvSpPr>
        <p:spPr>
          <a:xfrm>
            <a:off x="6139920" y="1743302"/>
            <a:ext cx="29690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CROSSBOW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Regionalni centri za koordinaciju</a:t>
            </a:r>
          </a:p>
          <a:p>
            <a:pPr>
              <a:spcAft>
                <a:spcPct val="0"/>
              </a:spcAft>
            </a:pP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skladišta</a:t>
            </a:r>
            <a:r>
              <a:rPr lang="sr-Latn-ME" sz="1050" dirty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err="1" smtClean="0">
                <a:solidFill>
                  <a:srgbClr val="00224C"/>
                </a:solidFill>
                <a:latin typeface="Arial" panose="020B0604020202020204" pitchFamily="34" charset="0"/>
              </a:rPr>
              <a:t>el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. energije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ángulo 104"/>
          <p:cNvSpPr/>
          <p:nvPr/>
        </p:nvSpPr>
        <p:spPr>
          <a:xfrm>
            <a:off x="6064429" y="2073497"/>
            <a:ext cx="42843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CROSSBOW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Virtualna postrojenja za </a:t>
            </a:r>
          </a:p>
          <a:p>
            <a:pPr>
              <a:spcAft>
                <a:spcPct val="0"/>
              </a:spcAft>
            </a:pP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skladištenje električne energije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ángulo 105"/>
          <p:cNvSpPr/>
          <p:nvPr/>
        </p:nvSpPr>
        <p:spPr>
          <a:xfrm>
            <a:off x="5744748" y="2401072"/>
            <a:ext cx="19864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CROSSBOW WAMAS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sistemi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ángulo 106"/>
          <p:cNvSpPr/>
          <p:nvPr/>
        </p:nvSpPr>
        <p:spPr>
          <a:xfrm>
            <a:off x="5380980" y="2558641"/>
            <a:ext cx="358784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CROSSBOW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platforma za upravljanje potrošnjom (DSM)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ángulo 107"/>
          <p:cNvSpPr/>
          <p:nvPr/>
        </p:nvSpPr>
        <p:spPr>
          <a:xfrm>
            <a:off x="4724679" y="2757949"/>
            <a:ext cx="462458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CROSSBOW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definisanje tržišta električne energije na veliko i </a:t>
            </a:r>
          </a:p>
          <a:p>
            <a:pPr>
              <a:spcAft>
                <a:spcPct val="0"/>
              </a:spcAft>
            </a:pP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tržišta za pomoćne usluge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V="1">
            <a:off x="5797289" y="1179794"/>
            <a:ext cx="342631" cy="194749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 flipV="1">
            <a:off x="5921302" y="1400140"/>
            <a:ext cx="136522" cy="63811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 flipV="1">
            <a:off x="5946470" y="1617400"/>
            <a:ext cx="214180" cy="43887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V="1">
            <a:off x="5971666" y="1865722"/>
            <a:ext cx="188984" cy="6126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>
            <a:off x="5946470" y="2063078"/>
            <a:ext cx="157218" cy="83126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>
            <a:off x="5724624" y="2313984"/>
            <a:ext cx="117375" cy="130731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auto">
          <a:xfrm>
            <a:off x="5502193" y="2395748"/>
            <a:ext cx="126133" cy="186488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 flipH="1">
            <a:off x="5207834" y="2391105"/>
            <a:ext cx="85414" cy="366844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grpSp>
        <p:nvGrpSpPr>
          <p:cNvPr id="28" name="60 Grupo"/>
          <p:cNvGrpSpPr/>
          <p:nvPr/>
        </p:nvGrpSpPr>
        <p:grpSpPr>
          <a:xfrm>
            <a:off x="6246019" y="3979836"/>
            <a:ext cx="1223962" cy="1044575"/>
            <a:chOff x="9349702" y="4527673"/>
            <a:chExt cx="1223962" cy="1044575"/>
          </a:xfrm>
        </p:grpSpPr>
        <p:sp>
          <p:nvSpPr>
            <p:cNvPr id="29" name="Oval 44"/>
            <p:cNvSpPr>
              <a:spLocks noChangeArrowheads="1"/>
            </p:cNvSpPr>
            <p:nvPr/>
          </p:nvSpPr>
          <p:spPr bwMode="auto">
            <a:xfrm>
              <a:off x="9421964" y="4527673"/>
              <a:ext cx="1044575" cy="1044575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en-US" altLang="en-US" b="0">
                <a:solidFill>
                  <a:schemeClr val="tx1"/>
                </a:solidFill>
              </a:endParaRPr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9349702" y="4870127"/>
              <a:ext cx="1223962" cy="35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s-ES" altLang="en-US" sz="1200" dirty="0" smtClean="0"/>
                <a:t>13</a:t>
              </a:r>
            </a:p>
            <a:p>
              <a:pPr algn="ctr" eaLnBrk="1" hangingPunct="1">
                <a:lnSpc>
                  <a:spcPts val="14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Latn-ME" altLang="en-US" sz="1200" dirty="0" smtClean="0"/>
                <a:t>Država</a:t>
              </a:r>
              <a:endParaRPr lang="es-ES" altLang="en-US" sz="1200" dirty="0"/>
            </a:p>
          </p:txBody>
        </p:sp>
      </p:grp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4808705" y="3788941"/>
            <a:ext cx="1473445" cy="552882"/>
          </a:xfrm>
          <a:prstGeom prst="line">
            <a:avLst/>
          </a:prstGeom>
          <a:ln>
            <a:headEnd/>
            <a:tailEnd type="stealth" w="lg" len="lg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32" name="5 Rectángulo"/>
          <p:cNvSpPr>
            <a:spLocks noChangeArrowheads="1"/>
          </p:cNvSpPr>
          <p:nvPr/>
        </p:nvSpPr>
        <p:spPr bwMode="auto">
          <a:xfrm>
            <a:off x="7036973" y="3304708"/>
            <a:ext cx="756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200" dirty="0" err="1" smtClean="0"/>
              <a:t>Austri</a:t>
            </a:r>
            <a:r>
              <a:rPr lang="sr-Latn-ME" altLang="en-US" sz="1200" dirty="0" smtClean="0"/>
              <a:t>j</a:t>
            </a:r>
            <a:r>
              <a:rPr lang="en-US" altLang="en-US" sz="1200" dirty="0" smtClean="0"/>
              <a:t>a</a:t>
            </a:r>
            <a:endParaRPr lang="en-US" altLang="en-US" sz="1200" dirty="0"/>
          </a:p>
        </p:txBody>
      </p:sp>
      <p:sp>
        <p:nvSpPr>
          <p:cNvPr id="33" name="6 Rectángulo"/>
          <p:cNvSpPr>
            <a:spLocks noChangeArrowheads="1"/>
          </p:cNvSpPr>
          <p:nvPr/>
        </p:nvSpPr>
        <p:spPr bwMode="auto">
          <a:xfrm>
            <a:off x="7254007" y="3498288"/>
            <a:ext cx="740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200" u="sng" dirty="0" smtClean="0"/>
              <a:t>FYROM</a:t>
            </a:r>
            <a:endParaRPr lang="en-US" altLang="en-US" sz="1200" u="sng" dirty="0"/>
          </a:p>
        </p:txBody>
      </p:sp>
      <p:sp>
        <p:nvSpPr>
          <p:cNvPr id="34" name="4 Rectángulo"/>
          <p:cNvSpPr>
            <a:spLocks noChangeArrowheads="1"/>
          </p:cNvSpPr>
          <p:nvPr/>
        </p:nvSpPr>
        <p:spPr bwMode="auto">
          <a:xfrm>
            <a:off x="7582845" y="3712968"/>
            <a:ext cx="8611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200" dirty="0" err="1" smtClean="0"/>
              <a:t>Sloveni</a:t>
            </a:r>
            <a:r>
              <a:rPr lang="sr-Latn-ME" altLang="en-US" sz="1200" dirty="0" smtClean="0"/>
              <a:t>j</a:t>
            </a:r>
            <a:r>
              <a:rPr lang="en-US" altLang="en-US" sz="1200" dirty="0" smtClean="0"/>
              <a:t>a</a:t>
            </a:r>
            <a:endParaRPr lang="en-US" altLang="en-US" sz="1200" dirty="0"/>
          </a:p>
        </p:txBody>
      </p:sp>
      <p:sp>
        <p:nvSpPr>
          <p:cNvPr id="35" name="4 Rectángulo"/>
          <p:cNvSpPr>
            <a:spLocks noChangeArrowheads="1"/>
          </p:cNvSpPr>
          <p:nvPr/>
        </p:nvSpPr>
        <p:spPr bwMode="auto">
          <a:xfrm>
            <a:off x="7848518" y="3924204"/>
            <a:ext cx="830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sr-Latn-ME" altLang="en-US" sz="1200" u="sng" dirty="0" smtClean="0"/>
              <a:t>Hrvatska</a:t>
            </a:r>
            <a:endParaRPr lang="en-US" altLang="en-US" sz="1200" u="sng" dirty="0"/>
          </a:p>
        </p:txBody>
      </p:sp>
      <p:sp>
        <p:nvSpPr>
          <p:cNvPr id="36" name="7 Rectángulo"/>
          <p:cNvSpPr>
            <a:spLocks noChangeArrowheads="1"/>
          </p:cNvSpPr>
          <p:nvPr/>
        </p:nvSpPr>
        <p:spPr bwMode="auto">
          <a:xfrm>
            <a:off x="7955643" y="4156364"/>
            <a:ext cx="936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sr-Latn-ME" altLang="en-US" sz="1200" u="sng" dirty="0" smtClean="0"/>
              <a:t>Crna Gora</a:t>
            </a:r>
            <a:endParaRPr lang="en-US" altLang="en-US" sz="1200" u="sng" dirty="0"/>
          </a:p>
        </p:txBody>
      </p:sp>
      <p:sp>
        <p:nvSpPr>
          <p:cNvPr id="38" name="3 Rectángulo"/>
          <p:cNvSpPr>
            <a:spLocks noChangeArrowheads="1"/>
          </p:cNvSpPr>
          <p:nvPr/>
        </p:nvSpPr>
        <p:spPr bwMode="auto">
          <a:xfrm>
            <a:off x="8018000" y="4355125"/>
            <a:ext cx="405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sr-Latn-ME" altLang="en-US" sz="1200" dirty="0" smtClean="0"/>
              <a:t>UK</a:t>
            </a:r>
            <a:endParaRPr lang="en-US" altLang="en-US" sz="1200" dirty="0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8013411" y="4592463"/>
            <a:ext cx="8651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ct val="0"/>
              </a:spcAft>
              <a:buClrTx/>
              <a:buFontTx/>
              <a:buNone/>
            </a:pPr>
            <a:r>
              <a:rPr lang="sr-Latn-ME" altLang="en-US" sz="1200" u="sng" dirty="0" smtClean="0"/>
              <a:t>Srbija</a:t>
            </a:r>
            <a:endParaRPr lang="es-ES" altLang="en-US" sz="1200" u="sng" dirty="0"/>
          </a:p>
        </p:txBody>
      </p:sp>
      <p:sp>
        <p:nvSpPr>
          <p:cNvPr id="40" name="2 Rectángulo"/>
          <p:cNvSpPr>
            <a:spLocks noChangeArrowheads="1"/>
          </p:cNvSpPr>
          <p:nvPr/>
        </p:nvSpPr>
        <p:spPr bwMode="auto">
          <a:xfrm>
            <a:off x="7811350" y="4752500"/>
            <a:ext cx="1157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200" u="sng" dirty="0" smtClean="0"/>
              <a:t>Bosna </a:t>
            </a:r>
            <a:r>
              <a:rPr lang="sr-Latn-ME" altLang="en-US" sz="1200" u="sng" dirty="0"/>
              <a:t>i</a:t>
            </a:r>
            <a:r>
              <a:rPr lang="en-US" altLang="en-US" sz="1200" u="sng" dirty="0" smtClean="0"/>
              <a:t> Her</a:t>
            </a:r>
            <a:r>
              <a:rPr lang="sr-Latn-ME" altLang="en-US" sz="1200" u="sng" dirty="0" smtClean="0"/>
              <a:t>c</a:t>
            </a:r>
            <a:r>
              <a:rPr lang="en-US" altLang="en-US" sz="1200" u="sng" dirty="0" err="1" smtClean="0"/>
              <a:t>egovina</a:t>
            </a:r>
            <a:endParaRPr lang="en-US" altLang="en-US" sz="1200" u="sng" dirty="0"/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7698046" y="5176540"/>
            <a:ext cx="8651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ct val="0"/>
              </a:spcAft>
              <a:buClrTx/>
              <a:buFontTx/>
              <a:buNone/>
            </a:pPr>
            <a:r>
              <a:rPr lang="sr-Latn-ME" altLang="en-US" sz="1200" u="sng" dirty="0" smtClean="0"/>
              <a:t>Bugarska</a:t>
            </a:r>
            <a:endParaRPr lang="es-ES" altLang="en-US" sz="1200" u="sng" dirty="0"/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7361317" y="5391220"/>
            <a:ext cx="8651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ct val="0"/>
              </a:spcAft>
              <a:buClrTx/>
              <a:buFontTx/>
              <a:buNone/>
            </a:pPr>
            <a:r>
              <a:rPr lang="sr-Latn-ME" altLang="en-US" sz="1200" dirty="0" smtClean="0"/>
              <a:t>Njemačka</a:t>
            </a:r>
            <a:endParaRPr lang="es-ES" altLang="en-US" sz="1200" dirty="0"/>
          </a:p>
        </p:txBody>
      </p:sp>
      <p:sp>
        <p:nvSpPr>
          <p:cNvPr id="43" name="1 Rectángulo"/>
          <p:cNvSpPr>
            <a:spLocks noChangeArrowheads="1"/>
          </p:cNvSpPr>
          <p:nvPr/>
        </p:nvSpPr>
        <p:spPr bwMode="auto">
          <a:xfrm>
            <a:off x="6757504" y="5391220"/>
            <a:ext cx="619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sr-Latn-ME" altLang="en-US" sz="1200" u="sng" dirty="0" smtClean="0"/>
              <a:t>Grčka</a:t>
            </a:r>
            <a:endParaRPr lang="en-US" altLang="en-US" sz="1200" u="sng" dirty="0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535830" y="5440819"/>
            <a:ext cx="12239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400"/>
              </a:lnSpc>
              <a:spcAft>
                <a:spcPct val="0"/>
              </a:spcAft>
              <a:buClrTx/>
              <a:buFontTx/>
              <a:buNone/>
            </a:pPr>
            <a:r>
              <a:rPr lang="sr-Latn-ME" altLang="en-US" sz="1200" u="sng" dirty="0" smtClean="0"/>
              <a:t>Rumunija</a:t>
            </a:r>
            <a:endParaRPr lang="es-ES" altLang="en-US" sz="1200" u="sng" dirty="0"/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5022057" y="5256076"/>
            <a:ext cx="12239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400"/>
              </a:lnSpc>
              <a:spcAft>
                <a:spcPct val="0"/>
              </a:spcAft>
              <a:buClrTx/>
              <a:buFontTx/>
              <a:buNone/>
            </a:pPr>
            <a:r>
              <a:rPr lang="sr-Latn-ME" altLang="en-US" sz="1200" dirty="0" smtClean="0"/>
              <a:t>Španija</a:t>
            </a:r>
            <a:endParaRPr lang="en-US" altLang="en-US" sz="1200" dirty="0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 flipV="1">
            <a:off x="6959734" y="3569457"/>
            <a:ext cx="207976" cy="379059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 flipV="1">
            <a:off x="7133782" y="3769874"/>
            <a:ext cx="194549" cy="243577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flipV="1">
            <a:off x="7344823" y="3948516"/>
            <a:ext cx="283705" cy="241631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 flipV="1">
            <a:off x="7398988" y="4120750"/>
            <a:ext cx="490782" cy="211671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V="1">
            <a:off x="7425213" y="4333434"/>
            <a:ext cx="513993" cy="92392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7425213" y="4492458"/>
            <a:ext cx="605879" cy="30858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7425213" y="4632124"/>
            <a:ext cx="542110" cy="46427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3" name="Line 50"/>
          <p:cNvSpPr>
            <a:spLocks noChangeShapeType="1"/>
          </p:cNvSpPr>
          <p:nvPr/>
        </p:nvSpPr>
        <p:spPr bwMode="auto">
          <a:xfrm>
            <a:off x="7376585" y="4747996"/>
            <a:ext cx="434766" cy="185790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7287580" y="4900004"/>
            <a:ext cx="347604" cy="352750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>
            <a:off x="7167710" y="5023816"/>
            <a:ext cx="199144" cy="359275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>
            <a:off x="6959734" y="5063814"/>
            <a:ext cx="17512" cy="319277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7" name="Line 50"/>
          <p:cNvSpPr>
            <a:spLocks noChangeShapeType="1"/>
          </p:cNvSpPr>
          <p:nvPr/>
        </p:nvSpPr>
        <p:spPr bwMode="auto">
          <a:xfrm flipH="1">
            <a:off x="6516661" y="5055731"/>
            <a:ext cx="111881" cy="369334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58" name="Line 50"/>
          <p:cNvSpPr>
            <a:spLocks noChangeShapeType="1"/>
          </p:cNvSpPr>
          <p:nvPr/>
        </p:nvSpPr>
        <p:spPr bwMode="auto">
          <a:xfrm flipH="1">
            <a:off x="6082547" y="4900004"/>
            <a:ext cx="305152" cy="313840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grpSp>
        <p:nvGrpSpPr>
          <p:cNvPr id="60" name="Grupo 59"/>
          <p:cNvGrpSpPr/>
          <p:nvPr/>
        </p:nvGrpSpPr>
        <p:grpSpPr>
          <a:xfrm>
            <a:off x="1552665" y="1789801"/>
            <a:ext cx="892819" cy="865187"/>
            <a:chOff x="2843213" y="2667124"/>
            <a:chExt cx="892819" cy="865187"/>
          </a:xfrm>
        </p:grpSpPr>
        <p:sp>
          <p:nvSpPr>
            <p:cNvPr id="61" name="Oval 18"/>
            <p:cNvSpPr>
              <a:spLocks noChangeArrowheads="1"/>
            </p:cNvSpPr>
            <p:nvPr/>
          </p:nvSpPr>
          <p:spPr bwMode="auto">
            <a:xfrm>
              <a:off x="2843213" y="2667124"/>
              <a:ext cx="866775" cy="865187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en-US" altLang="en-US" b="0">
                <a:solidFill>
                  <a:schemeClr val="tx1"/>
                </a:solidFill>
              </a:endParaRPr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2869257" y="3018832"/>
              <a:ext cx="866775" cy="4514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s-ES" altLang="en-US" sz="1100" dirty="0">
                  <a:solidFill>
                    <a:srgbClr val="002C72"/>
                  </a:solidFill>
                </a:rPr>
                <a:t>H2020 </a:t>
              </a:r>
            </a:p>
            <a:p>
              <a:pPr algn="ctr" eaLnBrk="1" hangingPunct="1">
                <a:lnSpc>
                  <a:spcPts val="14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s-ES" altLang="en-US" sz="1200" dirty="0">
                <a:solidFill>
                  <a:srgbClr val="002C72"/>
                </a:solidFill>
              </a:endParaRPr>
            </a:p>
          </p:txBody>
        </p:sp>
      </p:grpSp>
      <p:sp>
        <p:nvSpPr>
          <p:cNvPr id="63" name="Line 22"/>
          <p:cNvSpPr>
            <a:spLocks noChangeShapeType="1"/>
          </p:cNvSpPr>
          <p:nvPr/>
        </p:nvSpPr>
        <p:spPr bwMode="auto">
          <a:xfrm flipH="1" flipV="1">
            <a:off x="2452341" y="2391105"/>
            <a:ext cx="948532" cy="525434"/>
          </a:xfrm>
          <a:prstGeom prst="line">
            <a:avLst/>
          </a:prstGeom>
          <a:ln>
            <a:headEnd/>
            <a:tailEnd type="stealth" w="lg" len="lg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grpSp>
        <p:nvGrpSpPr>
          <p:cNvPr id="64" name="Grupo 64"/>
          <p:cNvGrpSpPr/>
          <p:nvPr/>
        </p:nvGrpSpPr>
        <p:grpSpPr>
          <a:xfrm>
            <a:off x="2546946" y="1053547"/>
            <a:ext cx="873535" cy="865187"/>
            <a:chOff x="2544594" y="1032343"/>
            <a:chExt cx="873535" cy="865187"/>
          </a:xfrm>
        </p:grpSpPr>
        <p:sp>
          <p:nvSpPr>
            <p:cNvPr id="65" name="Text Box 20"/>
            <p:cNvSpPr txBox="1">
              <a:spLocks noChangeArrowheads="1"/>
            </p:cNvSpPr>
            <p:nvPr/>
          </p:nvSpPr>
          <p:spPr bwMode="auto">
            <a:xfrm>
              <a:off x="2570404" y="1310881"/>
              <a:ext cx="847725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 smtClean="0"/>
                <a:t>48 </a:t>
              </a:r>
              <a:r>
                <a:rPr lang="sr-Latn-ME" altLang="en-US" sz="1200" dirty="0" smtClean="0"/>
                <a:t>mjeseci</a:t>
              </a:r>
              <a:endParaRPr lang="en-US" altLang="en-US" sz="1200" dirty="0"/>
            </a:p>
            <a:p>
              <a:pPr algn="ctr" eaLnBrk="1" hangingPunct="1">
                <a:lnSpc>
                  <a:spcPts val="14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Latn-ME" altLang="en-US" sz="1200" b="0" dirty="0" smtClean="0"/>
                <a:t>trajanje</a:t>
              </a:r>
              <a:endParaRPr lang="es-ES" altLang="en-US" sz="1200" b="0" dirty="0"/>
            </a:p>
          </p:txBody>
        </p:sp>
        <p:sp>
          <p:nvSpPr>
            <p:cNvPr id="66" name="Oval 18"/>
            <p:cNvSpPr>
              <a:spLocks noChangeArrowheads="1"/>
            </p:cNvSpPr>
            <p:nvPr/>
          </p:nvSpPr>
          <p:spPr bwMode="auto">
            <a:xfrm>
              <a:off x="2544594" y="1032343"/>
              <a:ext cx="866775" cy="865187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en-US" altLang="en-US" b="0">
                <a:solidFill>
                  <a:schemeClr val="tx1"/>
                </a:solidFill>
              </a:endParaRPr>
            </a:p>
          </p:txBody>
        </p:sp>
      </p:grpSp>
      <p:sp>
        <p:nvSpPr>
          <p:cNvPr id="67" name="Oval 43"/>
          <p:cNvSpPr>
            <a:spLocks noChangeArrowheads="1"/>
          </p:cNvSpPr>
          <p:nvPr/>
        </p:nvSpPr>
        <p:spPr bwMode="auto">
          <a:xfrm>
            <a:off x="1183194" y="1006440"/>
            <a:ext cx="1373188" cy="393700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ts val="2200"/>
              </a:lnSpc>
              <a:spcAft>
                <a:spcPts val="1000"/>
              </a:spcAft>
              <a:buClr>
                <a:srgbClr val="FF7B00"/>
              </a:buClr>
              <a:buFont typeface="Wingdings 2" panose="05020102010507070707" pitchFamily="18" charset="2"/>
              <a:buChar char=""/>
              <a:defRPr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s-ES" altLang="en-US" sz="1200" dirty="0" smtClean="0"/>
              <a:t>3197 </a:t>
            </a:r>
            <a:r>
              <a:rPr lang="es-ES" altLang="en-US" sz="1200" dirty="0" err="1"/>
              <a:t>PMs</a:t>
            </a:r>
            <a:endParaRPr lang="en-US" altLang="en-US" sz="1200" dirty="0"/>
          </a:p>
        </p:txBody>
      </p:sp>
      <p:grpSp>
        <p:nvGrpSpPr>
          <p:cNvPr id="68" name="Grupo 62"/>
          <p:cNvGrpSpPr/>
          <p:nvPr/>
        </p:nvGrpSpPr>
        <p:grpSpPr>
          <a:xfrm>
            <a:off x="79397" y="1384515"/>
            <a:ext cx="1520485" cy="610666"/>
            <a:chOff x="353045" y="1804145"/>
            <a:chExt cx="1398588" cy="616743"/>
          </a:xfrm>
        </p:grpSpPr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353045" y="1946398"/>
              <a:ext cx="1398588" cy="31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 err="1" smtClean="0"/>
                <a:t>Novemb</a:t>
              </a:r>
              <a:r>
                <a:rPr lang="sr-Latn-ME" altLang="en-US" sz="1200" dirty="0" smtClean="0"/>
                <a:t>a</a:t>
              </a:r>
              <a:r>
                <a:rPr lang="en-US" altLang="en-US" sz="1200" dirty="0" smtClean="0"/>
                <a:t>r 2017</a:t>
              </a:r>
              <a:endParaRPr lang="en-US" altLang="en-US" sz="1200" dirty="0"/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Latn-ME" altLang="en-US" sz="1200" b="0" dirty="0" smtClean="0"/>
                <a:t>početak</a:t>
              </a:r>
              <a:endParaRPr lang="en-US" altLang="en-US" sz="1200" b="0" dirty="0"/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427134" y="1804145"/>
              <a:ext cx="1250410" cy="616743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en-US" altLang="en-US" b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upo 65"/>
          <p:cNvGrpSpPr/>
          <p:nvPr/>
        </p:nvGrpSpPr>
        <p:grpSpPr>
          <a:xfrm>
            <a:off x="232405" y="2453559"/>
            <a:ext cx="1223962" cy="828675"/>
            <a:chOff x="-856174" y="3471624"/>
            <a:chExt cx="1223962" cy="828675"/>
          </a:xfrm>
        </p:grpSpPr>
        <p:sp>
          <p:nvSpPr>
            <p:cNvPr id="74" name="Oval 43"/>
            <p:cNvSpPr>
              <a:spLocks noChangeArrowheads="1"/>
            </p:cNvSpPr>
            <p:nvPr/>
          </p:nvSpPr>
          <p:spPr bwMode="auto">
            <a:xfrm>
              <a:off x="-673612" y="3471624"/>
              <a:ext cx="828675" cy="828675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en-US" altLang="en-US" b="0">
                <a:solidFill>
                  <a:schemeClr val="tx1"/>
                </a:solidFill>
              </a:endParaRPr>
            </a:p>
          </p:txBody>
        </p:sp>
        <p:sp>
          <p:nvSpPr>
            <p:cNvPr id="75" name="Text Box 36"/>
            <p:cNvSpPr txBox="1">
              <a:spLocks noChangeArrowheads="1"/>
            </p:cNvSpPr>
            <p:nvPr/>
          </p:nvSpPr>
          <p:spPr bwMode="auto">
            <a:xfrm>
              <a:off x="-856174" y="3708161"/>
              <a:ext cx="12239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s-ES" altLang="en-US" sz="1200" dirty="0" smtClean="0"/>
                <a:t>22 </a:t>
              </a:r>
              <a:r>
                <a:rPr lang="es-ES" altLang="en-US" sz="1200" dirty="0"/>
                <a:t>M€</a:t>
              </a:r>
            </a:p>
            <a:p>
              <a:pPr algn="ctr" eaLnBrk="1" hangingPunct="1">
                <a:lnSpc>
                  <a:spcPts val="14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sr-Latn-ME" altLang="en-US" sz="1200" b="0" dirty="0"/>
                <a:t>b</a:t>
              </a:r>
              <a:r>
                <a:rPr lang="es-ES" altLang="en-US" sz="1200" b="0" dirty="0" smtClean="0"/>
                <a:t>u</a:t>
              </a:r>
              <a:r>
                <a:rPr lang="sr-Latn-ME" altLang="en-US" sz="1200" b="0" dirty="0" smtClean="0"/>
                <a:t>džet</a:t>
              </a:r>
              <a:endParaRPr lang="es-ES" altLang="en-US" sz="1200" b="0" dirty="0"/>
            </a:p>
          </p:txBody>
        </p:sp>
      </p:grpSp>
      <p:grpSp>
        <p:nvGrpSpPr>
          <p:cNvPr id="77" name="66 Grupo"/>
          <p:cNvGrpSpPr/>
          <p:nvPr/>
        </p:nvGrpSpPr>
        <p:grpSpPr>
          <a:xfrm>
            <a:off x="253524" y="4345148"/>
            <a:ext cx="1346358" cy="849313"/>
            <a:chOff x="3492130" y="4825540"/>
            <a:chExt cx="1346358" cy="849313"/>
          </a:xfrm>
        </p:grpSpPr>
        <p:sp>
          <p:nvSpPr>
            <p:cNvPr id="78" name="Oval 44"/>
            <p:cNvSpPr>
              <a:spLocks noChangeArrowheads="1"/>
            </p:cNvSpPr>
            <p:nvPr/>
          </p:nvSpPr>
          <p:spPr bwMode="auto">
            <a:xfrm>
              <a:off x="3573387" y="4825540"/>
              <a:ext cx="1151867" cy="849313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en-US" altLang="en-US" b="0">
                <a:solidFill>
                  <a:schemeClr val="tx1"/>
                </a:solidFill>
              </a:endParaRPr>
            </a:p>
          </p:txBody>
        </p:sp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3492130" y="5021063"/>
              <a:ext cx="1346358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ts val="2200"/>
                </a:lnSpc>
                <a:spcAft>
                  <a:spcPts val="1000"/>
                </a:spcAft>
                <a:buClr>
                  <a:srgbClr val="FF7B00"/>
                </a:buClr>
                <a:buFont typeface="Wingdings 2" panose="05020102010507070707" pitchFamily="18" charset="2"/>
                <a:buChar char=""/>
                <a:defRPr b="1">
                  <a:solidFill>
                    <a:srgbClr val="00224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7B00"/>
                </a:buClr>
                <a:buSzPct val="75000"/>
                <a:buFont typeface="Wingdings" panose="05000000000000000000" pitchFamily="2" charset="2"/>
                <a:buChar char="m"/>
                <a:defRPr sz="1600" b="1">
                  <a:solidFill>
                    <a:srgbClr val="00224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2C7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C7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s-ES" altLang="en-US" sz="1200" dirty="0" smtClean="0"/>
                <a:t>9 </a:t>
              </a:r>
              <a:r>
                <a:rPr lang="sr-Latn-ME" altLang="en-US" sz="1200" dirty="0" smtClean="0"/>
                <a:t>ispitivačkih grupa</a:t>
              </a:r>
              <a:endParaRPr lang="es-ES" altLang="en-US" sz="1200" dirty="0" smtClean="0"/>
            </a:p>
            <a:p>
              <a:pPr algn="ctr" eaLnBrk="1" hangingPunct="1">
                <a:lnSpc>
                  <a:spcPts val="14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s-ES" altLang="en-US" sz="1200" dirty="0" smtClean="0"/>
                <a:t>(</a:t>
              </a:r>
              <a:r>
                <a:rPr lang="es-ES" altLang="en-US" sz="1200" dirty="0" err="1" smtClean="0"/>
                <a:t>HLUs</a:t>
              </a:r>
              <a:r>
                <a:rPr lang="es-ES" altLang="en-US" sz="1200" dirty="0" smtClean="0"/>
                <a:t>)</a:t>
              </a:r>
              <a:endParaRPr lang="es-ES" altLang="en-US" sz="1200" dirty="0"/>
            </a:p>
          </p:txBody>
        </p:sp>
      </p:grpSp>
      <p:sp>
        <p:nvSpPr>
          <p:cNvPr id="80" name="Line 22"/>
          <p:cNvSpPr>
            <a:spLocks noChangeShapeType="1"/>
          </p:cNvSpPr>
          <p:nvPr/>
        </p:nvSpPr>
        <p:spPr bwMode="auto">
          <a:xfrm flipV="1">
            <a:off x="2356587" y="1789801"/>
            <a:ext cx="216169" cy="136754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81" name="Line 22"/>
          <p:cNvSpPr>
            <a:spLocks noChangeShapeType="1"/>
          </p:cNvSpPr>
          <p:nvPr/>
        </p:nvSpPr>
        <p:spPr bwMode="auto">
          <a:xfrm flipH="1" flipV="1">
            <a:off x="2025850" y="1481261"/>
            <a:ext cx="10768" cy="270587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 flipH="1" flipV="1">
            <a:off x="1523615" y="1827185"/>
            <a:ext cx="85414" cy="78324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H="1">
            <a:off x="1236390" y="2372742"/>
            <a:ext cx="298677" cy="220173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1506186" y="4081094"/>
            <a:ext cx="284084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ES_tradnl"/>
            </a:defPPr>
            <a:lvl1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b="1">
                <a:solidFill>
                  <a:srgbClr val="00224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7B00"/>
              </a:buClr>
              <a:buSzPct val="75000"/>
              <a:buFont typeface="Wingdings" panose="05000000000000000000" pitchFamily="2" charset="2"/>
              <a:buChar char="m"/>
              <a:defRPr sz="1600" b="1">
                <a:solidFill>
                  <a:srgbClr val="00224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C7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C7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050" dirty="0" smtClean="0"/>
              <a:t>HLU1</a:t>
            </a:r>
            <a:r>
              <a:rPr lang="en-US" sz="1050" b="0" dirty="0" smtClean="0"/>
              <a:t> REGIONAL</a:t>
            </a:r>
            <a:r>
              <a:rPr lang="sr-Latn-ME" sz="1050" b="0" dirty="0" smtClean="0"/>
              <a:t>NI OPERATIVNI CENTAR</a:t>
            </a:r>
            <a:endParaRPr lang="en-US" altLang="en-US" sz="1050" b="0" dirty="0"/>
          </a:p>
        </p:txBody>
      </p:sp>
      <p:sp>
        <p:nvSpPr>
          <p:cNvPr id="85" name="Rectángulo 81"/>
          <p:cNvSpPr/>
          <p:nvPr/>
        </p:nvSpPr>
        <p:spPr>
          <a:xfrm>
            <a:off x="1578709" y="4252672"/>
            <a:ext cx="29386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b="1" dirty="0" smtClean="0">
                <a:solidFill>
                  <a:srgbClr val="00224C"/>
                </a:solidFill>
                <a:latin typeface="Arial" panose="020B0604020202020204" pitchFamily="34" charset="0"/>
              </a:rPr>
              <a:t>HLU2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PREKOGRANIČNO UPRAVLJANJE OI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86" name="Rectángulo 82"/>
          <p:cNvSpPr/>
          <p:nvPr/>
        </p:nvSpPr>
        <p:spPr>
          <a:xfrm>
            <a:off x="1636013" y="4406237"/>
            <a:ext cx="516944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b="1" dirty="0" smtClean="0">
                <a:solidFill>
                  <a:srgbClr val="00224C"/>
                </a:solidFill>
                <a:latin typeface="Arial" panose="020B0604020202020204" pitchFamily="34" charset="0"/>
              </a:rPr>
              <a:t>HLU3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PREKOGRANIČNO SKLADIŠTENJE ELEKTRIČNE ENERGIJE IZ OI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87" name="Rectángulo 83"/>
          <p:cNvSpPr/>
          <p:nvPr/>
        </p:nvSpPr>
        <p:spPr>
          <a:xfrm>
            <a:off x="1636013" y="4567834"/>
            <a:ext cx="51849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b="1" dirty="0" smtClean="0">
                <a:solidFill>
                  <a:srgbClr val="00224C"/>
                </a:solidFill>
                <a:latin typeface="Arial" panose="020B0604020202020204" pitchFamily="34" charset="0"/>
              </a:rPr>
              <a:t>HLU4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DISTRIBUTIVNE JEDINICE ZA SKLADIŠTENJE EL. E. U CILJU</a:t>
            </a:r>
          </a:p>
          <a:p>
            <a:pPr>
              <a:spcAft>
                <a:spcPct val="0"/>
              </a:spcAft>
            </a:pP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KONTROLE STABILNOSTI I KVALITETA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88" name="Rectángulo 86"/>
          <p:cNvSpPr/>
          <p:nvPr/>
        </p:nvSpPr>
        <p:spPr>
          <a:xfrm>
            <a:off x="1566322" y="4859447"/>
            <a:ext cx="321594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b="1" dirty="0" smtClean="0">
                <a:solidFill>
                  <a:srgbClr val="00224C"/>
                </a:solidFill>
                <a:latin typeface="Arial" panose="020B0604020202020204" pitchFamily="34" charset="0"/>
              </a:rPr>
              <a:t>HLU5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VIRTUAL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NE JEDINICE ZA SKLADIŠTENJE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1468348" y="5011524"/>
            <a:ext cx="372395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b="1" dirty="0" smtClean="0">
                <a:solidFill>
                  <a:srgbClr val="00224C"/>
                </a:solidFill>
                <a:latin typeface="Arial" panose="020B0604020202020204" pitchFamily="34" charset="0"/>
              </a:rPr>
              <a:t>HLU6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UPRAVLJANJE POTROŠNJOM (DSM)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90" name="Rectángulo 89"/>
          <p:cNvSpPr/>
          <p:nvPr/>
        </p:nvSpPr>
        <p:spPr>
          <a:xfrm>
            <a:off x="1350258" y="5159365"/>
            <a:ext cx="215155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b="1" dirty="0" smtClean="0">
                <a:solidFill>
                  <a:srgbClr val="00224C"/>
                </a:solidFill>
                <a:latin typeface="Arial" panose="020B0604020202020204" pitchFamily="34" charset="0"/>
              </a:rPr>
              <a:t>HLU7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UPRAVLJIVI HIBRIDNI OI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91" name="Rectángulo 90"/>
          <p:cNvSpPr/>
          <p:nvPr/>
        </p:nvSpPr>
        <p:spPr>
          <a:xfrm>
            <a:off x="1044716" y="5284941"/>
            <a:ext cx="569069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b="1" dirty="0" smtClean="0">
                <a:solidFill>
                  <a:srgbClr val="00224C"/>
                </a:solidFill>
                <a:latin typeface="Arial" panose="020B0604020202020204" pitchFamily="34" charset="0"/>
              </a:rPr>
              <a:t>HLU8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KOOPERATIVNO VLASNIŠTVO NAD FLEKSIBILNIM SREDSTVIMA 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92" name="Rectángulo 91"/>
          <p:cNvSpPr/>
          <p:nvPr/>
        </p:nvSpPr>
        <p:spPr>
          <a:xfrm>
            <a:off x="480443" y="5442844"/>
            <a:ext cx="879256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en-US" sz="1050" b="1" dirty="0" smtClean="0">
                <a:solidFill>
                  <a:srgbClr val="00224C"/>
                </a:solidFill>
                <a:latin typeface="Arial" panose="020B0604020202020204" pitchFamily="34" charset="0"/>
              </a:rPr>
              <a:t>HLU9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INTERNACIONALNO TRŽIŠTE ELEKTRIČNE ENERGIJE NA </a:t>
            </a:r>
          </a:p>
          <a:p>
            <a:pPr>
              <a:spcAft>
                <a:spcPct val="0"/>
              </a:spcAft>
            </a:pP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VELIKO I</a:t>
            </a:r>
            <a:r>
              <a:rPr lang="en-US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 </a:t>
            </a:r>
            <a:r>
              <a:rPr lang="sr-Latn-ME" sz="1050" dirty="0" smtClean="0">
                <a:solidFill>
                  <a:srgbClr val="00224C"/>
                </a:solidFill>
                <a:latin typeface="Arial" panose="020B0604020202020204" pitchFamily="34" charset="0"/>
              </a:rPr>
              <a:t>TRŽIŠTE ZA POMOĆNE USLUGE </a:t>
            </a:r>
            <a:endParaRPr lang="en-US" sz="1050" dirty="0">
              <a:solidFill>
                <a:srgbClr val="00224C"/>
              </a:solidFill>
              <a:latin typeface="Arial" panose="020B0604020202020204" pitchFamily="34" charset="0"/>
            </a:endParaRPr>
          </a:p>
        </p:txBody>
      </p:sp>
      <p:sp>
        <p:nvSpPr>
          <p:cNvPr id="93" name="Line 49"/>
          <p:cNvSpPr>
            <a:spLocks noChangeShapeType="1"/>
          </p:cNvSpPr>
          <p:nvPr/>
        </p:nvSpPr>
        <p:spPr bwMode="auto">
          <a:xfrm flipV="1">
            <a:off x="1274235" y="4252671"/>
            <a:ext cx="268341" cy="152777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94" name="Line 49"/>
          <p:cNvSpPr>
            <a:spLocks noChangeShapeType="1"/>
          </p:cNvSpPr>
          <p:nvPr/>
        </p:nvSpPr>
        <p:spPr bwMode="auto">
          <a:xfrm flipV="1">
            <a:off x="1390214" y="4405448"/>
            <a:ext cx="218816" cy="85531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95" name="Line 49"/>
          <p:cNvSpPr>
            <a:spLocks noChangeShapeType="1"/>
          </p:cNvSpPr>
          <p:nvPr/>
        </p:nvSpPr>
        <p:spPr bwMode="auto">
          <a:xfrm flipV="1">
            <a:off x="1471280" y="4545312"/>
            <a:ext cx="185372" cy="64746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96" name="Line 49"/>
          <p:cNvSpPr>
            <a:spLocks noChangeShapeType="1"/>
          </p:cNvSpPr>
          <p:nvPr/>
        </p:nvSpPr>
        <p:spPr bwMode="auto">
          <a:xfrm flipV="1">
            <a:off x="1536052" y="4702111"/>
            <a:ext cx="136092" cy="25437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97" name="Line 49"/>
          <p:cNvSpPr>
            <a:spLocks noChangeShapeType="1"/>
          </p:cNvSpPr>
          <p:nvPr/>
        </p:nvSpPr>
        <p:spPr bwMode="auto">
          <a:xfrm>
            <a:off x="1495103" y="4877415"/>
            <a:ext cx="111416" cy="54024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98" name="Line 49"/>
          <p:cNvSpPr>
            <a:spLocks noChangeShapeType="1"/>
          </p:cNvSpPr>
          <p:nvPr/>
        </p:nvSpPr>
        <p:spPr bwMode="auto">
          <a:xfrm>
            <a:off x="1437929" y="4999502"/>
            <a:ext cx="92262" cy="64312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99" name="Line 49"/>
          <p:cNvSpPr>
            <a:spLocks noChangeShapeType="1"/>
          </p:cNvSpPr>
          <p:nvPr/>
        </p:nvSpPr>
        <p:spPr bwMode="auto">
          <a:xfrm>
            <a:off x="1354970" y="5085076"/>
            <a:ext cx="101397" cy="109385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100" name="Line 22"/>
          <p:cNvSpPr>
            <a:spLocks noChangeShapeType="1"/>
          </p:cNvSpPr>
          <p:nvPr/>
        </p:nvSpPr>
        <p:spPr bwMode="auto">
          <a:xfrm flipH="1">
            <a:off x="1008844" y="3498288"/>
            <a:ext cx="2115956" cy="818958"/>
          </a:xfrm>
          <a:prstGeom prst="line">
            <a:avLst/>
          </a:prstGeom>
          <a:ln>
            <a:headEnd/>
            <a:tailEnd type="stealth" w="lg" len="lg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101" name="Line 49"/>
          <p:cNvSpPr>
            <a:spLocks noChangeShapeType="1"/>
          </p:cNvSpPr>
          <p:nvPr/>
        </p:nvSpPr>
        <p:spPr bwMode="auto">
          <a:xfrm>
            <a:off x="1197707" y="5159365"/>
            <a:ext cx="72877" cy="155728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  <p:sp>
        <p:nvSpPr>
          <p:cNvPr id="102" name="Line 49"/>
          <p:cNvSpPr>
            <a:spLocks noChangeShapeType="1"/>
          </p:cNvSpPr>
          <p:nvPr/>
        </p:nvSpPr>
        <p:spPr bwMode="auto">
          <a:xfrm flipH="1">
            <a:off x="860864" y="5217918"/>
            <a:ext cx="6257" cy="222902"/>
          </a:xfrm>
          <a:prstGeom prst="line">
            <a:avLst/>
          </a:prstGeom>
          <a:noFill/>
          <a:ln w="12700">
            <a:solidFill>
              <a:srgbClr val="00224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CROSSBOW - PREGLED</a:t>
            </a:r>
          </a:p>
        </p:txBody>
      </p:sp>
      <p:grpSp>
        <p:nvGrpSpPr>
          <p:cNvPr id="5" name="Grupo 135"/>
          <p:cNvGrpSpPr/>
          <p:nvPr/>
        </p:nvGrpSpPr>
        <p:grpSpPr>
          <a:xfrm>
            <a:off x="105153" y="916561"/>
            <a:ext cx="6860913" cy="5351235"/>
            <a:chOff x="629588" y="517044"/>
            <a:chExt cx="8186514" cy="6340956"/>
          </a:xfrm>
        </p:grpSpPr>
        <p:sp>
          <p:nvSpPr>
            <p:cNvPr id="6" name="3 Rectángulo"/>
            <p:cNvSpPr/>
            <p:nvPr/>
          </p:nvSpPr>
          <p:spPr>
            <a:xfrm>
              <a:off x="629588" y="1236102"/>
              <a:ext cx="1494140" cy="1256794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LCE-04-a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M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Tehnologije za prenos el.</a:t>
              </a:r>
              <a:r>
                <a:rPr kumimoji="0" lang="sr-Latn-ME" sz="105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sr-Latn-M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energije i upravljanje obnovljivim</a:t>
              </a:r>
              <a:r>
                <a:rPr kumimoji="0" lang="sr-Latn-ME" sz="105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izvorima el.energije</a:t>
              </a:r>
              <a:endParaRPr kumimoji="0" lang="es-E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3 Rectángulo"/>
            <p:cNvSpPr/>
            <p:nvPr/>
          </p:nvSpPr>
          <p:spPr>
            <a:xfrm>
              <a:off x="642121" y="2877986"/>
              <a:ext cx="1481607" cy="911055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LCE-04-b </a:t>
              </a:r>
              <a:r>
                <a:rPr lang="en-GB" sz="1100" kern="0" dirty="0">
                  <a:solidFill>
                    <a:prstClr val="white"/>
                  </a:solidFill>
                  <a:latin typeface="Calibri"/>
                </a:rPr>
                <a:t>Nova </a:t>
              </a:r>
              <a:r>
                <a:rPr lang="en-GB" sz="1100" kern="0" dirty="0" err="1">
                  <a:solidFill>
                    <a:prstClr val="white"/>
                  </a:solidFill>
                  <a:latin typeface="Calibri"/>
                </a:rPr>
                <a:t>rješenja</a:t>
              </a:r>
              <a:r>
                <a:rPr lang="en-GB" sz="1100" kern="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GB" sz="1100" kern="0" dirty="0" err="1">
                  <a:solidFill>
                    <a:prstClr val="white"/>
                  </a:solidFill>
                  <a:latin typeface="Calibri"/>
                </a:rPr>
                <a:t>za</a:t>
              </a:r>
              <a:r>
                <a:rPr lang="en-GB" sz="1100" kern="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GB" sz="1100" kern="0" dirty="0" err="1">
                  <a:solidFill>
                    <a:prstClr val="white"/>
                  </a:solidFill>
                  <a:latin typeface="Calibri"/>
                </a:rPr>
                <a:t>skladištenje</a:t>
              </a:r>
              <a:r>
                <a:rPr lang="en-GB" sz="1100" kern="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GB" sz="1100" kern="0" dirty="0" err="1">
                  <a:solidFill>
                    <a:prstClr val="white"/>
                  </a:solidFill>
                  <a:latin typeface="Calibri"/>
                </a:rPr>
                <a:t>energije</a:t>
              </a:r>
              <a:endParaRPr lang="en-GB" sz="11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3 Rectángulo"/>
            <p:cNvSpPr/>
            <p:nvPr/>
          </p:nvSpPr>
          <p:spPr>
            <a:xfrm>
              <a:off x="647564" y="4002506"/>
              <a:ext cx="1476164" cy="938662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LCE-04-C </a:t>
              </a:r>
              <a:r>
                <a:rPr kumimoji="0" lang="sr-Latn-M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Komunikacija</a:t>
              </a: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ICT </a:t>
              </a:r>
              <a:r>
                <a:rPr kumimoji="0" lang="sr-Latn-M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tehnologija</a:t>
              </a: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</a:t>
              </a:r>
              <a:r>
                <a:rPr kumimoji="0" lang="sr-Latn-M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alati za upravljanje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ángulo redondeado 9"/>
            <p:cNvSpPr/>
            <p:nvPr/>
          </p:nvSpPr>
          <p:spPr>
            <a:xfrm>
              <a:off x="3347864" y="6030812"/>
              <a:ext cx="2171126" cy="779321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CROSSBOW </a:t>
              </a:r>
              <a:r>
                <a:rPr kumimoji="0" lang="sr-Latn-M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definisanje tržišta električne energije na</a:t>
              </a:r>
              <a:r>
                <a:rPr kumimoji="0" lang="sr-Latn-ME" sz="11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veliko i tržišta pomoćnih usluga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8 Rectángulo"/>
            <p:cNvSpPr/>
            <p:nvPr/>
          </p:nvSpPr>
          <p:spPr>
            <a:xfrm rot="16200000">
              <a:off x="5519350" y="733945"/>
              <a:ext cx="719042" cy="28523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HLU</a:t>
              </a: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</a:t>
              </a:r>
            </a:p>
          </p:txBody>
        </p:sp>
        <p:cxnSp>
          <p:nvCxnSpPr>
            <p:cNvPr id="11" name="Conector recto 11"/>
            <p:cNvCxnSpPr/>
            <p:nvPr/>
          </p:nvCxnSpPr>
          <p:spPr>
            <a:xfrm flipV="1">
              <a:off x="5861669" y="1340768"/>
              <a:ext cx="51186" cy="519626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" name="Conector recto 12"/>
            <p:cNvCxnSpPr/>
            <p:nvPr/>
          </p:nvCxnSpPr>
          <p:spPr>
            <a:xfrm flipV="1">
              <a:off x="6176781" y="1340768"/>
              <a:ext cx="51186" cy="519626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" name="Conector recto 13"/>
            <p:cNvCxnSpPr/>
            <p:nvPr/>
          </p:nvCxnSpPr>
          <p:spPr>
            <a:xfrm flipV="1">
              <a:off x="6476388" y="1340768"/>
              <a:ext cx="51186" cy="519626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" name="Conector recto 14"/>
            <p:cNvCxnSpPr/>
            <p:nvPr/>
          </p:nvCxnSpPr>
          <p:spPr>
            <a:xfrm flipV="1">
              <a:off x="6791084" y="1340768"/>
              <a:ext cx="51186" cy="519626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Conector recto 15"/>
            <p:cNvCxnSpPr/>
            <p:nvPr/>
          </p:nvCxnSpPr>
          <p:spPr>
            <a:xfrm flipV="1">
              <a:off x="7119574" y="1340768"/>
              <a:ext cx="51186" cy="519626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Conector recto 16"/>
            <p:cNvCxnSpPr/>
            <p:nvPr/>
          </p:nvCxnSpPr>
          <p:spPr>
            <a:xfrm flipV="1">
              <a:off x="7438979" y="1340768"/>
              <a:ext cx="51186" cy="519626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" name="Conector recto 17"/>
            <p:cNvCxnSpPr/>
            <p:nvPr/>
          </p:nvCxnSpPr>
          <p:spPr>
            <a:xfrm flipV="1">
              <a:off x="7735001" y="1340768"/>
              <a:ext cx="51186" cy="519626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" name="Conector recto 18"/>
            <p:cNvCxnSpPr/>
            <p:nvPr/>
          </p:nvCxnSpPr>
          <p:spPr>
            <a:xfrm flipV="1">
              <a:off x="8055678" y="1340768"/>
              <a:ext cx="51186" cy="519626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Conector recto 19"/>
            <p:cNvCxnSpPr/>
            <p:nvPr/>
          </p:nvCxnSpPr>
          <p:spPr>
            <a:xfrm flipV="1">
              <a:off x="8409246" y="1340768"/>
              <a:ext cx="51186" cy="519626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0" name="Rectángulo redondeado 20"/>
            <p:cNvSpPr/>
            <p:nvPr/>
          </p:nvSpPr>
          <p:spPr>
            <a:xfrm>
              <a:off x="3347864" y="4719211"/>
              <a:ext cx="2160240" cy="616031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CROSSBOW WAMAS </a:t>
              </a:r>
              <a:r>
                <a:rPr kumimoji="0" lang="sr-Latn-M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sistemi</a:t>
              </a:r>
              <a:endParaRPr kumimoji="0" lang="es-E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" name="Conector recto 21"/>
            <p:cNvCxnSpPr/>
            <p:nvPr/>
          </p:nvCxnSpPr>
          <p:spPr>
            <a:xfrm>
              <a:off x="5652120" y="5027226"/>
              <a:ext cx="3163982" cy="19984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2" name="Elipse 22"/>
            <p:cNvSpPr/>
            <p:nvPr/>
          </p:nvSpPr>
          <p:spPr>
            <a:xfrm>
              <a:off x="7646682" y="4926344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Elipse 23"/>
            <p:cNvSpPr/>
            <p:nvPr/>
          </p:nvSpPr>
          <p:spPr>
            <a:xfrm>
              <a:off x="7343971" y="4937919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Elipse 24"/>
            <p:cNvSpPr/>
            <p:nvPr/>
          </p:nvSpPr>
          <p:spPr>
            <a:xfrm>
              <a:off x="7024566" y="4940477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Elipse 25"/>
            <p:cNvSpPr/>
            <p:nvPr/>
          </p:nvSpPr>
          <p:spPr>
            <a:xfrm>
              <a:off x="6702765" y="4940477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Elipse 26"/>
            <p:cNvSpPr/>
            <p:nvPr/>
          </p:nvSpPr>
          <p:spPr>
            <a:xfrm>
              <a:off x="6376494" y="4940477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Elipse 27"/>
            <p:cNvSpPr/>
            <p:nvPr/>
          </p:nvSpPr>
          <p:spPr>
            <a:xfrm>
              <a:off x="6088462" y="4940477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Elipse 28"/>
            <p:cNvSpPr/>
            <p:nvPr/>
          </p:nvSpPr>
          <p:spPr>
            <a:xfrm>
              <a:off x="5766661" y="4940477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Conector recto 29"/>
            <p:cNvCxnSpPr/>
            <p:nvPr/>
          </p:nvCxnSpPr>
          <p:spPr>
            <a:xfrm>
              <a:off x="5652120" y="3693882"/>
              <a:ext cx="3140592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0" name="Elipse 30"/>
            <p:cNvSpPr/>
            <p:nvPr/>
          </p:nvSpPr>
          <p:spPr>
            <a:xfrm>
              <a:off x="8328244" y="3584591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Elipse 31"/>
            <p:cNvSpPr/>
            <p:nvPr/>
          </p:nvSpPr>
          <p:spPr>
            <a:xfrm>
              <a:off x="7972118" y="3587149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Elipse 32"/>
            <p:cNvSpPr/>
            <p:nvPr/>
          </p:nvSpPr>
          <p:spPr>
            <a:xfrm>
              <a:off x="7658130" y="357301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Elipse 33"/>
            <p:cNvSpPr/>
            <p:nvPr/>
          </p:nvSpPr>
          <p:spPr>
            <a:xfrm>
              <a:off x="7036014" y="3587149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Elipse 34"/>
            <p:cNvSpPr/>
            <p:nvPr/>
          </p:nvSpPr>
          <p:spPr>
            <a:xfrm>
              <a:off x="6714213" y="3587149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Elipse 35"/>
            <p:cNvSpPr/>
            <p:nvPr/>
          </p:nvSpPr>
          <p:spPr>
            <a:xfrm>
              <a:off x="6387942" y="3587149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Elipse 36"/>
            <p:cNvSpPr/>
            <p:nvPr/>
          </p:nvSpPr>
          <p:spPr>
            <a:xfrm>
              <a:off x="5778109" y="3587149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" name="Conector recto 37"/>
            <p:cNvCxnSpPr/>
            <p:nvPr/>
          </p:nvCxnSpPr>
          <p:spPr>
            <a:xfrm>
              <a:off x="5652120" y="4404945"/>
              <a:ext cx="3154472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8" name="Elipse 38"/>
            <p:cNvSpPr/>
            <p:nvPr/>
          </p:nvSpPr>
          <p:spPr>
            <a:xfrm>
              <a:off x="8316669" y="429309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Elipse 39"/>
            <p:cNvSpPr/>
            <p:nvPr/>
          </p:nvSpPr>
          <p:spPr>
            <a:xfrm>
              <a:off x="7960543" y="4295654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Elipse 40"/>
            <p:cNvSpPr/>
            <p:nvPr/>
          </p:nvSpPr>
          <p:spPr>
            <a:xfrm>
              <a:off x="7343844" y="429309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Elipse 41"/>
            <p:cNvSpPr/>
            <p:nvPr/>
          </p:nvSpPr>
          <p:spPr>
            <a:xfrm>
              <a:off x="7024439" y="4295654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Elipse 42"/>
            <p:cNvSpPr/>
            <p:nvPr/>
          </p:nvSpPr>
          <p:spPr>
            <a:xfrm>
              <a:off x="6702638" y="4295654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Elipse 43"/>
            <p:cNvSpPr/>
            <p:nvPr/>
          </p:nvSpPr>
          <p:spPr>
            <a:xfrm>
              <a:off x="6376367" y="4295654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Elipse 44"/>
            <p:cNvSpPr/>
            <p:nvPr/>
          </p:nvSpPr>
          <p:spPr>
            <a:xfrm>
              <a:off x="5766534" y="4295654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Conector recto 45"/>
            <p:cNvCxnSpPr/>
            <p:nvPr/>
          </p:nvCxnSpPr>
          <p:spPr>
            <a:xfrm flipV="1">
              <a:off x="5652120" y="6345324"/>
              <a:ext cx="3150558" cy="9489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6" name="Elipse 46"/>
            <p:cNvSpPr/>
            <p:nvPr/>
          </p:nvSpPr>
          <p:spPr>
            <a:xfrm>
              <a:off x="8312502" y="6247608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Elipse 47"/>
            <p:cNvSpPr/>
            <p:nvPr/>
          </p:nvSpPr>
          <p:spPr>
            <a:xfrm>
              <a:off x="7956376" y="625016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Elipse 48"/>
            <p:cNvSpPr/>
            <p:nvPr/>
          </p:nvSpPr>
          <p:spPr>
            <a:xfrm>
              <a:off x="7642388" y="6236033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Elipse 49"/>
            <p:cNvSpPr/>
            <p:nvPr/>
          </p:nvSpPr>
          <p:spPr>
            <a:xfrm>
              <a:off x="7339677" y="6247608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Elipse 50"/>
            <p:cNvSpPr/>
            <p:nvPr/>
          </p:nvSpPr>
          <p:spPr>
            <a:xfrm>
              <a:off x="7020272" y="625016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Elipse 51"/>
            <p:cNvSpPr/>
            <p:nvPr/>
          </p:nvSpPr>
          <p:spPr>
            <a:xfrm>
              <a:off x="6698471" y="625016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Elipse 52"/>
            <p:cNvSpPr/>
            <p:nvPr/>
          </p:nvSpPr>
          <p:spPr>
            <a:xfrm>
              <a:off x="6372200" y="625016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Elipse 53"/>
            <p:cNvSpPr/>
            <p:nvPr/>
          </p:nvSpPr>
          <p:spPr>
            <a:xfrm>
              <a:off x="6084168" y="625016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Elipse 54"/>
            <p:cNvSpPr/>
            <p:nvPr/>
          </p:nvSpPr>
          <p:spPr>
            <a:xfrm>
              <a:off x="5762367" y="625016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5" name="142 Conector angular"/>
            <p:cNvCxnSpPr>
              <a:stCxn id="8" idx="3"/>
              <a:endCxn id="81" idx="1"/>
            </p:cNvCxnSpPr>
            <p:nvPr/>
          </p:nvCxnSpPr>
          <p:spPr>
            <a:xfrm flipV="1">
              <a:off x="2123728" y="4209913"/>
              <a:ext cx="1224136" cy="261924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6" name="148 Conector angular"/>
            <p:cNvCxnSpPr>
              <a:stCxn id="8" idx="3"/>
              <a:endCxn id="131" idx="1"/>
            </p:cNvCxnSpPr>
            <p:nvPr/>
          </p:nvCxnSpPr>
          <p:spPr>
            <a:xfrm flipV="1">
              <a:off x="2123728" y="2162591"/>
              <a:ext cx="1232520" cy="2309246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7" name="149 Conector angular"/>
            <p:cNvCxnSpPr>
              <a:stCxn id="8" idx="3"/>
              <a:endCxn id="133" idx="1"/>
            </p:cNvCxnSpPr>
            <p:nvPr/>
          </p:nvCxnSpPr>
          <p:spPr>
            <a:xfrm flipV="1">
              <a:off x="2123728" y="1604284"/>
              <a:ext cx="1224136" cy="2867553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" name="152 Conector angular"/>
            <p:cNvCxnSpPr>
              <a:stCxn id="8" idx="3"/>
              <a:endCxn id="20" idx="1"/>
            </p:cNvCxnSpPr>
            <p:nvPr/>
          </p:nvCxnSpPr>
          <p:spPr>
            <a:xfrm>
              <a:off x="2123728" y="4471837"/>
              <a:ext cx="1224136" cy="555390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" name="157 Conector angular"/>
            <p:cNvCxnSpPr>
              <a:stCxn id="7" idx="3"/>
              <a:endCxn id="76" idx="1"/>
            </p:cNvCxnSpPr>
            <p:nvPr/>
          </p:nvCxnSpPr>
          <p:spPr>
            <a:xfrm>
              <a:off x="2123728" y="3333514"/>
              <a:ext cx="1224136" cy="334120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0" name="160 Conector angular"/>
            <p:cNvCxnSpPr>
              <a:stCxn id="7" idx="3"/>
              <a:endCxn id="82" idx="1"/>
            </p:cNvCxnSpPr>
            <p:nvPr/>
          </p:nvCxnSpPr>
          <p:spPr>
            <a:xfrm>
              <a:off x="2123728" y="3333514"/>
              <a:ext cx="1224136" cy="1155237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1" name="180 Conector angular"/>
            <p:cNvCxnSpPr>
              <a:stCxn id="6" idx="3"/>
              <a:endCxn id="134" idx="1"/>
            </p:cNvCxnSpPr>
            <p:nvPr/>
          </p:nvCxnSpPr>
          <p:spPr>
            <a:xfrm flipV="1">
              <a:off x="2123728" y="1459137"/>
              <a:ext cx="1224216" cy="405362"/>
            </a:xfrm>
            <a:prstGeom prst="bentConnector3">
              <a:avLst>
                <a:gd name="adj1" fmla="val 20953"/>
              </a:avLst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2" name="184 Conector angular"/>
            <p:cNvCxnSpPr>
              <a:stCxn id="6" idx="3"/>
              <a:endCxn id="80" idx="1"/>
            </p:cNvCxnSpPr>
            <p:nvPr/>
          </p:nvCxnSpPr>
          <p:spPr>
            <a:xfrm>
              <a:off x="2123728" y="1864499"/>
              <a:ext cx="1224136" cy="2490941"/>
            </a:xfrm>
            <a:prstGeom prst="bentConnector3">
              <a:avLst>
                <a:gd name="adj1" fmla="val 20951"/>
              </a:avLst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3" name="3 Rectángulo"/>
            <p:cNvSpPr/>
            <p:nvPr/>
          </p:nvSpPr>
          <p:spPr>
            <a:xfrm>
              <a:off x="683568" y="5878707"/>
              <a:ext cx="1456546" cy="718645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LCE-04-d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M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Tržište električne energije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4" name="139 Conector angular"/>
            <p:cNvCxnSpPr>
              <a:stCxn id="6" idx="3"/>
              <a:endCxn id="128" idx="1"/>
            </p:cNvCxnSpPr>
            <p:nvPr/>
          </p:nvCxnSpPr>
          <p:spPr>
            <a:xfrm>
              <a:off x="2123728" y="1864499"/>
              <a:ext cx="1224136" cy="1115327"/>
            </a:xfrm>
            <a:prstGeom prst="bentConnector3">
              <a:avLst>
                <a:gd name="adj1" fmla="val 19913"/>
              </a:avLst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5" name="Conector recto 65"/>
            <p:cNvCxnSpPr/>
            <p:nvPr/>
          </p:nvCxnSpPr>
          <p:spPr>
            <a:xfrm>
              <a:off x="5652120" y="1613259"/>
              <a:ext cx="3117652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66" name="Elipse 66"/>
            <p:cNvSpPr/>
            <p:nvPr/>
          </p:nvSpPr>
          <p:spPr>
            <a:xfrm>
              <a:off x="5796136" y="1494951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7" name="39 Grupo"/>
            <p:cNvGrpSpPr/>
            <p:nvPr/>
          </p:nvGrpSpPr>
          <p:grpSpPr>
            <a:xfrm>
              <a:off x="3347864" y="1280284"/>
              <a:ext cx="2157738" cy="648000"/>
              <a:chOff x="1871649" y="1974216"/>
              <a:chExt cx="2157738" cy="648000"/>
            </a:xfrm>
          </p:grpSpPr>
          <p:sp>
            <p:nvSpPr>
              <p:cNvPr id="133" name="Rectángulo redondeado 68"/>
              <p:cNvSpPr/>
              <p:nvPr/>
            </p:nvSpPr>
            <p:spPr>
              <a:xfrm>
                <a:off x="1871649" y="1974216"/>
                <a:ext cx="2157738" cy="6480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s-ES_tradnl" sz="1100" b="1" kern="0" dirty="0">
                    <a:solidFill>
                      <a:prstClr val="white"/>
                    </a:solidFill>
                    <a:latin typeface="Calibri"/>
                  </a:rPr>
                  <a:t>CROSSBOW </a:t>
                </a:r>
                <a:r>
                  <a:rPr lang="es-ES_tradnl" sz="1100" b="1" kern="0" dirty="0" smtClean="0">
                    <a:solidFill>
                      <a:prstClr val="white"/>
                    </a:solidFill>
                    <a:latin typeface="Calibri"/>
                  </a:rPr>
                  <a:t>R</a:t>
                </a:r>
                <a:r>
                  <a:rPr lang="sr-Latn-ME" sz="1100" b="1" kern="0" dirty="0" smtClean="0">
                    <a:solidFill>
                      <a:prstClr val="white"/>
                    </a:solidFill>
                    <a:latin typeface="Calibri"/>
                  </a:rPr>
                  <a:t>egionalni operativni centri</a:t>
                </a:r>
                <a:endParaRPr lang="es-ES_tradnl" sz="11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" name="Rectángulo redondeado 34"/>
              <p:cNvSpPr/>
              <p:nvPr/>
            </p:nvSpPr>
            <p:spPr>
              <a:xfrm>
                <a:off x="1871729" y="2101273"/>
                <a:ext cx="196754" cy="103591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68" name="Conector recto 70"/>
            <p:cNvCxnSpPr/>
            <p:nvPr/>
          </p:nvCxnSpPr>
          <p:spPr>
            <a:xfrm>
              <a:off x="5652120" y="2290599"/>
              <a:ext cx="3120181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69" name="Elipse 71"/>
            <p:cNvSpPr/>
            <p:nvPr/>
          </p:nvSpPr>
          <p:spPr>
            <a:xfrm>
              <a:off x="8338458" y="2181308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Elipse 72"/>
            <p:cNvSpPr/>
            <p:nvPr/>
          </p:nvSpPr>
          <p:spPr>
            <a:xfrm>
              <a:off x="7982332" y="218386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Elipse 73"/>
            <p:cNvSpPr/>
            <p:nvPr/>
          </p:nvSpPr>
          <p:spPr>
            <a:xfrm>
              <a:off x="7668344" y="2169733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Elipse 74"/>
            <p:cNvSpPr/>
            <p:nvPr/>
          </p:nvSpPr>
          <p:spPr>
            <a:xfrm>
              <a:off x="6104773" y="218386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Elipse 75"/>
            <p:cNvSpPr/>
            <p:nvPr/>
          </p:nvSpPr>
          <p:spPr>
            <a:xfrm>
              <a:off x="5788323" y="2183866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4" name="42 Grupo"/>
            <p:cNvGrpSpPr/>
            <p:nvPr/>
          </p:nvGrpSpPr>
          <p:grpSpPr>
            <a:xfrm>
              <a:off x="3347864" y="1968055"/>
              <a:ext cx="2160240" cy="648000"/>
              <a:chOff x="1846582" y="2687262"/>
              <a:chExt cx="2160240" cy="648000"/>
            </a:xfrm>
          </p:grpSpPr>
          <p:sp>
            <p:nvSpPr>
              <p:cNvPr id="130" name="Rectángulo redondeado 77"/>
              <p:cNvSpPr/>
              <p:nvPr/>
            </p:nvSpPr>
            <p:spPr>
              <a:xfrm>
                <a:off x="1846582" y="2687262"/>
                <a:ext cx="2160240" cy="6480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ME" sz="1100" b="1" kern="0" dirty="0" smtClean="0">
                    <a:solidFill>
                      <a:prstClr val="white"/>
                    </a:solidFill>
                    <a:latin typeface="Calibri"/>
                  </a:rPr>
                  <a:t>CROSSBOW RES Regionalni koordinacioni centar</a:t>
                </a:r>
                <a:endPara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1" name="Rectángulo redondeado 34"/>
              <p:cNvSpPr/>
              <p:nvPr/>
            </p:nvSpPr>
            <p:spPr>
              <a:xfrm>
                <a:off x="1854966" y="2830002"/>
                <a:ext cx="196754" cy="103591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Rectángulo redondeado 34"/>
              <p:cNvSpPr/>
              <p:nvPr/>
            </p:nvSpPr>
            <p:spPr>
              <a:xfrm>
                <a:off x="1854966" y="3092236"/>
                <a:ext cx="196754" cy="103591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150 Conector angular"/>
            <p:cNvCxnSpPr>
              <a:stCxn id="6" idx="3"/>
              <a:endCxn id="130" idx="1"/>
            </p:cNvCxnSpPr>
            <p:nvPr/>
          </p:nvCxnSpPr>
          <p:spPr>
            <a:xfrm>
              <a:off x="2123728" y="1864499"/>
              <a:ext cx="1224136" cy="427556"/>
            </a:xfrm>
            <a:prstGeom prst="bentConnector3">
              <a:avLst>
                <a:gd name="adj1" fmla="val 20951"/>
              </a:avLst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6" name="Rectángulo redondeado 81"/>
            <p:cNvSpPr/>
            <p:nvPr/>
          </p:nvSpPr>
          <p:spPr>
            <a:xfrm>
              <a:off x="3347864" y="3343597"/>
              <a:ext cx="2160240" cy="648072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CROSSBOW </a:t>
              </a:r>
              <a:r>
                <a:rPr kumimoji="0" lang="sr-Latn-M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Regionalni centri za skladištenje električne energije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ángulo redondeado 34"/>
            <p:cNvSpPr/>
            <p:nvPr/>
          </p:nvSpPr>
          <p:spPr>
            <a:xfrm>
              <a:off x="3356030" y="3495790"/>
              <a:ext cx="196754" cy="103591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ángulo redondeado 34"/>
            <p:cNvSpPr/>
            <p:nvPr/>
          </p:nvSpPr>
          <p:spPr>
            <a:xfrm>
              <a:off x="3358722" y="3746160"/>
              <a:ext cx="196754" cy="103591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9" name="158 Conector angular"/>
            <p:cNvCxnSpPr>
              <a:stCxn id="6" idx="3"/>
              <a:endCxn id="77" idx="1"/>
            </p:cNvCxnSpPr>
            <p:nvPr/>
          </p:nvCxnSpPr>
          <p:spPr>
            <a:xfrm>
              <a:off x="2123728" y="1864499"/>
              <a:ext cx="1232302" cy="1683087"/>
            </a:xfrm>
            <a:prstGeom prst="bentConnector3">
              <a:avLst>
                <a:gd name="adj1" fmla="val 20628"/>
              </a:avLst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0" name="Rectángulo redondeado 85"/>
            <p:cNvSpPr/>
            <p:nvPr/>
          </p:nvSpPr>
          <p:spPr>
            <a:xfrm>
              <a:off x="3347864" y="4031440"/>
              <a:ext cx="2171126" cy="648000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CROSSBOW </a:t>
              </a:r>
              <a:r>
                <a:rPr kumimoji="0" lang="sr-Latn-M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Virtuelna postrojenja za skladištenje električne energije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ángulo redondeado 34"/>
            <p:cNvSpPr/>
            <p:nvPr/>
          </p:nvSpPr>
          <p:spPr>
            <a:xfrm>
              <a:off x="3347864" y="4167734"/>
              <a:ext cx="196754" cy="84357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ángulo redondeado 34"/>
            <p:cNvSpPr/>
            <p:nvPr/>
          </p:nvSpPr>
          <p:spPr>
            <a:xfrm>
              <a:off x="3347864" y="4446572"/>
              <a:ext cx="196754" cy="84357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3" name="169 Conector angular"/>
            <p:cNvCxnSpPr>
              <a:stCxn id="7" idx="3"/>
              <a:endCxn id="129" idx="1"/>
            </p:cNvCxnSpPr>
            <p:nvPr/>
          </p:nvCxnSpPr>
          <p:spPr>
            <a:xfrm flipV="1">
              <a:off x="2123728" y="3108255"/>
              <a:ext cx="1228899" cy="225259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9BBB59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4" name="177 Conector angular"/>
            <p:cNvCxnSpPr>
              <a:stCxn id="8" idx="3"/>
              <a:endCxn id="127" idx="1"/>
            </p:cNvCxnSpPr>
            <p:nvPr/>
          </p:nvCxnSpPr>
          <p:spPr>
            <a:xfrm flipV="1">
              <a:off x="2123728" y="2780702"/>
              <a:ext cx="1234769" cy="1691135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5" name="Conector recto 90"/>
            <p:cNvCxnSpPr/>
            <p:nvPr/>
          </p:nvCxnSpPr>
          <p:spPr>
            <a:xfrm>
              <a:off x="5652120" y="2941772"/>
              <a:ext cx="3112017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86" name="Elipse 91"/>
            <p:cNvSpPr/>
            <p:nvPr/>
          </p:nvSpPr>
          <p:spPr>
            <a:xfrm>
              <a:off x="8335466" y="2833114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Elipse 92"/>
            <p:cNvSpPr/>
            <p:nvPr/>
          </p:nvSpPr>
          <p:spPr>
            <a:xfrm>
              <a:off x="7996756" y="2835672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Elipse 93"/>
            <p:cNvSpPr/>
            <p:nvPr/>
          </p:nvSpPr>
          <p:spPr>
            <a:xfrm>
              <a:off x="7662993" y="2821539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Elipse 94"/>
            <p:cNvSpPr/>
            <p:nvPr/>
          </p:nvSpPr>
          <p:spPr>
            <a:xfrm>
              <a:off x="6404380" y="2835672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Elipse 95"/>
            <p:cNvSpPr/>
            <p:nvPr/>
          </p:nvSpPr>
          <p:spPr>
            <a:xfrm>
              <a:off x="6100418" y="2845197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Elipse 96"/>
            <p:cNvSpPr/>
            <p:nvPr/>
          </p:nvSpPr>
          <p:spPr>
            <a:xfrm>
              <a:off x="5778617" y="2835672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2" name="178 Grupo"/>
            <p:cNvGrpSpPr/>
            <p:nvPr/>
          </p:nvGrpSpPr>
          <p:grpSpPr>
            <a:xfrm>
              <a:off x="3347864" y="2655826"/>
              <a:ext cx="2171126" cy="648000"/>
              <a:chOff x="1835696" y="5193370"/>
              <a:chExt cx="2171126" cy="648000"/>
            </a:xfrm>
          </p:grpSpPr>
          <p:grpSp>
            <p:nvGrpSpPr>
              <p:cNvPr id="126" name="168 Grupo"/>
              <p:cNvGrpSpPr/>
              <p:nvPr/>
            </p:nvGrpSpPr>
            <p:grpSpPr>
              <a:xfrm>
                <a:off x="1835696" y="5193370"/>
                <a:ext cx="2171126" cy="648000"/>
                <a:chOff x="1835696" y="5193370"/>
                <a:chExt cx="2171126" cy="648000"/>
              </a:xfrm>
            </p:grpSpPr>
            <p:sp>
              <p:nvSpPr>
                <p:cNvPr id="128" name="Rectángulo redondeado 100"/>
                <p:cNvSpPr/>
                <p:nvPr/>
              </p:nvSpPr>
              <p:spPr>
                <a:xfrm>
                  <a:off x="1835696" y="5193370"/>
                  <a:ext cx="2171126" cy="648000"/>
                </a:xfrm>
                <a:prstGeom prst="roundRect">
                  <a:avLst/>
                </a:pr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ME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CROSSBOW upravljivi hibridni RES</a:t>
                  </a:r>
                  <a:endParaRPr kumimoji="0" lang="es-E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ángulo redondeado 34"/>
                <p:cNvSpPr/>
                <p:nvPr/>
              </p:nvSpPr>
              <p:spPr>
                <a:xfrm>
                  <a:off x="1840459" y="5594003"/>
                  <a:ext cx="196754" cy="103591"/>
                </a:xfrm>
                <a:prstGeom prst="roundRect">
                  <a:avLst/>
                </a:pr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" name="Rectángulo redondeado 34"/>
              <p:cNvSpPr/>
              <p:nvPr/>
            </p:nvSpPr>
            <p:spPr>
              <a:xfrm>
                <a:off x="1846329" y="5266450"/>
                <a:ext cx="196754" cy="103591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" name="Rectángulo redondeado 34"/>
            <p:cNvSpPr/>
            <p:nvPr/>
          </p:nvSpPr>
          <p:spPr>
            <a:xfrm>
              <a:off x="3347864" y="5375013"/>
              <a:ext cx="2160240" cy="616031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CROSSBOW </a:t>
              </a:r>
              <a:r>
                <a:rPr kumimoji="0" lang="sr-Latn-M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platforma za upravljanje potrošnjom</a:t>
              </a:r>
              <a:r>
                <a:rPr kumimoji="0" lang="sr-Latn-ME" sz="11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(DSM)</a:t>
              </a:r>
              <a:endParaRPr kumimoji="0" lang="es-E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Conector recto 46"/>
            <p:cNvCxnSpPr/>
            <p:nvPr/>
          </p:nvCxnSpPr>
          <p:spPr>
            <a:xfrm>
              <a:off x="5652120" y="5683029"/>
              <a:ext cx="3128891" cy="19983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95" name="Elipse 49"/>
            <p:cNvSpPr/>
            <p:nvPr/>
          </p:nvSpPr>
          <p:spPr>
            <a:xfrm>
              <a:off x="8328244" y="5603249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Elipse 62"/>
            <p:cNvSpPr/>
            <p:nvPr/>
          </p:nvSpPr>
          <p:spPr>
            <a:xfrm>
              <a:off x="7343971" y="5593721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Elipse 83"/>
            <p:cNvSpPr/>
            <p:nvPr/>
          </p:nvSpPr>
          <p:spPr>
            <a:xfrm>
              <a:off x="5766661" y="5596279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8" name="172 Conector angular"/>
            <p:cNvCxnSpPr>
              <a:stCxn id="8" idx="3"/>
              <a:endCxn id="100" idx="1"/>
            </p:cNvCxnSpPr>
            <p:nvPr/>
          </p:nvCxnSpPr>
          <p:spPr>
            <a:xfrm>
              <a:off x="2123728" y="4471837"/>
              <a:ext cx="1239737" cy="1087574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9" name="179 Conector angular"/>
            <p:cNvCxnSpPr>
              <a:stCxn id="63" idx="3"/>
              <a:endCxn id="93" idx="1"/>
            </p:cNvCxnSpPr>
            <p:nvPr/>
          </p:nvCxnSpPr>
          <p:spPr>
            <a:xfrm flipV="1">
              <a:off x="2140114" y="5683029"/>
              <a:ext cx="1207750" cy="555001"/>
            </a:xfrm>
            <a:prstGeom prst="bentConnector3">
              <a:avLst>
                <a:gd name="adj1" fmla="val 68928"/>
              </a:avLst>
            </a:prstGeom>
            <a:noFill/>
            <a:ln w="25400" cap="flat" cmpd="sng" algn="ctr">
              <a:solidFill>
                <a:srgbClr val="4BACC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0" name="Rectángulo redondeado 34"/>
            <p:cNvSpPr/>
            <p:nvPr/>
          </p:nvSpPr>
          <p:spPr>
            <a:xfrm>
              <a:off x="3363465" y="5517232"/>
              <a:ext cx="196754" cy="84357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Rectángulo redondeado 34"/>
            <p:cNvSpPr/>
            <p:nvPr/>
          </p:nvSpPr>
          <p:spPr>
            <a:xfrm>
              <a:off x="3357609" y="6136339"/>
              <a:ext cx="196754" cy="84357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2" name="172 Conector angular"/>
            <p:cNvCxnSpPr>
              <a:stCxn id="8" idx="3"/>
              <a:endCxn id="101" idx="1"/>
            </p:cNvCxnSpPr>
            <p:nvPr/>
          </p:nvCxnSpPr>
          <p:spPr>
            <a:xfrm>
              <a:off x="2123728" y="4471837"/>
              <a:ext cx="1233881" cy="1706681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8064A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3" name="8 Rectángulo"/>
            <p:cNvSpPr/>
            <p:nvPr/>
          </p:nvSpPr>
          <p:spPr>
            <a:xfrm rot="16200000">
              <a:off x="5841381" y="733945"/>
              <a:ext cx="719042" cy="28523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HLU</a:t>
              </a: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</a:t>
              </a:r>
            </a:p>
          </p:txBody>
        </p:sp>
        <p:sp>
          <p:nvSpPr>
            <p:cNvPr id="104" name="8 Rectángulo"/>
            <p:cNvSpPr/>
            <p:nvPr/>
          </p:nvSpPr>
          <p:spPr>
            <a:xfrm rot="16200000">
              <a:off x="6163412" y="733945"/>
              <a:ext cx="719042" cy="28523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HLU</a:t>
              </a: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3</a:t>
              </a:r>
            </a:p>
          </p:txBody>
        </p:sp>
        <p:sp>
          <p:nvSpPr>
            <p:cNvPr id="105" name="8 Rectángulo"/>
            <p:cNvSpPr/>
            <p:nvPr/>
          </p:nvSpPr>
          <p:spPr>
            <a:xfrm rot="16200000">
              <a:off x="6485443" y="733945"/>
              <a:ext cx="719042" cy="28523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HLU</a:t>
              </a: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4</a:t>
              </a:r>
            </a:p>
          </p:txBody>
        </p:sp>
        <p:sp>
          <p:nvSpPr>
            <p:cNvPr id="106" name="8 Rectángulo"/>
            <p:cNvSpPr/>
            <p:nvPr/>
          </p:nvSpPr>
          <p:spPr>
            <a:xfrm rot="16200000">
              <a:off x="6807474" y="733945"/>
              <a:ext cx="719042" cy="28523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HLU</a:t>
              </a: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5</a:t>
              </a:r>
            </a:p>
          </p:txBody>
        </p:sp>
        <p:sp>
          <p:nvSpPr>
            <p:cNvPr id="107" name="8 Rectángulo"/>
            <p:cNvSpPr/>
            <p:nvPr/>
          </p:nvSpPr>
          <p:spPr>
            <a:xfrm rot="16200000">
              <a:off x="7129505" y="733945"/>
              <a:ext cx="719042" cy="28523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HLU</a:t>
              </a: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6</a:t>
              </a:r>
            </a:p>
          </p:txBody>
        </p:sp>
        <p:sp>
          <p:nvSpPr>
            <p:cNvPr id="108" name="8 Rectángulo"/>
            <p:cNvSpPr/>
            <p:nvPr/>
          </p:nvSpPr>
          <p:spPr>
            <a:xfrm rot="16200000">
              <a:off x="7451536" y="733945"/>
              <a:ext cx="719042" cy="28523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HLU</a:t>
              </a: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7</a:t>
              </a:r>
            </a:p>
          </p:txBody>
        </p:sp>
        <p:sp>
          <p:nvSpPr>
            <p:cNvPr id="109" name="8 Rectángulo"/>
            <p:cNvSpPr/>
            <p:nvPr/>
          </p:nvSpPr>
          <p:spPr>
            <a:xfrm rot="16200000">
              <a:off x="7773567" y="733945"/>
              <a:ext cx="719042" cy="28523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HLU</a:t>
              </a: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8</a:t>
              </a:r>
            </a:p>
          </p:txBody>
        </p:sp>
        <p:sp>
          <p:nvSpPr>
            <p:cNvPr id="110" name="8 Rectángulo"/>
            <p:cNvSpPr/>
            <p:nvPr/>
          </p:nvSpPr>
          <p:spPr>
            <a:xfrm rot="16200000">
              <a:off x="8095601" y="733945"/>
              <a:ext cx="719042" cy="28523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HLU</a:t>
              </a: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9</a:t>
              </a:r>
            </a:p>
          </p:txBody>
        </p:sp>
        <p:cxnSp>
          <p:nvCxnSpPr>
            <p:cNvPr id="111" name="179 Conector angular"/>
            <p:cNvCxnSpPr>
              <a:stCxn id="63" idx="3"/>
              <a:endCxn id="9" idx="1"/>
            </p:cNvCxnSpPr>
            <p:nvPr/>
          </p:nvCxnSpPr>
          <p:spPr>
            <a:xfrm>
              <a:off x="2140114" y="6238030"/>
              <a:ext cx="1207750" cy="182443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4BACC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2" name="Conector recto 121"/>
            <p:cNvCxnSpPr/>
            <p:nvPr/>
          </p:nvCxnSpPr>
          <p:spPr>
            <a:xfrm>
              <a:off x="5652120" y="1613259"/>
              <a:ext cx="3117652" cy="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13" name="Elipse 122"/>
            <p:cNvSpPr/>
            <p:nvPr/>
          </p:nvSpPr>
          <p:spPr>
            <a:xfrm>
              <a:off x="8354516" y="1492393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Elipse 123"/>
            <p:cNvSpPr/>
            <p:nvPr/>
          </p:nvSpPr>
          <p:spPr>
            <a:xfrm>
              <a:off x="6405320" y="2188384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Elipse 124"/>
            <p:cNvSpPr/>
            <p:nvPr/>
          </p:nvSpPr>
          <p:spPr>
            <a:xfrm>
              <a:off x="7954620" y="5589240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Elipse 125"/>
            <p:cNvSpPr/>
            <p:nvPr/>
          </p:nvSpPr>
          <p:spPr>
            <a:xfrm>
              <a:off x="8316669" y="4939198"/>
              <a:ext cx="216024" cy="21602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7" name="Picture 7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056" y="1177899"/>
              <a:ext cx="728076" cy="36769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  <p:pic>
          <p:nvPicPr>
            <p:cNvPr id="118" name="Picture 7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849" y="1350556"/>
              <a:ext cx="357188" cy="34607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  <p:pic>
          <p:nvPicPr>
            <p:cNvPr id="119" name="Picture 6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542" y="1922719"/>
              <a:ext cx="6048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6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644" y="5048962"/>
              <a:ext cx="6048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6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916" y="3016542"/>
              <a:ext cx="6159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6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563" y="3692155"/>
              <a:ext cx="920750" cy="38735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  <p:pic>
          <p:nvPicPr>
            <p:cNvPr id="123" name="Picture 6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726" y="3922714"/>
              <a:ext cx="920750" cy="38735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  <p:pic>
          <p:nvPicPr>
            <p:cNvPr id="124" name="Picture 6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612" y="5269465"/>
              <a:ext cx="920750" cy="38735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  <p:pic>
          <p:nvPicPr>
            <p:cNvPr id="125" name="Picture 7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461" y="6492875"/>
              <a:ext cx="7683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6995124" y="1710041"/>
                <a:ext cx="1961223" cy="1005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spcBef>
                    <a:spcPts val="1200"/>
                  </a:spcBef>
                  <a:spcAft>
                    <a:spcPts val="200"/>
                  </a:spcAft>
                  <a:buClr>
                    <a:prstClr val="black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sr-Latn-ME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ME" sz="1600" dirty="0" smtClean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 Svaki </a:t>
                </a:r>
                <a:r>
                  <a:rPr lang="sr-Latn-ME" sz="1600" dirty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proizvod ima </a:t>
                </a:r>
                <a:r>
                  <a:rPr lang="sr-Latn-ME" sz="1600" dirty="0">
                    <a:solidFill>
                      <a:srgbClr val="FF0000"/>
                    </a:solidFill>
                    <a:ea typeface="Arial Unicode MS" panose="020B0604020202020204" pitchFamily="34" charset="-128"/>
                  </a:rPr>
                  <a:t>vodeću</a:t>
                </a:r>
                <a:r>
                  <a:rPr lang="sr-Latn-ME" sz="1600" dirty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 ulogu u određenom </a:t>
                </a:r>
                <a:r>
                  <a:rPr lang="sr-Latn-ME" sz="1600" dirty="0" smtClean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HLU</a:t>
                </a:r>
                <a:endParaRPr lang="sr-Latn-ME" sz="1600" dirty="0">
                  <a:solidFill>
                    <a:schemeClr val="bg1"/>
                  </a:solidFill>
                  <a:ea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124" y="1710041"/>
                <a:ext cx="1961223" cy="1005725"/>
              </a:xfrm>
              <a:prstGeom prst="rect">
                <a:avLst/>
              </a:prstGeom>
              <a:blipFill>
                <a:blip r:embed="rId8"/>
                <a:stretch>
                  <a:fillRect l="-1553" r="-3727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6958096" y="2645312"/>
                <a:ext cx="2352500" cy="2775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spcBef>
                    <a:spcPts val="1200"/>
                  </a:spcBef>
                  <a:spcAft>
                    <a:spcPts val="200"/>
                  </a:spcAft>
                  <a:buClr>
                    <a:prstClr val="black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sr-Latn-ME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ME" sz="1600" dirty="0" smtClean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  Neke </a:t>
                </a:r>
                <a:r>
                  <a:rPr lang="sr-Latn-ME" sz="1600" dirty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ispitivačke grupe imaju </a:t>
                </a:r>
                <a:r>
                  <a:rPr lang="sr-Latn-ME" sz="1600" dirty="0">
                    <a:solidFill>
                      <a:srgbClr val="FFC000"/>
                    </a:solidFill>
                    <a:ea typeface="Arial Unicode MS" panose="020B0604020202020204" pitchFamily="34" charset="-128"/>
                  </a:rPr>
                  <a:t>indirektan</a:t>
                </a:r>
                <a:r>
                  <a:rPr lang="sr-Latn-ME" sz="1600" dirty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 uticaj na određene </a:t>
                </a:r>
                <a:r>
                  <a:rPr lang="sr-Latn-ME" sz="1600" dirty="0" smtClean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proizvode</a:t>
                </a:r>
                <a:endParaRPr lang="en-US" sz="1600" dirty="0" smtClean="0">
                  <a:solidFill>
                    <a:schemeClr val="bg1"/>
                  </a:solidFill>
                  <a:ea typeface="Arial Unicode MS" panose="020B0604020202020204" pitchFamily="34" charset="-128"/>
                </a:endParaRPr>
              </a:p>
              <a:p>
                <a:pPr lvl="0" defTabSz="914400">
                  <a:spcBef>
                    <a:spcPts val="1200"/>
                  </a:spcBef>
                  <a:spcAft>
                    <a:spcPts val="200"/>
                  </a:spcAft>
                  <a:buClr>
                    <a:prstClr val="black"/>
                  </a:buClr>
                  <a:buSzPct val="100000"/>
                </a:pPr>
                <a:r>
                  <a:rPr lang="sr-Latn-ME" sz="1600" dirty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 </a:t>
                </a:r>
                <a:r>
                  <a:rPr lang="sr-Latn-ME" sz="1600" dirty="0" smtClean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            </a:t>
                </a:r>
                <a:r>
                  <a:rPr lang="en-US" sz="1600" b="1" dirty="0" smtClean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HLU 1</a:t>
                </a:r>
                <a:r>
                  <a:rPr lang="en-US" sz="1600" dirty="0" smtClean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 </a:t>
                </a:r>
                <a:r>
                  <a:rPr lang="sr-Latn-ME" sz="1600" dirty="0" smtClean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         </a:t>
                </a:r>
              </a:p>
              <a:p>
                <a:pPr lvl="0" defTabSz="914400">
                  <a:spcBef>
                    <a:spcPts val="1200"/>
                  </a:spcBef>
                  <a:spcAft>
                    <a:spcPts val="200"/>
                  </a:spcAft>
                  <a:buClr>
                    <a:prstClr val="black"/>
                  </a:buClr>
                  <a:buSzPct val="100000"/>
                </a:pPr>
                <a:r>
                  <a:rPr lang="sr-Latn-ME" sz="1600" dirty="0" smtClean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 </a:t>
                </a:r>
              </a:p>
              <a:p>
                <a:pPr lvl="0" algn="ctr" defTabSz="914400">
                  <a:spcBef>
                    <a:spcPts val="1200"/>
                  </a:spcBef>
                  <a:spcAft>
                    <a:spcPts val="200"/>
                  </a:spcAft>
                  <a:buClr>
                    <a:prstClr val="black"/>
                  </a:buClr>
                  <a:buSzPct val="100000"/>
                </a:pPr>
                <a:r>
                  <a:rPr lang="sr-Latn-ME" sz="1600" dirty="0" smtClean="0">
                    <a:solidFill>
                      <a:schemeClr val="bg1"/>
                    </a:solidFill>
                    <a:ea typeface="Arial Unicode MS" panose="020B0604020202020204" pitchFamily="34" charset="-128"/>
                  </a:rPr>
                  <a:t>kratkoročna prognoza                            adekvatnosti</a:t>
                </a:r>
                <a:endParaRPr lang="en-US" sz="1600" dirty="0">
                  <a:solidFill>
                    <a:schemeClr val="bg1"/>
                  </a:solidFill>
                  <a:ea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096" y="2645312"/>
                <a:ext cx="2352500" cy="2775440"/>
              </a:xfrm>
              <a:prstGeom prst="rect">
                <a:avLst/>
              </a:prstGeom>
              <a:blipFill>
                <a:blip r:embed="rId9"/>
                <a:stretch>
                  <a:fillRect l="-1295" r="-65803" b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ight Arrow 136"/>
          <p:cNvSpPr/>
          <p:nvPr/>
        </p:nvSpPr>
        <p:spPr>
          <a:xfrm rot="5400000">
            <a:off x="7803512" y="4475281"/>
            <a:ext cx="412771" cy="13561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378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ADEKVATNOST SISTEMA</a:t>
            </a:r>
            <a:endParaRPr lang="en-US" sz="28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395797" y="1205037"/>
            <a:ext cx="4254384" cy="757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ZA PROGNOZU ADEKVATNOSTI</a:t>
            </a:r>
            <a:endParaRPr lang="en-US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9930" y="2213316"/>
            <a:ext cx="2441766" cy="711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63199" y="2407909"/>
            <a:ext cx="173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err="1" smtClean="0">
                <a:solidFill>
                  <a:schemeClr val="tx2">
                    <a:lumMod val="25000"/>
                  </a:schemeClr>
                </a:solidFill>
              </a:rPr>
              <a:t>determinističke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5749" y="2236975"/>
            <a:ext cx="2281337" cy="711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80545" y="2407909"/>
            <a:ext cx="201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err="1" smtClean="0">
                <a:solidFill>
                  <a:schemeClr val="tx2">
                    <a:lumMod val="25000"/>
                  </a:schemeClr>
                </a:solidFill>
              </a:rPr>
              <a:t>probabilističke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784" y="3119109"/>
            <a:ext cx="4140200" cy="34163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Razmatra samo nekoliko rezultata </a:t>
            </a:r>
            <a:r>
              <a:rPr lang="sr-Latn-ME" dirty="0" err="1" smtClean="0">
                <a:solidFill>
                  <a:schemeClr val="bg1"/>
                </a:solidFill>
              </a:rPr>
              <a:t>zasniovanih</a:t>
            </a:r>
            <a:r>
              <a:rPr lang="sr-Latn-ME" dirty="0" smtClean="0">
                <a:solidFill>
                  <a:schemeClr val="bg1"/>
                </a:solidFill>
              </a:rPr>
              <a:t> na </a:t>
            </a:r>
            <a:r>
              <a:rPr lang="sr-Latn-ME" dirty="0" smtClean="0">
                <a:solidFill>
                  <a:schemeClr val="bg1"/>
                </a:solidFill>
              </a:rPr>
              <a:t>kriterijumima </a:t>
            </a:r>
            <a:r>
              <a:rPr lang="sr-Latn-ME" dirty="0" smtClean="0">
                <a:solidFill>
                  <a:schemeClr val="bg1"/>
                </a:solidFill>
              </a:rPr>
              <a:t>analize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Daje jednaku težinu svakom krajnjem rezultatu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Zanemaruje međuzavisnost ulaznih podataka i uticaj različitih ulaznih 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Nemoguće je razmotriti kombinacije proizvodnih resursa kao što su vjetar ili voda sa kvarovima u proizvodnim objektima </a:t>
            </a:r>
            <a:r>
              <a:rPr lang="sr-Latn-ME" dirty="0" smtClean="0"/>
              <a:t>dalekovodima</a:t>
            </a:r>
            <a:r>
              <a:rPr lang="sr-Latn-ME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45749" y="3222983"/>
            <a:ext cx="4140200" cy="230832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Nema ograničenja u izboru scenarija i nepredviđenih okolnosti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Dodjeljivanje različite težine svakom slučaju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</a:rPr>
              <a:t>Bolje oslikavanje </a:t>
            </a:r>
            <a:r>
              <a:rPr lang="sr-Latn-ME" dirty="0" err="1" smtClean="0">
                <a:solidFill>
                  <a:schemeClr val="bg1"/>
                </a:solidFill>
              </a:rPr>
              <a:t>stohastične</a:t>
            </a:r>
            <a:r>
              <a:rPr lang="sr-Latn-ME" dirty="0" smtClean="0">
                <a:solidFill>
                  <a:schemeClr val="bg1"/>
                </a:solidFill>
              </a:rPr>
              <a:t> prirode </a:t>
            </a:r>
            <a:r>
              <a:rPr lang="sr-Latn-ME" dirty="0" err="1" smtClean="0">
                <a:solidFill>
                  <a:schemeClr val="bg1"/>
                </a:solidFill>
              </a:rPr>
              <a:t>elektreonergetskog</a:t>
            </a:r>
            <a:r>
              <a:rPr lang="sr-Latn-ME" dirty="0" smtClean="0">
                <a:solidFill>
                  <a:schemeClr val="bg1"/>
                </a:solidFill>
              </a:rPr>
              <a:t> </a:t>
            </a:r>
            <a:r>
              <a:rPr lang="sr-Latn-ME" dirty="0" err="1" smtClean="0">
                <a:solidFill>
                  <a:schemeClr val="bg1"/>
                </a:solidFill>
              </a:rPr>
              <a:t>siste</a:t>
            </a:r>
            <a:r>
              <a:rPr lang="en-US" dirty="0" smtClean="0">
                <a:solidFill>
                  <a:schemeClr val="bg1"/>
                </a:solidFill>
              </a:rPr>
              <a:t>ma</a:t>
            </a:r>
            <a:r>
              <a:rPr lang="sr-Latn-ME" dirty="0" smtClean="0">
                <a:solidFill>
                  <a:schemeClr val="bg1"/>
                </a:solidFill>
              </a:rPr>
              <a:t> i omogućavanje kvalitetnijeg modelovanja nesigurnosti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99048" cy="852221"/>
          </a:xfrm>
        </p:spPr>
        <p:txBody>
          <a:bodyPr>
            <a:normAutofit fontScale="90000"/>
          </a:bodyPr>
          <a:lstStyle/>
          <a:p>
            <a:pPr algn="l"/>
            <a:r>
              <a:rPr lang="sr-Latn-ME" sz="2800" dirty="0" smtClean="0"/>
              <a:t>PROBABILISTČKI </a:t>
            </a:r>
            <a:r>
              <a:rPr lang="en-US" sz="2800" dirty="0" smtClean="0"/>
              <a:t>MODELOVANJE</a:t>
            </a:r>
            <a:r>
              <a:rPr lang="sr-Latn-ME" sz="2800" dirty="0" smtClean="0"/>
              <a:t> </a:t>
            </a:r>
            <a:r>
              <a:rPr lang="sr-Latn-ME" sz="2800" dirty="0" smtClean="0"/>
              <a:t>ADEKVATNOSTI</a:t>
            </a:r>
            <a:endParaRPr lang="en-US" sz="28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77" y="1294894"/>
            <a:ext cx="6377463" cy="3220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074" y="4784437"/>
            <a:ext cx="873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LOLP </a:t>
            </a:r>
            <a:r>
              <a:rPr lang="sr-Latn-ME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r-Latn-ME" sz="20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sr-Latn-ME" sz="20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ME" sz="20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r-Latn-ME" sz="20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ME" sz="20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lang="sr-Latn-ME" sz="20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ME" sz="20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  <a:r>
              <a:rPr lang="sr-Latn-ME" sz="20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vjerovatnoća da raspoloživost ukupnog kapaciteta neće biti dovoljna da se podmire potrebe </a:t>
            </a:r>
            <a:r>
              <a:rPr lang="sr-Latn-ME" sz="20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konzuma</a:t>
            </a:r>
            <a:r>
              <a:rPr lang="sr-Latn-ME" sz="20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jednom času;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sr-Latn-ME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r-Latn-ME" sz="20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sr-Latn-ME" sz="20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ME" sz="20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Adequacy</a:t>
            </a:r>
            <a:r>
              <a:rPr lang="sr-Latn-ME" sz="20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ME" sz="20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  <a:r>
              <a:rPr lang="sr-Latn-ME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r-Latn-ME" sz="2000" i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ME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</a:t>
            </a:r>
            <a:r>
              <a:rPr lang="sr-Latn-M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 = 1-LOLP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2648" y="993963"/>
            <a:ext cx="4037163" cy="2025282"/>
          </a:xfrm>
          <a:prstGeom prst="rect">
            <a:avLst/>
          </a:prstGeom>
          <a:solidFill>
            <a:schemeClr val="accent2">
              <a:lumMod val="60000"/>
              <a:lumOff val="40000"/>
              <a:alpha val="1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141742"/>
                <a:ext cx="9321801" cy="852221"/>
              </a:xfrm>
            </p:spPr>
            <p:txBody>
              <a:bodyPr>
                <a:noAutofit/>
              </a:bodyPr>
              <a:lstStyle/>
              <a:p>
                <a:r>
                  <a:rPr lang="sr-Latn-ME" sz="2800" dirty="0" smtClean="0"/>
                  <a:t>PROBABILISTIČKO MODELOVANJE PROIZVODNJE  </a:t>
                </a:r>
                <a14:m>
                  <m:oMath xmlns:m="http://schemas.openxmlformats.org/officeDocument/2006/math">
                    <m:r>
                      <a:rPr lang="sr-Latn-M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ME" sz="2800" dirty="0" smtClean="0"/>
                  <a:t>MARKOVLJEV MODEL</a:t>
                </a:r>
                <a14:m>
                  <m:oMath xmlns:m="http://schemas.openxmlformats.org/officeDocument/2006/math">
                    <m:r>
                      <a:rPr lang="sr-Latn-M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141742"/>
                <a:ext cx="9321801" cy="852221"/>
              </a:xfrm>
              <a:blipFill>
                <a:blip r:embed="rId3"/>
                <a:stretch>
                  <a:fillRect t="-12857" r="-58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505364" y="1509164"/>
            <a:ext cx="1145309" cy="1034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71209" y="1483147"/>
            <a:ext cx="1145309" cy="10344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Down Arrow 6"/>
          <p:cNvSpPr/>
          <p:nvPr/>
        </p:nvSpPr>
        <p:spPr>
          <a:xfrm>
            <a:off x="3255818" y="1081413"/>
            <a:ext cx="2475346" cy="422822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0800000">
            <a:off x="3221182" y="2534063"/>
            <a:ext cx="2475346" cy="422822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300" y="1873567"/>
            <a:ext cx="189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600" dirty="0">
                <a:solidFill>
                  <a:schemeClr val="bg1"/>
                </a:solidFill>
              </a:rPr>
              <a:t>u</a:t>
            </a:r>
            <a:r>
              <a:rPr lang="sr-Latn-ME" sz="1600" dirty="0" smtClean="0">
                <a:solidFill>
                  <a:schemeClr val="bg1"/>
                </a:solidFill>
              </a:rPr>
              <a:t> pogonu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6182" y="1831106"/>
            <a:ext cx="1440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600" dirty="0">
                <a:solidFill>
                  <a:schemeClr val="bg1"/>
                </a:solidFill>
              </a:rPr>
              <a:t>v</a:t>
            </a:r>
            <a:r>
              <a:rPr lang="sr-Latn-ME" sz="1600" dirty="0" smtClean="0">
                <a:solidFill>
                  <a:schemeClr val="bg1"/>
                </a:solidFill>
              </a:rPr>
              <a:t>an pogona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66491" y="2524976"/>
                <a:ext cx="325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491" y="2524976"/>
                <a:ext cx="325364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33091" y="1061992"/>
                <a:ext cx="1293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91" y="1061992"/>
                <a:ext cx="12930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430" y="2947222"/>
                <a:ext cx="8870121" cy="3388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Latn-ME" sz="20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Jednostavan </a:t>
                </a:r>
                <a:r>
                  <a:rPr lang="sr-Latn-ME" sz="2000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probabilistički</a:t>
                </a:r>
                <a:r>
                  <a:rPr lang="sr-Latn-ME" sz="20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Latn-M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Parametri koji opisuju pomenuta generatorska stanja su brzina isključenja (</a:t>
                </a:r>
                <a:r>
                  <a:rPr lang="el-GR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λ) </a:t>
                </a:r>
                <a:r>
                  <a:rPr lang="sr-Latn-ME" sz="2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uključenja (µ</a:t>
                </a:r>
                <a:r>
                  <a:rPr lang="sr-Latn-ME" sz="20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sr-Latn-ME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ME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𝑀𝑇𝐵𝐹</m:t>
                          </m:r>
                        </m:den>
                      </m:f>
                      <m:r>
                        <a:rPr lang="sr-Latn-M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sr-Latn-ME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ME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sr-Latn-ME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µ=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ME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𝑀𝑇𝑇𝑅</m:t>
                          </m:r>
                        </m:den>
                      </m:f>
                    </m:oMath>
                  </m:oMathPara>
                </a14:m>
                <a:endParaRPr lang="sr-Latn-ME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sr-Latn-ME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Kratkoro</a:t>
                </a:r>
                <a:r>
                  <a:rPr lang="sr-Latn-ME" sz="20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č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</a:t>
                </a:r>
                <a:r>
                  <a:rPr lang="sr-Latn-ME" sz="20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stanje adekvatnosti može se izračunati pomoću koeficijenata: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sr-Latn-ME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ME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num>
                      <m:den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+µ)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+µ)</m:t>
                        </m:r>
                      </m:den>
                    </m:f>
                  </m:oMath>
                </a14:m>
                <a:r>
                  <a:rPr lang="en-US" sz="2400" b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b="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sr-Latn-M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num>
                      <m:den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+µ)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sr-Latn-M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+µ)</m:t>
                        </m:r>
                      </m:den>
                    </m:f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" y="2947222"/>
                <a:ext cx="8870121" cy="3388107"/>
              </a:xfrm>
              <a:prstGeom prst="rect">
                <a:avLst/>
              </a:prstGeom>
              <a:blipFill>
                <a:blip r:embed="rId6"/>
                <a:stretch>
                  <a:fillRect l="-619" t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505364" y="5141343"/>
            <a:ext cx="4025398" cy="1319842"/>
          </a:xfrm>
          <a:prstGeom prst="rect">
            <a:avLst/>
          </a:prstGeom>
          <a:solidFill>
            <a:schemeClr val="accent2">
              <a:lumMod val="60000"/>
              <a:lumOff val="40000"/>
              <a:alpha val="1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2648" y="3670076"/>
            <a:ext cx="4098115" cy="1177491"/>
          </a:xfrm>
          <a:prstGeom prst="rect">
            <a:avLst/>
          </a:prstGeom>
          <a:solidFill>
            <a:schemeClr val="accent2">
              <a:lumMod val="60000"/>
              <a:lumOff val="40000"/>
              <a:alpha val="1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sr-Latn-ME" sz="2800" dirty="0" smtClean="0"/>
              <a:t>MODEL PROIZVODNJE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3376"/>
            <a:ext cx="9884780" cy="14291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t-IT" sz="2900" dirty="0" smtClean="0"/>
              <a:t>Prognoza </a:t>
            </a:r>
            <a:r>
              <a:rPr lang="it-IT" sz="2900" dirty="0"/>
              <a:t>adekvatnosti EES Crne Gore  (1.12.2018-7.12.2018.)    </a:t>
            </a:r>
            <a:r>
              <a:rPr lang="it-IT" sz="2900" dirty="0" smtClean="0"/>
              <a:t>   </a:t>
            </a:r>
            <a:r>
              <a:rPr lang="sr-Latn-ME" sz="2900" dirty="0" smtClean="0"/>
              <a:t> </a:t>
            </a:r>
            <a:r>
              <a:rPr lang="it-IT" sz="2900" dirty="0" smtClean="0"/>
              <a:t>PROMESA</a:t>
            </a:r>
          </a:p>
          <a:p>
            <a:pPr algn="l"/>
            <a:endParaRPr lang="it-IT" sz="2900" dirty="0"/>
          </a:p>
          <a:p>
            <a:pPr algn="l"/>
            <a:r>
              <a:rPr lang="it-IT" sz="2900" dirty="0" smtClean="0"/>
              <a:t>Prora</a:t>
            </a:r>
            <a:r>
              <a:rPr lang="sr-Latn-ME" sz="2900" dirty="0" smtClean="0"/>
              <a:t>čun koeficijenta </a:t>
            </a:r>
            <a:r>
              <a:rPr lang="sr-Latn-ME" sz="29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q –</a:t>
            </a:r>
            <a:r>
              <a:rPr lang="sr-Latn-ME" sz="2900" i="1" dirty="0" smtClean="0">
                <a:ea typeface="Cambria" panose="02040503050406030204" pitchFamily="18" charset="0"/>
              </a:rPr>
              <a:t> </a:t>
            </a:r>
            <a:r>
              <a:rPr lang="sr-Latn-ME" sz="2900" dirty="0" smtClean="0">
                <a:ea typeface="Cambria" panose="02040503050406030204" pitchFamily="18" charset="0"/>
              </a:rPr>
              <a:t>vjerovatnoća da generatorske jedinice da neće        zadovoljiti potrebe </a:t>
            </a:r>
            <a:r>
              <a:rPr lang="sr-Latn-ME" sz="2900" dirty="0" err="1" smtClean="0">
                <a:ea typeface="Cambria" panose="02040503050406030204" pitchFamily="18" charset="0"/>
              </a:rPr>
              <a:t>konzuma</a:t>
            </a:r>
            <a:endParaRPr lang="it-IT" sz="2900" dirty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384649" y="1724630"/>
            <a:ext cx="231493" cy="1157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Users\biljana.ivanovic\AppData\Local\Temp\Temp1_OPTION_1.zip\OPTION_1\ME_ADEQ_OPTION_1_SCREEN_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4318"/>
            <a:ext cx="8913092" cy="22193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429000" y="3032567"/>
                <a:ext cx="3935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sz="2400" dirty="0" smtClean="0">
                    <a:solidFill>
                      <a:schemeClr val="bg1"/>
                    </a:solidFill>
                  </a:rPr>
                  <a:t>M</a:t>
                </a:r>
                <a:r>
                  <a:rPr lang="sr-Latn-ME" sz="2400" i="1" dirty="0" smtClean="0">
                    <a:solidFill>
                      <a:schemeClr val="bg1"/>
                    </a:solidFill>
                  </a:rPr>
                  <a:t>=(</a:t>
                </a:r>
                <a:r>
                  <a:rPr lang="sr-Latn-ME" sz="2400" dirty="0" smtClean="0">
                    <a:solidFill>
                      <a:schemeClr val="bg1"/>
                    </a:solidFill>
                  </a:rPr>
                  <a:t>1</a:t>
                </a:r>
                <a:r>
                  <a:rPr lang="sr-Latn-ME" sz="2400" i="1" dirty="0" smtClean="0">
                    <a:solidFill>
                      <a:schemeClr val="bg1"/>
                    </a:solidFill>
                  </a:rPr>
                  <a:t>-</a:t>
                </a:r>
                <a:r>
                  <a:rPr lang="sr-Latn-ME" sz="2400" i="1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  <a:r>
                  <a:rPr lang="sr-Latn-ME" sz="2400" i="1" dirty="0" smtClean="0">
                    <a:solidFill>
                      <a:schemeClr val="bg1"/>
                    </a:solidFill>
                  </a:rPr>
                  <a:t>)*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M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r-Latn-M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032567"/>
                <a:ext cx="3935392" cy="461665"/>
              </a:xfrm>
              <a:prstGeom prst="rect">
                <a:avLst/>
              </a:prstGeom>
              <a:blipFill>
                <a:blip r:embed="rId3"/>
                <a:stretch>
                  <a:fillRect l="-2481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1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417"/>
            <a:ext cx="6858000" cy="852221"/>
          </a:xfrm>
        </p:spPr>
        <p:txBody>
          <a:bodyPr>
            <a:normAutofit/>
          </a:bodyPr>
          <a:lstStyle/>
          <a:p>
            <a:pPr algn="l"/>
            <a:r>
              <a:rPr lang="sr-Latn-ME" sz="2800" dirty="0" smtClean="0"/>
              <a:t>MODEL POTROŠNJE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" y="2248588"/>
            <a:ext cx="7385081" cy="4366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134" y="1656614"/>
            <a:ext cx="615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1"/>
                </a:solidFill>
              </a:rPr>
              <a:t>- RESIDUAL LOAD = LOAD FORECAST - RENEWABLES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806" y="117236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</a:t>
            </a:r>
            <a:r>
              <a:rPr lang="sr-Latn-ME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ME" dirty="0" smtClean="0">
                <a:solidFill>
                  <a:schemeClr val="bg1"/>
                </a:solidFill>
                <a:ea typeface="Cambria" panose="02040503050406030204" pitchFamily="18" charset="0"/>
              </a:rPr>
              <a:t>(L)= 2% - 5%</a:t>
            </a:r>
            <a:endParaRPr lang="en-US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740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5214</TotalTime>
  <Words>675</Words>
  <Application>Microsoft Office PowerPoint</Application>
  <PresentationFormat>On-screen Show (4:3)</PresentationFormat>
  <Paragraphs>151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Unicode MS</vt:lpstr>
      <vt:lpstr>Calibri</vt:lpstr>
      <vt:lpstr>Cambria</vt:lpstr>
      <vt:lpstr>Cambria Math</vt:lpstr>
      <vt:lpstr>Courier New</vt:lpstr>
      <vt:lpstr>Wingdings</vt:lpstr>
      <vt:lpstr>Thème Office</vt:lpstr>
      <vt:lpstr>KRATKOROČNA PROGNOZA ADEKVATNOSTI ELEKTROENERGETSKOG SISTEMA CRNE GORE KAO REZULTAT PROJEKTA CROSSBOW</vt:lpstr>
      <vt:lpstr>HORIZONT 2020</vt:lpstr>
      <vt:lpstr>CROSSBOW - PREGLED</vt:lpstr>
      <vt:lpstr>CROSSBOW - PREGLED</vt:lpstr>
      <vt:lpstr>ADEKVATNOST SISTEMA</vt:lpstr>
      <vt:lpstr>PROBABILISTČKI MODELOVANJE ADEKVATNOSTI</vt:lpstr>
      <vt:lpstr>PROBABILISTIČKO MODELOVANJE PROIZVODNJE  ∙MARKOVLJEV MODEL∙</vt:lpstr>
      <vt:lpstr>MODEL PROIZVODNJE</vt:lpstr>
      <vt:lpstr>MODEL POTROŠNJE</vt:lpstr>
      <vt:lpstr>MODEL IZBALANSIRANOSTI SISTEMA</vt:lpstr>
      <vt:lpstr>ADEKVATNOST EES CRNE GORE</vt:lpstr>
      <vt:lpstr>ZAKLJUČAK</vt:lpstr>
      <vt:lpstr>Pitanja za diskusiju: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Biljana Ivanovic</cp:lastModifiedBy>
  <cp:revision>87</cp:revision>
  <dcterms:created xsi:type="dcterms:W3CDTF">2018-08-21T10:05:07Z</dcterms:created>
  <dcterms:modified xsi:type="dcterms:W3CDTF">2019-05-15T13:30:46Z</dcterms:modified>
</cp:coreProperties>
</file>