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42" y="2792839"/>
            <a:ext cx="8931209" cy="852221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-DIMENZIONISANJE </a:t>
            </a:r>
            <a:r>
              <a:rPr lang="en-US" sz="3100" b="1" dirty="0">
                <a:ea typeface="Calibri" panose="020F0502020204030204" pitchFamily="34" charset="0"/>
                <a:cs typeface="Times New Roman" panose="02020603050405020304" pitchFamily="18" charset="0"/>
              </a:rPr>
              <a:t>UZEMLJIVAČKOG   </a:t>
            </a:r>
            <a:r>
              <a:rPr lang="en-US" sz="3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SISTEMA- </a:t>
            </a:r>
            <a:r>
              <a:rPr lang="en-US" sz="3100" b="1" dirty="0">
                <a:ea typeface="Calibri" panose="020F0502020204030204" pitchFamily="34" charset="0"/>
                <a:cs typeface="Times New Roman" panose="02020603050405020304" pitchFamily="18" charset="0"/>
              </a:rPr>
              <a:t>TS VN/SN</a:t>
            </a:r>
            <a:r>
              <a:rPr lang="sr-Latn-RS" dirty="0"/>
              <a:t/>
            </a:r>
            <a:br>
              <a:rPr lang="sr-Latn-RS" dirty="0"/>
            </a:br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405973" y="5153808"/>
            <a:ext cx="6858000" cy="852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 smtClean="0">
                <a:cs typeface="Times New Roman" panose="02020603050405020304" pitchFamily="18" charset="0"/>
              </a:rPr>
              <a:t>Jovan </a:t>
            </a:r>
            <a:r>
              <a:rPr lang="en-US" sz="3100" b="1" dirty="0" err="1" smtClean="0">
                <a:cs typeface="Times New Roman" panose="02020603050405020304" pitchFamily="18" charset="0"/>
              </a:rPr>
              <a:t>Šćekić</a:t>
            </a:r>
            <a:endParaRPr lang="en-US" sz="3100" b="1" dirty="0" smtClean="0">
              <a:cs typeface="Times New Roman" panose="02020603050405020304" pitchFamily="18" charset="0"/>
            </a:endParaRPr>
          </a:p>
          <a:p>
            <a:pPr algn="l"/>
            <a:r>
              <a:rPr lang="en-US" sz="3100" b="1" dirty="0" err="1" smtClean="0">
                <a:cs typeface="Times New Roman" panose="02020603050405020304" pitchFamily="18" charset="0"/>
              </a:rPr>
              <a:t>Vladan</a:t>
            </a:r>
            <a:r>
              <a:rPr lang="en-US" sz="3100" b="1" dirty="0" smtClean="0"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cs typeface="Times New Roman" panose="02020603050405020304" pitchFamily="18" charset="0"/>
              </a:rPr>
              <a:t>Radulović</a:t>
            </a: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1027090" y="601284"/>
            <a:ext cx="6858000" cy="852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VI </a:t>
            </a:r>
            <a:r>
              <a:rPr lang="en-US" sz="4000" dirty="0" err="1" smtClean="0"/>
              <a:t>Savjetovanje</a:t>
            </a:r>
            <a:r>
              <a:rPr lang="en-US" sz="4000" dirty="0" smtClean="0"/>
              <a:t> CG KO CIGRE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2696266" y="5705453"/>
            <a:ext cx="6858000" cy="852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cs typeface="Times New Roman" panose="02020603050405020304" pitchFamily="18" charset="0"/>
              </a:rPr>
              <a:t>Budva</a:t>
            </a:r>
            <a:r>
              <a:rPr 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cs typeface="Times New Roman" panose="02020603050405020304" pitchFamily="18" charset="0"/>
              </a:rPr>
              <a:t>maj</a:t>
            </a:r>
            <a:r>
              <a:rPr lang="en-US" sz="2400" b="1" dirty="0" smtClean="0">
                <a:cs typeface="Times New Roman" panose="02020603050405020304" pitchFamily="18" charset="0"/>
              </a:rPr>
              <a:t> 2019. </a:t>
            </a:r>
            <a:r>
              <a:rPr lang="en-US" sz="2400" b="1" dirty="0" err="1" smtClean="0">
                <a:cs typeface="Times New Roman" panose="02020603050405020304" pitchFamily="18" charset="0"/>
              </a:rPr>
              <a:t>godine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82" y="1700565"/>
            <a:ext cx="7886700" cy="74582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HVALA NA PAŽNJI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578" y="504326"/>
            <a:ext cx="6858000" cy="852221"/>
          </a:xfrm>
        </p:spPr>
        <p:txBody>
          <a:bodyPr/>
          <a:lstStyle/>
          <a:p>
            <a:r>
              <a:rPr lang="sr-Latn-RS" dirty="0"/>
              <a:t>UZEMLJENJE I UZEMLJIVAČ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015" y="1969631"/>
            <a:ext cx="8162691" cy="4152389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-</a:t>
            </a:r>
            <a:r>
              <a:rPr lang="sr-Latn-RS" sz="2200" dirty="0" smtClean="0"/>
              <a:t>Uzemljivač </a:t>
            </a:r>
            <a:r>
              <a:rPr lang="sr-Latn-RS" sz="2200" dirty="0"/>
              <a:t>je provodnik ili više provodnika koji su položeni u tlo i sa njim su u neposrednom kontaktu. Uzemljivački sistem čine međusobno povezani uzemljivači, zaštitni provodnici nadzemnih vodova, plaštovi kablova i druge metalne instalacije koje su u kontaktu sa tlom.</a:t>
            </a:r>
          </a:p>
          <a:p>
            <a:pPr algn="l"/>
            <a:r>
              <a:rPr lang="en-US" sz="2200" dirty="0" smtClean="0"/>
              <a:t>-</a:t>
            </a:r>
            <a:r>
              <a:rPr lang="sr-Latn-RS" sz="2200" dirty="0" smtClean="0"/>
              <a:t>Pod </a:t>
            </a:r>
            <a:r>
              <a:rPr lang="sr-Latn-RS" sz="2200" dirty="0"/>
              <a:t>uzemljenjem podrazumijeva se povezivanje provodnih djelova sa zemljom, preko uzemljivača.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85" y="337057"/>
            <a:ext cx="8725829" cy="852221"/>
          </a:xfrm>
        </p:spPr>
        <p:txBody>
          <a:bodyPr>
            <a:noAutofit/>
          </a:bodyPr>
          <a:lstStyle/>
          <a:p>
            <a:r>
              <a:rPr lang="sr-Latn-RS" sz="3200" dirty="0"/>
              <a:t>STRUJA UZEMLJIVAČA PREMA STANDARDU IEEE 80-2000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2844" y="1925027"/>
            <a:ext cx="6858000" cy="538697"/>
          </a:xfrm>
        </p:spPr>
        <p:txBody>
          <a:bodyPr/>
          <a:lstStyle/>
          <a:p>
            <a:r>
              <a:rPr lang="sr-Latn-RS" dirty="0"/>
              <a:t>Struja zemljospoja je promenjiva u vremenu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288"/>
            <a:ext cx="6924907" cy="40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1250" y="1791212"/>
                <a:ext cx="7588405" cy="327144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sr-Latn-RS" dirty="0"/>
                  <a:t>Maksimalna struja uzemljivača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sr-Latn-RS" dirty="0"/>
                  <a:t>, gdje su:</a:t>
                </a:r>
              </a:p>
              <a:p>
                <a:pPr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sr-Latn-RS" dirty="0"/>
                  <a:t>-Korekcioni faktor koji uvažava jednosmjernu komponentu struje kvara</a:t>
                </a:r>
              </a:p>
              <a:p>
                <a:pPr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sr-Latn-RS" dirty="0"/>
                  <a:t>-efektivna vrijednost simetrične struje kvara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sr-Latn-RS" dirty="0"/>
                  <a:t>=3*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dirty="0"/>
                  <a:t>)</a:t>
                </a:r>
              </a:p>
              <a:p>
                <a:pPr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sr-Latn-RS" dirty="0"/>
                  <a:t>- ukupni redukcioni faktor struje</a:t>
                </a:r>
              </a:p>
              <a:p>
                <a:pPr algn="l"/>
                <a:endParaRPr lang="en-US" sz="1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1250" y="1791212"/>
                <a:ext cx="7588405" cy="3271442"/>
              </a:xfrm>
              <a:blipFill rotWithShape="0">
                <a:blip r:embed="rId2"/>
                <a:stretch>
                  <a:fillRect l="-1205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42539" y="392813"/>
            <a:ext cx="8725829" cy="852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/>
              <a:t>STRUJA UZEMLJIVAČA PREMA STANDARDU IEEE 80-2000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7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42043" y="2012508"/>
                <a:ext cx="8090210" cy="2869998"/>
              </a:xfrm>
            </p:spPr>
            <p:txBody>
              <a:bodyPr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sr-Latn-RS" sz="2000" dirty="0" smtClean="0"/>
                  <a:t>Nulta komponenta struje kvara u slučaju dvofaznog kratkog spoja sa zemljom: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∗(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∗(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sz="2000" dirty="0" smtClean="0"/>
              </a:p>
              <a:p>
                <a:pPr marL="0" indent="0" algn="l">
                  <a:buNone/>
                </a:pPr>
                <a:r>
                  <a:rPr lang="sr-Latn-RS" sz="2000" dirty="0"/>
                  <a:t>Nulta komponenta struje kvara u slučaju </a:t>
                </a:r>
                <a:r>
                  <a:rPr lang="sr-Latn-RS" sz="2000" dirty="0" smtClean="0"/>
                  <a:t>jednofaznog </a:t>
                </a:r>
                <a:r>
                  <a:rPr lang="sr-Latn-RS" sz="2000" dirty="0"/>
                  <a:t>kratkog </a:t>
                </a:r>
                <a:r>
                  <a:rPr lang="sr-Latn-RS" sz="2000" dirty="0" smtClean="0"/>
                  <a:t>spoja: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sz="2000" dirty="0" smtClean="0"/>
              </a:p>
              <a:p>
                <a:pPr marL="0" indent="0" algn="l">
                  <a:buNone/>
                </a:pPr>
                <a:r>
                  <a:rPr lang="sr-Latn-RS" sz="2000" dirty="0" smtClean="0"/>
                  <a:t>Često se efekti otpornosti mogu zanemariti.</a:t>
                </a:r>
                <a:endParaRPr lang="sr-Latn-RS" sz="2000" dirty="0"/>
              </a:p>
              <a:p>
                <a:pPr marL="0" indent="0">
                  <a:buNone/>
                </a:pPr>
                <a:endParaRPr lang="sr-Latn-RS" sz="1800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2043" y="2012508"/>
                <a:ext cx="8090210" cy="2869998"/>
              </a:xfrm>
              <a:blipFill rotWithShape="0">
                <a:blip r:embed="rId2"/>
                <a:stretch>
                  <a:fillRect l="-754" t="-2123" b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242539" y="392813"/>
            <a:ext cx="8725829" cy="852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/>
              <a:t>STRUJA UZEMLJIVAČA PREMA STANDARDU IEEE 80-2000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3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74303"/>
            <a:ext cx="7142051" cy="3489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chemeClr val="bg1"/>
                </a:solidFill>
              </a:rPr>
              <a:t>Faktori koji utiču na struju uzemljivača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bg1"/>
                </a:solidFill>
              </a:rPr>
              <a:t>Otpornost uzemljivača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bg1"/>
                </a:solidFill>
              </a:rPr>
              <a:t>Nadzemni vodovi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bg1"/>
                </a:solidFill>
              </a:rPr>
              <a:t>Zakopani kablovi i cijevi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bg1"/>
                </a:solidFill>
              </a:rPr>
              <a:t>Asimetrija struje kvara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539" y="392813"/>
            <a:ext cx="8725829" cy="852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/>
              <a:t>STRUJA UZEMLJIVAČA PREMA STANDARDU IEEE 80-2000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57" y="179758"/>
            <a:ext cx="8479390" cy="875764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Raspodjela struje u sistemu uzemljenja za najkritičniji kvar u TS VN/SN</a:t>
            </a:r>
          </a:p>
        </p:txBody>
      </p:sp>
      <p:pic>
        <p:nvPicPr>
          <p:cNvPr id="4" name="Content Placeholder 3" descr="C:\Users\Windows 7\Desktop\kvar na Vn st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" y="1965517"/>
            <a:ext cx="4539803" cy="39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Windows 7\Desktop\rade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41" y="1969384"/>
            <a:ext cx="4604198" cy="3970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4"/>
          <p:cNvSpPr txBox="1"/>
          <p:nvPr/>
        </p:nvSpPr>
        <p:spPr>
          <a:xfrm>
            <a:off x="725845" y="2671662"/>
            <a:ext cx="428625" cy="471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/>
          <p:nvPr/>
        </p:nvSpPr>
        <p:spPr>
          <a:xfrm>
            <a:off x="940157" y="3363801"/>
            <a:ext cx="428625" cy="471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4"/>
          <p:cNvSpPr txBox="1"/>
          <p:nvPr/>
        </p:nvSpPr>
        <p:spPr>
          <a:xfrm>
            <a:off x="5719628" y="2629705"/>
            <a:ext cx="428625" cy="471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4"/>
          <p:cNvSpPr txBox="1"/>
          <p:nvPr/>
        </p:nvSpPr>
        <p:spPr>
          <a:xfrm>
            <a:off x="5169056" y="3483031"/>
            <a:ext cx="428625" cy="471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6"/>
          <p:cNvSpPr txBox="1"/>
          <p:nvPr/>
        </p:nvSpPr>
        <p:spPr>
          <a:xfrm>
            <a:off x="6841902" y="2623066"/>
            <a:ext cx="435769" cy="5643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t0</a:t>
            </a:r>
            <a:endParaRPr lang="sr-Latn-R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76"/>
          <p:cNvSpPr txBox="1"/>
          <p:nvPr/>
        </p:nvSpPr>
        <p:spPr>
          <a:xfrm>
            <a:off x="7050279" y="3166042"/>
            <a:ext cx="435769" cy="5643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8"/>
          <p:cNvSpPr txBox="1"/>
          <p:nvPr/>
        </p:nvSpPr>
        <p:spPr>
          <a:xfrm>
            <a:off x="2774479" y="2399143"/>
            <a:ext cx="350044" cy="3786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/>
          <p:nvPr/>
        </p:nvSpPr>
        <p:spPr>
          <a:xfrm>
            <a:off x="8212344" y="3575900"/>
            <a:ext cx="350044" cy="3786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8"/>
          <p:cNvSpPr txBox="1"/>
          <p:nvPr/>
        </p:nvSpPr>
        <p:spPr>
          <a:xfrm>
            <a:off x="8637347" y="4599015"/>
            <a:ext cx="350044" cy="3786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975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k0</a:t>
            </a:r>
            <a:endParaRPr lang="sr-Latn-RS" sz="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76"/>
          <p:cNvSpPr txBox="1"/>
          <p:nvPr/>
        </p:nvSpPr>
        <p:spPr>
          <a:xfrm>
            <a:off x="2052017" y="2883863"/>
            <a:ext cx="435769" cy="5643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sr-Latn-RS" sz="9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t0</a:t>
            </a:r>
            <a:endParaRPr lang="sr-Latn-R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2122600"/>
                <a:ext cx="7971390" cy="389183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sr-Latn-RS" sz="2600" dirty="0" smtClean="0">
                    <a:solidFill>
                      <a:schemeClr val="bg1"/>
                    </a:solidFill>
                  </a:rPr>
                  <a:t>Struja uzemljivača za datu konfiguraciju: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sr-Latn-R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sr-Latn-R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sz="26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Latn-RS" sz="2600" dirty="0" smtClean="0">
                    <a:solidFill>
                      <a:schemeClr val="bg1"/>
                    </a:solidFill>
                  </a:rPr>
                  <a:t>Struja uzemljivača za proizvoljan broj vodova: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=3∗</m:t>
                      </m:r>
                      <m:f>
                        <m:f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r-Latn-R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sr-Latn-R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r-Latn-RS" sz="26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sr-Latn-R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sr-Latn-R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sr-Latn-R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sr-Latn-RS" sz="2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sr-Latn-R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sr-Latn-R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sr-Latn-RS" sz="2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sr-Latn-RS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r-Latn-RS" sz="2600" dirty="0" smtClean="0">
                    <a:solidFill>
                      <a:schemeClr val="bg1"/>
                    </a:solidFill>
                  </a:rPr>
                  <a:t>-ekvivalentna impedansa uzemljenja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sr-Latn-RS" sz="2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sr-Latn-R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sr-Latn-R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RS" sz="2600" dirty="0" smtClean="0">
                    <a:solidFill>
                      <a:schemeClr val="bg1"/>
                    </a:solidFill>
                  </a:rPr>
                  <a:t>-redukcioni faktori nadzemnih ili kablovskih vodova koji ulaze u postrojenje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sr-Latn-RS" sz="2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sr-Latn-R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bar>
                      </m:e>
                      <m:sub>
                        <m:r>
                          <a:rPr lang="sr-Latn-R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R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sz="2600" dirty="0" smtClean="0">
                    <a:solidFill>
                      <a:schemeClr val="bg1"/>
                    </a:solidFill>
                  </a:rPr>
                  <a:t>-nulta komponenta struje koja za slučaj zemljospoja u postrojenju, teče po vodu 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sr-Latn-RS" sz="2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sr-Latn-R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sr-Latn-R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RS" sz="2600" dirty="0" smtClean="0">
                    <a:solidFill>
                      <a:schemeClr val="bg1"/>
                    </a:solidFill>
                  </a:rPr>
                  <a:t>-impedansa zaštitnog užeta ili plašta kabla kao uzemljivača</a:t>
                </a:r>
              </a:p>
              <a:p>
                <a:pPr marL="0" indent="0">
                  <a:buNone/>
                </a:pPr>
                <a:endParaRPr lang="sr-Latn-RS" dirty="0" smtClean="0"/>
              </a:p>
              <a:p>
                <a:pPr marL="0" indent="0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2122600"/>
                <a:ext cx="7971390" cy="3891834"/>
              </a:xfrm>
              <a:blipFill rotWithShape="0">
                <a:blip r:embed="rId2"/>
                <a:stretch>
                  <a:fillRect l="-612" t="-2660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8177"/>
            <a:ext cx="8479390" cy="875764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Raspodjela struje u sistemu uzemljenja za najkritičniji kvar u TS VN/SN</a:t>
            </a:r>
          </a:p>
        </p:txBody>
      </p:sp>
    </p:spTree>
    <p:extLst>
      <p:ext uri="{BB962C8B-B14F-4D97-AF65-F5344CB8AC3E}">
        <p14:creationId xmlns:p14="http://schemas.microsoft.com/office/powerpoint/2010/main" val="28482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186" y="742048"/>
            <a:ext cx="8769814" cy="547352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DIMENZIONISANJE SISTEMA UZEMLJENJA</a:t>
            </a:r>
            <a:endParaRPr lang="sr-Latn-R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387" y="2053415"/>
                <a:ext cx="7475486" cy="31787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Latn-RS" dirty="0" smtClean="0">
                    <a:solidFill>
                      <a:schemeClr val="bg1"/>
                    </a:solidFill>
                  </a:rPr>
                  <a:t>Sistem uzemljenja se dimenzioniše prema: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r-Latn-RS" dirty="0" smtClean="0">
                    <a:solidFill>
                      <a:schemeClr val="bg1"/>
                    </a:solidFill>
                  </a:rPr>
                  <a:t>toplotnim opterećenjima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r-Latn-RS" dirty="0" smtClean="0">
                    <a:solidFill>
                      <a:schemeClr val="bg1"/>
                    </a:solidFill>
                  </a:rPr>
                  <a:t>naponima koji se javljaju u sistemu uzemljenja</a:t>
                </a:r>
              </a:p>
              <a:p>
                <a:pPr marL="0" indent="0">
                  <a:buNone/>
                </a:pPr>
                <a:r>
                  <a:rPr lang="sr-Latn-RS" dirty="0" smtClean="0">
                    <a:solidFill>
                      <a:schemeClr val="bg1"/>
                    </a:solidFill>
                  </a:rPr>
                  <a:t>Kao materijal za uzemljivače koriste se materijali sa određenim toplotnim, mehaničkim i hemijskim karakteristikama (uglavnom pocinkovani čelik)</a:t>
                </a:r>
              </a:p>
              <a:p>
                <a:pPr marL="0" indent="0">
                  <a:buNone/>
                </a:pPr>
                <a:r>
                  <a:rPr lang="sr-Latn-RS" dirty="0" smtClean="0">
                    <a:solidFill>
                      <a:schemeClr val="bg1"/>
                    </a:solidFill>
                  </a:rPr>
                  <a:t>Najmanji dozvoljeni presjek provodnika u sistemu uzemljenja pri kratkotrajnom zagrijevanju određuje se pomoću izraza: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sr-Latn-R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1"/>
                    </a:solidFill>
                  </a:rPr>
                  <a:t>Propis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definiše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dozvoljeni</a:t>
                </a:r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dirty="0" err="1">
                    <a:solidFill>
                      <a:schemeClr val="bg1"/>
                    </a:solidFill>
                  </a:rPr>
                  <a:t>napon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dodira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i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koraka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izrazima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endParaRPr lang="sr-Latn-RS" dirty="0">
                  <a:solidFill>
                    <a:schemeClr val="bg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𝑑𝑜𝑧</m:t>
                        </m:r>
                      </m:sub>
                    </m:sSub>
                    <m:d>
                      <m:d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=1000 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≤0,075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sr-Latn-RS" dirty="0">
                  <a:solidFill>
                    <a:schemeClr val="bg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𝑑𝑜𝑧</m:t>
                        </m:r>
                      </m:sub>
                    </m:sSub>
                    <m:d>
                      <m:d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=75/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0,075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≤1,153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sr-Latn-RS" dirty="0">
                  <a:solidFill>
                    <a:schemeClr val="bg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𝑑𝑜𝑧</m:t>
                        </m:r>
                      </m:sub>
                    </m:sSub>
                    <m:d>
                      <m:dPr>
                        <m:ctrlPr>
                          <a:rPr lang="sr-Latn-R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65,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&gt;1,153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sr-Latn-R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387" y="2053415"/>
                <a:ext cx="7475486" cy="3178740"/>
              </a:xfrm>
              <a:blipFill rotWithShape="0">
                <a:blip r:embed="rId2"/>
                <a:stretch>
                  <a:fillRect l="-815" t="-1919" r="-407" b="-40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7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241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Times New Roman</vt:lpstr>
      <vt:lpstr>Wingdings</vt:lpstr>
      <vt:lpstr>Thème Office</vt:lpstr>
      <vt:lpstr>-DIMENZIONISANJE UZEMLJIVAČKOG   SISTEMA- TS VN/SN </vt:lpstr>
      <vt:lpstr>UZEMLJENJE I UZEMLJIVAČ</vt:lpstr>
      <vt:lpstr>STRUJA UZEMLJIVAČA PREMA STANDARDU IEEE 80-2000</vt:lpstr>
      <vt:lpstr>PowerPoint Presentation</vt:lpstr>
      <vt:lpstr>PowerPoint Presentation</vt:lpstr>
      <vt:lpstr>PowerPoint Presentation</vt:lpstr>
      <vt:lpstr>Raspodjela struje u sistemu uzemljenja za najkritičniji kvar u TS VN/SN</vt:lpstr>
      <vt:lpstr>Raspodjela struje u sistemu uzemljenja za najkritičniji kvar u TS VN/SN</vt:lpstr>
      <vt:lpstr>DIMENZIONISANJE SISTEMA UZEMLJENJA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Jovan</cp:lastModifiedBy>
  <cp:revision>17</cp:revision>
  <dcterms:created xsi:type="dcterms:W3CDTF">2018-08-21T10:05:07Z</dcterms:created>
  <dcterms:modified xsi:type="dcterms:W3CDTF">2019-05-07T17:36:38Z</dcterms:modified>
</cp:coreProperties>
</file>