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4660" autoAdjust="0"/>
  </p:normalViewPr>
  <p:slideViewPr>
    <p:cSldViewPr snapToGrid="0">
      <p:cViewPr varScale="1">
        <p:scale>
          <a:sx n="116" d="100"/>
          <a:sy n="116" d="100"/>
        </p:scale>
        <p:origin x="108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97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1AF0158E-0BEA-4BFF-AA61-7914394B3C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14F11DA1-6698-4392-B84F-664E2A344A6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92300-EA15-4B15-A783-6E65AD991BC8}" type="datetimeFigureOut">
              <a:rPr lang="en-NZ" smtClean="0"/>
              <a:t>25/04/2019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B15D29F-AD7A-40A3-90D1-5C7D45458A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27F1443-A053-47AC-962C-46D85BEC89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16929-A883-446E-B000-A06150AF9A4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47281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14211-E28D-4196-8F23-467118673D5D}" type="datetimeFigureOut">
              <a:rPr lang="en-NZ" smtClean="0"/>
              <a:t>25/04/2019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14C6E0-D6AA-4C96-836C-B12EBD6499B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38555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4C6E0-D6AA-4C96-836C-B12EBD6499B1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06063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4C6E0-D6AA-4C96-836C-B12EBD6499B1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17644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677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and plain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8" y="311151"/>
            <a:ext cx="78867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73527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4FE3D5B-2D16-4C5E-B51C-927C485EC3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3745" y="404910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847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2_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4FE3D5B-2D16-4C5E-B51C-927C485EC3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637" y="91586"/>
            <a:ext cx="1422535" cy="67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806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66822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017568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caption small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460DE470-EB93-4C4F-AD5E-539B9F35367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7144" y="431562"/>
            <a:ext cx="1113250" cy="530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710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083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528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90303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513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onten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SzPct val="100000"/>
              <a:buFont typeface="+mj-lt"/>
              <a:buAutoNum type="arabicPeriod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BE6CB0CC-D317-482F-846B-3814D19307F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8844" y="6034114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819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Heading and bullets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08F897B4-FAF4-4141-B970-C51951F855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640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Heading and bullets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587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B1AAE9B7-F6A0-44A7-887A-A1EC309E96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757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Heading and bullets 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80ED18F1-8DAE-4FD0-BA60-1243D3FA63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465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and plai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8" y="311151"/>
            <a:ext cx="78867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46C51CDF-0A8A-4B88-85D4-60A9032CDC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651" y="311151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57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D1FA7C9D-D83C-4484-9533-0B150B1E6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6A860A2-5715-4DC5-A2F4-36393F043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47EB925-7612-46E3-B325-E0F2E64E21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0B83F4A-34D0-4D19-B9A4-0D24C5D73C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CC97524-6E08-4C30-9778-5BEC932F6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F958E-C44B-42BD-9173-1DD03F7322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3862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49" r:id="rId3"/>
    <p:sldLayoutId id="2147483675" r:id="rId4"/>
    <p:sldLayoutId id="2147483662" r:id="rId5"/>
    <p:sldLayoutId id="2147483674" r:id="rId6"/>
    <p:sldLayoutId id="2147483660" r:id="rId7"/>
    <p:sldLayoutId id="2147483661" r:id="rId8"/>
    <p:sldLayoutId id="2147483654" r:id="rId9"/>
    <p:sldLayoutId id="2147483663" r:id="rId10"/>
    <p:sldLayoutId id="2147483664" r:id="rId11"/>
    <p:sldLayoutId id="2147483673" r:id="rId12"/>
    <p:sldLayoutId id="2147483655" r:id="rId13"/>
    <p:sldLayoutId id="2147483657" r:id="rId14"/>
    <p:sldLayoutId id="2147483670" r:id="rId15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A6C27A-72D8-457B-A723-F18600481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606380"/>
            <a:ext cx="6858000" cy="1674708"/>
          </a:xfrm>
        </p:spPr>
        <p:txBody>
          <a:bodyPr>
            <a:noAutofit/>
          </a:bodyPr>
          <a:lstStyle/>
          <a:p>
            <a:r>
              <a:rPr lang="en-NZ" sz="2800" dirty="0" smtClean="0"/>
              <a:t>TEHNIKE OGRANI</a:t>
            </a:r>
            <a:r>
              <a:rPr lang="sr-Latn-ME" sz="2800" dirty="0" smtClean="0"/>
              <a:t>ČENJA SKLOPNIH PRENAPONA PRIMJENOM KONTROLISANOG UKLJUČENJA VISOKONAPONSKIH PREKIDAČA</a:t>
            </a:r>
            <a:endParaRPr lang="en-NZ" sz="2800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EC0EF756-2813-4C92-852F-C68BE5F816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7889" y="4237448"/>
            <a:ext cx="8528222" cy="1430185"/>
          </a:xfrm>
        </p:spPr>
        <p:txBody>
          <a:bodyPr>
            <a:normAutofit/>
          </a:bodyPr>
          <a:lstStyle/>
          <a:p>
            <a:pPr algn="l"/>
            <a:endParaRPr lang="en-US" dirty="0" smtClean="0"/>
          </a:p>
          <a:p>
            <a:pPr algn="l"/>
            <a:r>
              <a:rPr lang="sr-Latn-ME" dirty="0" smtClean="0"/>
              <a:t>Marija Ćinćur, </a:t>
            </a:r>
            <a:r>
              <a:rPr lang="en-US" dirty="0" err="1" smtClean="0"/>
              <a:t>dipl.el.ing</a:t>
            </a:r>
            <a:r>
              <a:rPr lang="en-US" dirty="0" smtClean="0"/>
              <a:t>.</a:t>
            </a:r>
            <a:r>
              <a:rPr lang="sr-Latn-ME" dirty="0" smtClean="0"/>
              <a:t>		</a:t>
            </a:r>
            <a:r>
              <a:rPr lang="en-US" dirty="0" smtClean="0"/>
              <a:t>  Prof. </a:t>
            </a:r>
            <a:r>
              <a:rPr lang="en-US" dirty="0" err="1"/>
              <a:t>d</a:t>
            </a:r>
            <a:r>
              <a:rPr lang="en-US" dirty="0" err="1" smtClean="0"/>
              <a:t>r</a:t>
            </a:r>
            <a:r>
              <a:rPr lang="en-US" dirty="0" smtClean="0"/>
              <a:t> </a:t>
            </a:r>
            <a:r>
              <a:rPr lang="sr-Latn-ME" dirty="0" smtClean="0"/>
              <a:t>Vladan Radulović,</a:t>
            </a:r>
          </a:p>
          <a:p>
            <a:pPr algn="l"/>
            <a:r>
              <a:rPr lang="sr-Latn-ME" dirty="0" smtClean="0"/>
              <a:t>CEDIS d.o.o. Podgorica		  Univerzitet Crne Gore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85027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8860" y="2618334"/>
            <a:ext cx="6858000" cy="852221"/>
          </a:xfrm>
        </p:spPr>
        <p:txBody>
          <a:bodyPr>
            <a:normAutofit/>
          </a:bodyPr>
          <a:lstStyle/>
          <a:p>
            <a:r>
              <a:rPr lang="sr-Latn-ME" dirty="0" smtClean="0"/>
              <a:t>Hvala na pažnji!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4146" y="369406"/>
            <a:ext cx="6757086" cy="668561"/>
          </a:xfrm>
        </p:spPr>
        <p:txBody>
          <a:bodyPr/>
          <a:lstStyle/>
          <a:p>
            <a:r>
              <a:rPr lang="sr-Latn-ME" dirty="0" smtClean="0"/>
              <a:t>Pitanja za diskusiju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5990" y="1902940"/>
            <a:ext cx="8542637" cy="3797644"/>
          </a:xfrm>
        </p:spPr>
        <p:txBody>
          <a:bodyPr/>
          <a:lstStyle/>
          <a:p>
            <a:pPr marL="457200" indent="-457200" algn="l">
              <a:buAutoNum type="arabicPeriod"/>
            </a:pPr>
            <a:r>
              <a:rPr lang="sr-Latn-ME" dirty="0" smtClean="0"/>
              <a:t>Da li se tehnika kontrolisanog uključenja može primjeniti i prilikom uključenja konde</a:t>
            </a:r>
            <a:r>
              <a:rPr lang="en-US" dirty="0" smtClean="0"/>
              <a:t>n</a:t>
            </a:r>
            <a:r>
              <a:rPr lang="sr-Latn-ME" dirty="0" smtClean="0"/>
              <a:t>zatorskih baterija, kada se takođe javljaju sklopni prenaponi visokih amplituda?</a:t>
            </a:r>
          </a:p>
          <a:p>
            <a:pPr marL="457200" indent="-457200" algn="l">
              <a:buAutoNum type="arabicPeriod"/>
            </a:pPr>
            <a:endParaRPr lang="sr-Latn-ME" dirty="0" smtClean="0"/>
          </a:p>
          <a:p>
            <a:pPr marL="457200" indent="-457200" algn="l">
              <a:buAutoNum type="arabicPeriod"/>
            </a:pPr>
            <a:endParaRPr lang="sr-Latn-ME" dirty="0"/>
          </a:p>
          <a:p>
            <a:pPr marL="457200" indent="-457200" algn="l">
              <a:buAutoNum type="arabicPeriod"/>
            </a:pPr>
            <a:r>
              <a:rPr lang="sr-Latn-ME" dirty="0" smtClean="0"/>
              <a:t>Na koji način se može realizovati uređaj za primjenu ove tehnike? </a:t>
            </a:r>
            <a:endParaRPr lang="sr-Latn-ME" dirty="0"/>
          </a:p>
          <a:p>
            <a:pPr marL="457200" indent="-457200" algn="l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23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1194" y="221125"/>
            <a:ext cx="6858000" cy="852221"/>
          </a:xfrm>
        </p:spPr>
        <p:txBody>
          <a:bodyPr/>
          <a:lstStyle/>
          <a:p>
            <a:r>
              <a:rPr lang="sr-Latn-ME" dirty="0" smtClean="0"/>
              <a:t>Uvod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110" y="1856713"/>
            <a:ext cx="8734168" cy="4873600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r-Latn-ME" dirty="0" smtClean="0"/>
              <a:t>Unutar elektroenergetskih sistema javljaju se prenaponi koji narušavaju i koji mogu ozbiljno da ugroze normalnu eksploataciju elektroenergetskog sistema.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r-Latn-ME" dirty="0" smtClean="0"/>
              <a:t>Ti prenaponi se mogu podijeliti u dvije osnovne grupe:</a:t>
            </a:r>
          </a:p>
          <a:p>
            <a:pPr marL="3028950" lvl="6" indent="-285750" algn="just">
              <a:buFont typeface="Wingdings" panose="05000000000000000000" pitchFamily="2" charset="2"/>
              <a:buChar char="§"/>
            </a:pPr>
            <a:r>
              <a:rPr lang="sr-Latn-ME" sz="2000" dirty="0" smtClean="0">
                <a:solidFill>
                  <a:schemeClr val="bg1"/>
                </a:solidFill>
              </a:rPr>
              <a:t>spoljašnje prenapone,</a:t>
            </a:r>
          </a:p>
          <a:p>
            <a:pPr marL="3028950" lvl="6" indent="-285750" algn="just">
              <a:buFont typeface="Wingdings" panose="05000000000000000000" pitchFamily="2" charset="2"/>
              <a:buChar char="§"/>
            </a:pPr>
            <a:r>
              <a:rPr lang="sr-Latn-ME" sz="2000" dirty="0">
                <a:solidFill>
                  <a:schemeClr val="bg1"/>
                </a:solidFill>
              </a:rPr>
              <a:t>u</a:t>
            </a:r>
            <a:r>
              <a:rPr lang="sr-Latn-ME" sz="2000" dirty="0" smtClean="0">
                <a:solidFill>
                  <a:schemeClr val="bg1"/>
                </a:solidFill>
              </a:rPr>
              <a:t>nutrašnje prenapone.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04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012" y="354225"/>
            <a:ext cx="8865973" cy="1112109"/>
          </a:xfrm>
        </p:spPr>
        <p:txBody>
          <a:bodyPr/>
          <a:lstStyle/>
          <a:p>
            <a:r>
              <a:rPr lang="sr-Latn-ME" dirty="0" smtClean="0"/>
              <a:t>Tehnike ograničenja sklopnih </a:t>
            </a:r>
            <a:br>
              <a:rPr lang="sr-Latn-ME" dirty="0" smtClean="0"/>
            </a:br>
            <a:r>
              <a:rPr lang="sr-Latn-ME" dirty="0" smtClean="0"/>
              <a:t>prenapona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012" y="1837038"/>
            <a:ext cx="9004987" cy="3830593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r-Latn-ME" dirty="0" smtClean="0"/>
              <a:t>U svrhu ograničenja sklopnih prenapona primjenjuj</a:t>
            </a:r>
            <a:r>
              <a:rPr lang="en-US" dirty="0" smtClean="0"/>
              <a:t>u</a:t>
            </a:r>
            <a:r>
              <a:rPr lang="sr-Latn-ME" dirty="0" smtClean="0"/>
              <a:t> se različite tehnike:</a:t>
            </a:r>
          </a:p>
          <a:p>
            <a:pPr marL="1714500" lvl="3" indent="-342900" algn="l">
              <a:buFont typeface="Wingdings" panose="05000000000000000000" pitchFamily="2" charset="2"/>
              <a:buChar char="§"/>
            </a:pPr>
            <a:r>
              <a:rPr lang="sr-Latn-ME" sz="2000" dirty="0">
                <a:solidFill>
                  <a:schemeClr val="bg1"/>
                </a:solidFill>
              </a:rPr>
              <a:t>k</a:t>
            </a:r>
            <a:r>
              <a:rPr lang="sr-Latn-ME" sz="2000" dirty="0" smtClean="0">
                <a:solidFill>
                  <a:schemeClr val="bg1"/>
                </a:solidFill>
              </a:rPr>
              <a:t>onvencionalne tehnike,</a:t>
            </a:r>
          </a:p>
          <a:p>
            <a:pPr marL="1714500" lvl="3" indent="-342900" algn="l">
              <a:buFont typeface="Wingdings" panose="05000000000000000000" pitchFamily="2" charset="2"/>
              <a:buChar char="§"/>
            </a:pPr>
            <a:r>
              <a:rPr lang="sr-Latn-ME" sz="2000" dirty="0">
                <a:solidFill>
                  <a:schemeClr val="bg1"/>
                </a:solidFill>
              </a:rPr>
              <a:t>t</a:t>
            </a:r>
            <a:r>
              <a:rPr lang="sr-Latn-ME" sz="2000" dirty="0" smtClean="0">
                <a:solidFill>
                  <a:schemeClr val="bg1"/>
                </a:solidFill>
              </a:rPr>
              <a:t>ehnika kontrolisanog uključenja.</a:t>
            </a:r>
          </a:p>
          <a:p>
            <a:pPr marL="1714500" lvl="3" indent="-342900" algn="l">
              <a:buFont typeface="Wingdings" panose="05000000000000000000" pitchFamily="2" charset="2"/>
              <a:buChar char="§"/>
            </a:pPr>
            <a:endParaRPr lang="sr-Latn-ME" sz="2000" dirty="0" smtClean="0">
              <a:solidFill>
                <a:schemeClr val="bg1"/>
              </a:solidFill>
            </a:endParaRPr>
          </a:p>
          <a:p>
            <a:pPr lvl="3" algn="l"/>
            <a:endParaRPr lang="sr-Latn-ME" sz="2000" dirty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r-Latn-ME" dirty="0" smtClean="0"/>
              <a:t>Konvencionalne tehnike obuhvataju primjenu:</a:t>
            </a:r>
          </a:p>
          <a:p>
            <a:pPr marL="1714500" lvl="3" indent="-342900" algn="l">
              <a:buFont typeface="Wingdings" panose="05000000000000000000" pitchFamily="2" charset="2"/>
              <a:buChar char="§"/>
            </a:pPr>
            <a:r>
              <a:rPr lang="sr-Latn-ME" sz="2000" dirty="0">
                <a:solidFill>
                  <a:schemeClr val="bg1"/>
                </a:solidFill>
              </a:rPr>
              <a:t>m</a:t>
            </a:r>
            <a:r>
              <a:rPr lang="sr-Latn-ME" sz="2000" dirty="0" smtClean="0">
                <a:solidFill>
                  <a:schemeClr val="bg1"/>
                </a:solidFill>
              </a:rPr>
              <a:t>etal-oksidnih odvodnika prenapona,</a:t>
            </a:r>
          </a:p>
          <a:p>
            <a:pPr marL="1714500" lvl="3" indent="-342900" algn="l">
              <a:buFont typeface="Wingdings" panose="05000000000000000000" pitchFamily="2" charset="2"/>
              <a:buChar char="§"/>
            </a:pPr>
            <a:r>
              <a:rPr lang="sr-Latn-ME" sz="2000" dirty="0">
                <a:solidFill>
                  <a:schemeClr val="bg1"/>
                </a:solidFill>
              </a:rPr>
              <a:t>p</a:t>
            </a:r>
            <a:r>
              <a:rPr lang="sr-Latn-ME" sz="2000" dirty="0" smtClean="0">
                <a:solidFill>
                  <a:schemeClr val="bg1"/>
                </a:solidFill>
              </a:rPr>
              <a:t>rekidača sa pred-umetnutim otpornicima. 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02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230659"/>
            <a:ext cx="6858000" cy="1131011"/>
          </a:xfrm>
        </p:spPr>
        <p:txBody>
          <a:bodyPr>
            <a:normAutofit/>
          </a:bodyPr>
          <a:lstStyle/>
          <a:p>
            <a:r>
              <a:rPr lang="sr-Latn-ME" dirty="0" smtClean="0"/>
              <a:t>Tehnika kontrolisanog uključenja prekidača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9629" y="1799048"/>
            <a:ext cx="8684741" cy="4148671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r-Latn-ME" dirty="0" smtClean="0"/>
              <a:t>Ova tehnika omogućava uključenje prekidača u optimalnom vremenskom trenutku, čime </a:t>
            </a:r>
            <a:r>
              <a:rPr lang="en-US" dirty="0" smtClean="0"/>
              <a:t>se </a:t>
            </a:r>
            <a:r>
              <a:rPr lang="sr-Latn-ME" dirty="0" smtClean="0"/>
              <a:t>značajno ograničava</a:t>
            </a:r>
            <a:r>
              <a:rPr lang="en-US" dirty="0" err="1" smtClean="0"/>
              <a:t>ju</a:t>
            </a:r>
            <a:r>
              <a:rPr lang="sr-Latn-ME" dirty="0" smtClean="0"/>
              <a:t> sklopn</a:t>
            </a:r>
            <a:r>
              <a:rPr lang="en-US" dirty="0" err="1" smtClean="0"/>
              <a:t>i</a:t>
            </a:r>
            <a:r>
              <a:rPr lang="sr-Latn-ME" dirty="0" smtClean="0"/>
              <a:t> prenapon</a:t>
            </a:r>
            <a:r>
              <a:rPr lang="en-US" dirty="0" err="1" smtClean="0"/>
              <a:t>i</a:t>
            </a:r>
            <a:r>
              <a:rPr lang="sr-Latn-ME" dirty="0" smtClean="0"/>
              <a:t>.</a:t>
            </a:r>
          </a:p>
          <a:p>
            <a:pPr algn="l"/>
            <a:endParaRPr lang="sr-Latn-ME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r-Latn-ME" dirty="0" smtClean="0"/>
              <a:t>Sistem Kontrolisanog Uključenja čine:</a:t>
            </a:r>
          </a:p>
          <a:p>
            <a:pPr marL="2171700" lvl="4" indent="-342900" algn="l">
              <a:buFont typeface="Wingdings" panose="05000000000000000000" pitchFamily="2" charset="2"/>
              <a:buChar char="§"/>
            </a:pPr>
            <a:r>
              <a:rPr lang="sr-Latn-ME" sz="2000" dirty="0">
                <a:solidFill>
                  <a:schemeClr val="bg1"/>
                </a:solidFill>
              </a:rPr>
              <a:t>p</a:t>
            </a:r>
            <a:r>
              <a:rPr lang="sr-Latn-ME" sz="2000" dirty="0" smtClean="0">
                <a:solidFill>
                  <a:schemeClr val="bg1"/>
                </a:solidFill>
              </a:rPr>
              <a:t>rekidač,</a:t>
            </a:r>
          </a:p>
          <a:p>
            <a:pPr marL="2171700" lvl="4" indent="-342900" algn="l">
              <a:buFont typeface="Wingdings" panose="05000000000000000000" pitchFamily="2" charset="2"/>
              <a:buChar char="§"/>
            </a:pPr>
            <a:r>
              <a:rPr lang="sr-Latn-ME" sz="2000" dirty="0">
                <a:solidFill>
                  <a:schemeClr val="bg1"/>
                </a:solidFill>
              </a:rPr>
              <a:t>k</a:t>
            </a:r>
            <a:r>
              <a:rPr lang="sr-Latn-ME" sz="2000" dirty="0" smtClean="0">
                <a:solidFill>
                  <a:schemeClr val="bg1"/>
                </a:solidFill>
              </a:rPr>
              <a:t>ontroler (savremeni digitalni relej),</a:t>
            </a:r>
          </a:p>
          <a:p>
            <a:pPr marL="2171700" lvl="4" indent="-342900" algn="l">
              <a:buFont typeface="Wingdings" panose="05000000000000000000" pitchFamily="2" charset="2"/>
              <a:buChar char="§"/>
            </a:pPr>
            <a:r>
              <a:rPr lang="sr-Latn-ME" sz="2000" dirty="0">
                <a:solidFill>
                  <a:schemeClr val="bg1"/>
                </a:solidFill>
              </a:rPr>
              <a:t>n</a:t>
            </a:r>
            <a:r>
              <a:rPr lang="sr-Latn-ME" sz="2000" dirty="0" smtClean="0">
                <a:solidFill>
                  <a:schemeClr val="bg1"/>
                </a:solidFill>
              </a:rPr>
              <a:t>aponski mjerni transformator,</a:t>
            </a:r>
            <a:endParaRPr lang="sr-Latn-ME" dirty="0" smtClean="0"/>
          </a:p>
          <a:p>
            <a:pPr marL="2171700" lvl="4" indent="-342900" algn="l">
              <a:buFont typeface="Wingdings" panose="05000000000000000000" pitchFamily="2" charset="2"/>
              <a:buChar char="§"/>
            </a:pPr>
            <a:r>
              <a:rPr lang="sr-Latn-ME" sz="2000" dirty="0">
                <a:solidFill>
                  <a:schemeClr val="bg1"/>
                </a:solidFill>
              </a:rPr>
              <a:t>s</a:t>
            </a:r>
            <a:r>
              <a:rPr lang="sr-Latn-ME" sz="2000" dirty="0" smtClean="0">
                <a:solidFill>
                  <a:schemeClr val="bg1"/>
                </a:solidFill>
              </a:rPr>
              <a:t>trujni mjerni transformator.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27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173" y="486032"/>
            <a:ext cx="8758881" cy="5972433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r-Latn-ME" dirty="0" smtClean="0"/>
              <a:t>Prednosti primjene tehnike kontrolisanog uključenja sa tehničkog aspekta su: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sr-Latn-ME" dirty="0" smtClean="0">
                <a:solidFill>
                  <a:schemeClr val="bg1"/>
                </a:solidFill>
              </a:rPr>
              <a:t>Smanjenje tranzijenata u sistemu i kod opreme.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sr-Latn-ME" dirty="0" smtClean="0">
                <a:solidFill>
                  <a:schemeClr val="bg1"/>
                </a:solidFill>
              </a:rPr>
              <a:t>Poboljšanje kvaliteta električne energije.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sr-Latn-ME" dirty="0" smtClean="0">
                <a:solidFill>
                  <a:schemeClr val="bg1"/>
                </a:solidFill>
              </a:rPr>
              <a:t>Poboljšanje performansi prekidača tokom prekidanja struje.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sr-Latn-ME" dirty="0" smtClean="0">
                <a:solidFill>
                  <a:schemeClr val="bg1"/>
                </a:solidFill>
              </a:rPr>
              <a:t>Izbjegavanje pogrešnih operacija releja.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sr-Latn-ME" dirty="0" smtClean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sr-Latn-ME" dirty="0">
              <a:solidFill>
                <a:schemeClr val="bg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r-Latn-ME" dirty="0" smtClean="0"/>
              <a:t>Sa ekonomskog aspekta, prednosti primjene tehnike kontrolisanog uključenja su:</a:t>
            </a:r>
            <a:endParaRPr lang="sr-Latn-ME" dirty="0"/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sr-Latn-ME" dirty="0" smtClean="0">
                <a:solidFill>
                  <a:schemeClr val="bg1"/>
                </a:solidFill>
              </a:rPr>
              <a:t>Povećanje očekivanog radnog vijeka opreme sistema.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sr-Latn-ME" dirty="0" smtClean="0">
                <a:solidFill>
                  <a:schemeClr val="bg1"/>
                </a:solidFill>
              </a:rPr>
              <a:t>Smanjenje rizika od otkaza (kvara) opreme.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sr-Latn-ME" dirty="0" smtClean="0">
                <a:solidFill>
                  <a:schemeClr val="bg1"/>
                </a:solidFill>
              </a:rPr>
              <a:t>Eliminisanje pred-umetnutih otpornika kod prekidača i dodatnih komora što smanjuje cijenu prekidača za približno 25%.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sr-Latn-ME" dirty="0" smtClean="0">
                <a:solidFill>
                  <a:schemeClr val="bg1"/>
                </a:solidFill>
              </a:rPr>
              <a:t>Eliminisanje održavanja pred-umetnutih otpornika i dodatnih komora.</a:t>
            </a:r>
          </a:p>
        </p:txBody>
      </p:sp>
    </p:spTree>
    <p:extLst>
      <p:ext uri="{BB962C8B-B14F-4D97-AF65-F5344CB8AC3E}">
        <p14:creationId xmlns:p14="http://schemas.microsoft.com/office/powerpoint/2010/main" val="239799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2542" y="205947"/>
            <a:ext cx="6858000" cy="724930"/>
          </a:xfrm>
        </p:spPr>
        <p:txBody>
          <a:bodyPr/>
          <a:lstStyle/>
          <a:p>
            <a:r>
              <a:rPr lang="sr-Latn-ME" dirty="0" smtClean="0"/>
              <a:t>Visokonaponski prekidači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697" y="1202724"/>
            <a:ext cx="8717691" cy="4983892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r-Latn-ME" dirty="0" smtClean="0"/>
              <a:t>Da bi se prekidač mogao koristiti kao sinhrono kontrolisani prekidač on mora imati sledeće karakteristike: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sr-Latn-ME" dirty="0" smtClean="0">
                <a:solidFill>
                  <a:schemeClr val="bg1"/>
                </a:solidFill>
              </a:rPr>
              <a:t>Nema varijacija u vremenima uključivanja i isključivanja prekidača.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sr-Latn-ME" dirty="0" smtClean="0">
                <a:solidFill>
                  <a:schemeClr val="bg1"/>
                </a:solidFill>
              </a:rPr>
              <a:t>Karakteristika dielektrične izdržljivosti kontaktne šupljine je beskonačna tokom uključenja, sve dok se kontakti prekidača ne dodirnu, tj. ne postoji vrijeme pred-iskrenja.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sr-Latn-ME" dirty="0" smtClean="0">
                <a:solidFill>
                  <a:schemeClr val="bg1"/>
                </a:solidFill>
              </a:rPr>
              <a:t>Vjerovatnoća pred-iskrenja ili ponovnog paljenja električnog luka tokom operacije isključivanja je jednaka nuli.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sr-Latn-ME" dirty="0" smtClean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sr-Latn-ME" dirty="0" smtClean="0">
              <a:solidFill>
                <a:schemeClr val="bg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r-Latn-ME" dirty="0" smtClean="0"/>
              <a:t>Brojna sprovedena istraživanja pokazuju da je vakuumski prekidač sa elektromagnetnim operativnim mehanizmom najpogodniji za zahtjevnu primjenu u tehnici kontrolisanog uključenja. </a:t>
            </a:r>
            <a:endParaRPr lang="sr-Latn-ME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20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067" y="115330"/>
            <a:ext cx="7753865" cy="799070"/>
          </a:xfrm>
        </p:spPr>
        <p:txBody>
          <a:bodyPr/>
          <a:lstStyle/>
          <a:p>
            <a:r>
              <a:rPr lang="sr-Latn-ME" dirty="0" smtClean="0"/>
              <a:t>Simulacije uključenja dalekovoda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75" y="1392194"/>
            <a:ext cx="8946809" cy="5132173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r-Latn-ME" dirty="0" smtClean="0"/>
              <a:t>Korišćenjem programskog paketa Matlab-a (moduo Simulink) simulirano je uključenje dalekovoda u različitim slučajevima.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r-Latn-ME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r-Latn-ME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r-Latn-ME" dirty="0" smtClean="0"/>
          </a:p>
          <a:p>
            <a:r>
              <a:rPr lang="sr-Latn-ME" sz="2000" dirty="0" smtClean="0"/>
              <a:t>Slika 1. Šema posmatranog sistema</a:t>
            </a:r>
          </a:p>
          <a:p>
            <a:endParaRPr lang="sr-Latn-ME" sz="2000" dirty="0" smtClean="0"/>
          </a:p>
          <a:p>
            <a:endParaRPr lang="sr-Latn-ME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r-Latn-ME" dirty="0" smtClean="0"/>
              <a:t>Razmatrana su i analizirana dva karakteristična slučaja:</a:t>
            </a:r>
          </a:p>
          <a:p>
            <a:pPr marL="2628900" lvl="5" indent="-342900" algn="l">
              <a:buFont typeface="Wingdings" panose="05000000000000000000" pitchFamily="2" charset="2"/>
              <a:buChar char="§"/>
            </a:pPr>
            <a:r>
              <a:rPr lang="sr-Latn-ME" sz="2000" dirty="0">
                <a:solidFill>
                  <a:schemeClr val="bg1"/>
                </a:solidFill>
              </a:rPr>
              <a:t>d</a:t>
            </a:r>
            <a:r>
              <a:rPr lang="sr-Latn-ME" sz="2000" dirty="0" smtClean="0">
                <a:solidFill>
                  <a:schemeClr val="bg1"/>
                </a:solidFill>
              </a:rPr>
              <a:t>uga beznaponska pauza,</a:t>
            </a:r>
          </a:p>
          <a:p>
            <a:pPr marL="2628900" lvl="5" indent="-342900" algn="l">
              <a:buFont typeface="Wingdings" panose="05000000000000000000" pitchFamily="2" charset="2"/>
              <a:buChar char="§"/>
            </a:pPr>
            <a:r>
              <a:rPr lang="sr-Latn-ME" sz="2000" dirty="0">
                <a:solidFill>
                  <a:schemeClr val="bg1"/>
                </a:solidFill>
              </a:rPr>
              <a:t>k</a:t>
            </a:r>
            <a:r>
              <a:rPr lang="sr-Latn-ME" sz="2000" dirty="0" smtClean="0">
                <a:solidFill>
                  <a:schemeClr val="bg1"/>
                </a:solidFill>
              </a:rPr>
              <a:t>ratka beznaponska pauza.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1026" name="Picture 2" descr="slika 1 v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918" y="2754639"/>
            <a:ext cx="2570162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357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8549" y="123568"/>
            <a:ext cx="8066902" cy="757880"/>
          </a:xfrm>
        </p:spPr>
        <p:txBody>
          <a:bodyPr>
            <a:normAutofit fontScale="90000"/>
          </a:bodyPr>
          <a:lstStyle/>
          <a:p>
            <a:r>
              <a:rPr lang="sr-Latn-ME" sz="2800" dirty="0" smtClean="0"/>
              <a:t>Uključenj</a:t>
            </a:r>
            <a:r>
              <a:rPr lang="en-US" sz="2800" dirty="0" smtClean="0"/>
              <a:t>e</a:t>
            </a:r>
            <a:r>
              <a:rPr lang="sr-Latn-ME" sz="2800" dirty="0" smtClean="0"/>
              <a:t> dalekovoda na kojem ne postoji zaostalo naelektrisanje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8549" y="1878227"/>
            <a:ext cx="8490120" cy="4901514"/>
          </a:xfrm>
        </p:spPr>
        <p:txBody>
          <a:bodyPr>
            <a:normAutofit fontScale="92500" lnSpcReduction="20000"/>
          </a:bodyPr>
          <a:lstStyle/>
          <a:p>
            <a:pPr algn="l"/>
            <a:endParaRPr lang="sr-Latn-ME" dirty="0" smtClean="0"/>
          </a:p>
          <a:p>
            <a:pPr algn="l"/>
            <a:endParaRPr lang="sr-Latn-ME" dirty="0"/>
          </a:p>
          <a:p>
            <a:pPr algn="l"/>
            <a:endParaRPr lang="sr-Latn-ME" dirty="0" smtClean="0"/>
          </a:p>
          <a:p>
            <a:pPr algn="l"/>
            <a:endParaRPr lang="sr-Latn-ME" sz="1200" dirty="0" smtClean="0"/>
          </a:p>
          <a:p>
            <a:pPr algn="l"/>
            <a:endParaRPr lang="sr-Latn-ME" sz="1200" dirty="0"/>
          </a:p>
          <a:p>
            <a:pPr algn="l"/>
            <a:endParaRPr lang="sr-Latn-ME" sz="1200" dirty="0"/>
          </a:p>
          <a:p>
            <a:r>
              <a:rPr lang="sr-Latn-ME" sz="1600" dirty="0" smtClean="0"/>
              <a:t>Slika 2. Talasni oblik napona na kraju dalekovoda primjenom tehnike nekontrolisanog uključenja.</a:t>
            </a:r>
          </a:p>
          <a:p>
            <a:pPr algn="l"/>
            <a:endParaRPr lang="sr-Latn-ME" dirty="0" smtClean="0"/>
          </a:p>
          <a:p>
            <a:pPr algn="l"/>
            <a:endParaRPr lang="sr-Latn-ME" dirty="0"/>
          </a:p>
          <a:p>
            <a:pPr algn="l"/>
            <a:endParaRPr lang="sr-Latn-ME" dirty="0" smtClean="0"/>
          </a:p>
          <a:p>
            <a:pPr algn="l"/>
            <a:endParaRPr lang="sr-Latn-ME" dirty="0"/>
          </a:p>
          <a:p>
            <a:pPr algn="l"/>
            <a:endParaRPr lang="sr-Latn-ME" dirty="0" smtClean="0"/>
          </a:p>
          <a:p>
            <a:pPr algn="l"/>
            <a:endParaRPr lang="sr-Latn-ME" dirty="0"/>
          </a:p>
          <a:p>
            <a:pPr algn="l"/>
            <a:endParaRPr lang="sr-Latn-ME" dirty="0"/>
          </a:p>
          <a:p>
            <a:r>
              <a:rPr lang="sr-Latn-ME" sz="1600" dirty="0"/>
              <a:t>Slika </a:t>
            </a:r>
            <a:r>
              <a:rPr lang="sr-Latn-ME" sz="1600" dirty="0" smtClean="0"/>
              <a:t>3. </a:t>
            </a:r>
            <a:r>
              <a:rPr lang="sr-Latn-ME" sz="1600" dirty="0"/>
              <a:t>Talasni oblik napona na kraju dalekovoda primjenom tehnike </a:t>
            </a:r>
            <a:r>
              <a:rPr lang="sr-Latn-ME" sz="1600" dirty="0" smtClean="0"/>
              <a:t>kontrolisanog </a:t>
            </a:r>
            <a:r>
              <a:rPr lang="sr-Latn-ME" sz="1600" dirty="0"/>
              <a:t>uključenja</a:t>
            </a:r>
            <a:r>
              <a:rPr lang="sr-Latn-ME" sz="1600" dirty="0" smtClean="0"/>
              <a:t>.</a:t>
            </a:r>
          </a:p>
          <a:p>
            <a:pPr algn="l"/>
            <a:endParaRPr lang="sr-Latn-ME" sz="1600" dirty="0"/>
          </a:p>
          <a:p>
            <a:pPr algn="l"/>
            <a:endParaRPr lang="en-US" dirty="0"/>
          </a:p>
        </p:txBody>
      </p:sp>
      <p:pic>
        <p:nvPicPr>
          <p:cNvPr id="2050" name="Picture 2" descr="SLIKA 2 KONAC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0662" y="1062683"/>
            <a:ext cx="4482676" cy="2561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descr="SLIKA 3 KONACN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0662" y="3978875"/>
            <a:ext cx="4482676" cy="2524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924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3313" y="180486"/>
            <a:ext cx="8552936" cy="709750"/>
          </a:xfrm>
        </p:spPr>
        <p:txBody>
          <a:bodyPr>
            <a:noAutofit/>
          </a:bodyPr>
          <a:lstStyle/>
          <a:p>
            <a:r>
              <a:rPr lang="sr-Latn-ME" sz="2500" dirty="0" smtClean="0"/>
              <a:t>Uključenje dalekovoda na kojem postoji zaostalo naelektrisanje</a:t>
            </a:r>
            <a:endParaRPr lang="en-US" sz="2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5119" y="1375720"/>
            <a:ext cx="8495270" cy="5482280"/>
          </a:xfrm>
        </p:spPr>
        <p:txBody>
          <a:bodyPr>
            <a:normAutofit/>
          </a:bodyPr>
          <a:lstStyle/>
          <a:p>
            <a:endParaRPr lang="sr-Latn-ME" sz="1400" dirty="0" smtClean="0"/>
          </a:p>
          <a:p>
            <a:endParaRPr lang="sr-Latn-ME" sz="1400" dirty="0"/>
          </a:p>
          <a:p>
            <a:endParaRPr lang="sr-Latn-ME" sz="1400" dirty="0" smtClean="0"/>
          </a:p>
          <a:p>
            <a:endParaRPr lang="sr-Latn-ME" sz="1400" dirty="0"/>
          </a:p>
          <a:p>
            <a:endParaRPr lang="sr-Latn-ME" sz="1400" dirty="0" smtClean="0"/>
          </a:p>
          <a:p>
            <a:endParaRPr lang="sr-Latn-ME" sz="1400" dirty="0"/>
          </a:p>
          <a:p>
            <a:endParaRPr lang="sr-Latn-ME" sz="1400" dirty="0" smtClean="0"/>
          </a:p>
          <a:p>
            <a:r>
              <a:rPr lang="sr-Latn-ME" sz="1500" dirty="0" smtClean="0"/>
              <a:t>Slika 4. </a:t>
            </a:r>
            <a:r>
              <a:rPr lang="sr-Latn-ME" sz="1500" dirty="0"/>
              <a:t>Talasni oblik napona na kraju dalekovoda primjenom tehnike nekontrolisanog uključenja.</a:t>
            </a:r>
          </a:p>
          <a:p>
            <a:pPr algn="l"/>
            <a:endParaRPr lang="sr-Latn-ME" sz="1400" dirty="0"/>
          </a:p>
          <a:p>
            <a:pPr algn="l"/>
            <a:endParaRPr lang="sr-Latn-ME" sz="1400" dirty="0"/>
          </a:p>
          <a:p>
            <a:pPr algn="l"/>
            <a:endParaRPr lang="sr-Latn-ME" sz="1400" dirty="0"/>
          </a:p>
          <a:p>
            <a:pPr algn="l"/>
            <a:endParaRPr lang="sr-Latn-ME" sz="1400" dirty="0"/>
          </a:p>
          <a:p>
            <a:pPr algn="l"/>
            <a:endParaRPr lang="sr-Latn-ME" sz="1400" dirty="0" smtClean="0"/>
          </a:p>
          <a:p>
            <a:pPr algn="l"/>
            <a:endParaRPr lang="sr-Latn-ME" sz="1400" dirty="0"/>
          </a:p>
          <a:p>
            <a:pPr algn="l"/>
            <a:endParaRPr lang="sr-Latn-ME" sz="1400" dirty="0" smtClean="0"/>
          </a:p>
          <a:p>
            <a:pPr algn="l"/>
            <a:endParaRPr lang="sr-Latn-ME" sz="1400" dirty="0"/>
          </a:p>
          <a:p>
            <a:r>
              <a:rPr lang="sr-Latn-ME" sz="1500" dirty="0"/>
              <a:t>Slika </a:t>
            </a:r>
            <a:r>
              <a:rPr lang="sr-Latn-ME" sz="1500" dirty="0" smtClean="0"/>
              <a:t>5. </a:t>
            </a:r>
            <a:r>
              <a:rPr lang="sr-Latn-ME" sz="1500" dirty="0"/>
              <a:t>Talasni oblik napona na kraju dalekovoda primjenom tehnike kontrolisanog uključenja.</a:t>
            </a:r>
          </a:p>
          <a:p>
            <a:pPr algn="l"/>
            <a:endParaRPr lang="en-US" dirty="0"/>
          </a:p>
        </p:txBody>
      </p:sp>
      <p:pic>
        <p:nvPicPr>
          <p:cNvPr id="3074" name="Picture 2" descr="SLIKA 4 KONAC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762" y="988491"/>
            <a:ext cx="4486038" cy="255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descr="simulacija7esredjen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762" y="3941531"/>
            <a:ext cx="4486038" cy="2521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702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CIGREglobalEd1">
      <a:dk1>
        <a:sysClr val="windowText" lastClr="000000"/>
      </a:dk1>
      <a:lt1>
        <a:sysClr val="window" lastClr="FFFFFF"/>
      </a:lt1>
      <a:dk2>
        <a:srgbClr val="7F7F7F"/>
      </a:dk2>
      <a:lt2>
        <a:srgbClr val="DEDDD7"/>
      </a:lt2>
      <a:accent1>
        <a:srgbClr val="007E4F"/>
      </a:accent1>
      <a:accent2>
        <a:srgbClr val="41AD49"/>
      </a:accent2>
      <a:accent3>
        <a:srgbClr val="F2672D"/>
      </a:accent3>
      <a:accent4>
        <a:srgbClr val="523E6C"/>
      </a:accent4>
      <a:accent5>
        <a:srgbClr val="0FB3BD"/>
      </a:accent5>
      <a:accent6>
        <a:srgbClr val="DC1A5C"/>
      </a:accent6>
      <a:hlink>
        <a:srgbClr val="11668F"/>
      </a:hlink>
      <a:folHlink>
        <a:srgbClr val="11668F"/>
      </a:folHlink>
    </a:clrScheme>
    <a:fontScheme name="Custom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GREglobal4_3_Ed1Aug18v2.1.potx" id="{B3074300-03B5-411B-B571-1A479F7BA1FD}" vid="{0199AF4D-BD84-46D3-8414-A7A921CD42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</TotalTime>
  <Words>463</Words>
  <Application>Microsoft Office PowerPoint</Application>
  <PresentationFormat>On-screen Show (4:3)</PresentationFormat>
  <Paragraphs>101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Courier New</vt:lpstr>
      <vt:lpstr>Wingdings</vt:lpstr>
      <vt:lpstr>Thème Office</vt:lpstr>
      <vt:lpstr>TEHNIKE OGRANIČENJA SKLOPNIH PRENAPONA PRIMJENOM KONTROLISANOG UKLJUČENJA VISOKONAPONSKIH PREKIDAČA</vt:lpstr>
      <vt:lpstr>Uvod</vt:lpstr>
      <vt:lpstr>Tehnike ograničenja sklopnih  prenapona </vt:lpstr>
      <vt:lpstr>Tehnika kontrolisanog uključenja prekidača </vt:lpstr>
      <vt:lpstr>PowerPoint Presentation</vt:lpstr>
      <vt:lpstr>Visokonaponski prekidači</vt:lpstr>
      <vt:lpstr>Simulacije uključenja dalekovoda</vt:lpstr>
      <vt:lpstr>Uključenje dalekovoda na kojem ne postoji zaostalo naelektrisanje</vt:lpstr>
      <vt:lpstr>Uključenje dalekovoda na kojem postoji zaostalo naelektrisanje</vt:lpstr>
      <vt:lpstr>Hvala na pažnji!</vt:lpstr>
      <vt:lpstr>Pitanja za diskusiju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Hakima ABDELLAOUI</dc:creator>
  <cp:lastModifiedBy>Marija Cincur</cp:lastModifiedBy>
  <cp:revision>36</cp:revision>
  <dcterms:created xsi:type="dcterms:W3CDTF">2018-08-21T10:05:07Z</dcterms:created>
  <dcterms:modified xsi:type="dcterms:W3CDTF">2019-04-25T09:48:59Z</dcterms:modified>
</cp:coreProperties>
</file>