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-113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012" y="3176352"/>
            <a:ext cx="6858000" cy="852221"/>
          </a:xfrm>
        </p:spPr>
        <p:txBody>
          <a:bodyPr>
            <a:noAutofit/>
          </a:bodyPr>
          <a:lstStyle/>
          <a:p>
            <a:r>
              <a:rPr lang="hr-HR" sz="3200" b="1" dirty="0" smtClean="0"/>
              <a:t>ODREĐIVANJE ZAŠTITNE ZONE ŠTAPNOG PRIHVATNOG SISTEMA SPOLJAŠNJE GROMOBRANSKE INSTALACIJE</a:t>
            </a:r>
            <a:endParaRPr lang="en-NZ" sz="3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385" y="4778160"/>
            <a:ext cx="8633254" cy="1284889"/>
          </a:xfrm>
        </p:spPr>
        <p:txBody>
          <a:bodyPr>
            <a:normAutofit/>
          </a:bodyPr>
          <a:lstStyle/>
          <a:p>
            <a:pPr algn="l"/>
            <a:r>
              <a:rPr lang="sr-Latn-ME" dirty="0" smtClean="0"/>
              <a:t>  </a:t>
            </a:r>
            <a:r>
              <a:rPr lang="en-NZ" dirty="0" err="1" smtClean="0"/>
              <a:t>Pekovi</a:t>
            </a:r>
            <a:r>
              <a:rPr lang="sr-Latn-ME" dirty="0" smtClean="0"/>
              <a:t>ć Dejan                              Jasna Suljević</a:t>
            </a:r>
          </a:p>
          <a:p>
            <a:pPr algn="l"/>
            <a:r>
              <a:rPr lang="sr-Latn-ME" dirty="0" smtClean="0"/>
              <a:t>    ETG grupa                   Crnogorski elektrodistributivni sistem</a:t>
            </a:r>
          </a:p>
          <a:p>
            <a:pPr algn="l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316" y="1273910"/>
            <a:ext cx="6858000" cy="852221"/>
          </a:xfrm>
        </p:spPr>
        <p:txBody>
          <a:bodyPr/>
          <a:lstStyle/>
          <a:p>
            <a:r>
              <a:rPr lang="sr-Latn-ME" dirty="0" smtClean="0"/>
              <a:t>7. Zaključak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290" y="2419872"/>
            <a:ext cx="7841441" cy="3121760"/>
          </a:xfrm>
        </p:spPr>
        <p:txBody>
          <a:bodyPr>
            <a:normAutofit fontScale="92500" lnSpcReduction="20000"/>
          </a:bodyPr>
          <a:lstStyle/>
          <a:p>
            <a:pPr algn="l">
              <a:buFontTx/>
              <a:buChar char="-"/>
            </a:pPr>
            <a:r>
              <a:rPr lang="hr-HR" sz="2200" dirty="0" smtClean="0"/>
              <a:t>Zaštita od direktnog udara groma i njegovog sekundarnog dejstva (elektromagnetne indukcije) vrši se iz više razloga kao što su: sigurnost ljudi i životinja, opreme i materijala od eksplozija, požara i rušenja.</a:t>
            </a:r>
          </a:p>
          <a:p>
            <a:pPr algn="l">
              <a:buFontTx/>
              <a:buChar char="-"/>
            </a:pPr>
            <a:r>
              <a:rPr lang="hr-HR" sz="2200" dirty="0" smtClean="0"/>
              <a:t>IEC standard nema kriterijum za izbor prihvatnog sistema zato što štapne hvataljke, razapete žice i mreže provodnika smatra ekvivalentim. Praksa pokazuje da se štapne hvataljke najčešće koriste u izolovanim zaštitnim sistemima i kod malih objekata ili kod manjih djelova većih objekata. Razapete žice mogu se koristiti u istim slučajevima kao i  štapne hvataljke uz to da se one mogu koristiti i na većim objektima. Prihvatni sistem od mreže provodnika koristi se u opštu svrhu.</a:t>
            </a:r>
          </a:p>
          <a:p>
            <a:pPr algn="l">
              <a:buFontTx/>
              <a:buChar char="-"/>
            </a:pPr>
            <a:endParaRPr lang="en-US" sz="22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4800" dirty="0" smtClean="0"/>
              <a:t>HVALA NA PAŽNJI !</a:t>
            </a:r>
            <a:endParaRPr lang="en-US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42617"/>
            <a:ext cx="6858000" cy="852221"/>
          </a:xfrm>
        </p:spPr>
        <p:txBody>
          <a:bodyPr/>
          <a:lstStyle/>
          <a:p>
            <a:r>
              <a:rPr lang="sr-Latn-ME" dirty="0" smtClean="0"/>
              <a:t>PITANJA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7077974" cy="2883463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se program mo</a:t>
            </a:r>
            <a:r>
              <a:rPr lang="sr-Latn-ME" dirty="0" smtClean="0"/>
              <a:t>že unaprijediti za primjenu sa dva ili više štapnih gromobrana, zaštitnog užeta, i/ili mreže provodnika?</a:t>
            </a:r>
          </a:p>
          <a:p>
            <a:pPr algn="l">
              <a:buFontTx/>
              <a:buChar char="-"/>
            </a:pPr>
            <a:r>
              <a:rPr lang="sr-Latn-ME" smtClean="0"/>
              <a:t>Koji su problemi i ograničenja?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9358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794" y="1010631"/>
            <a:ext cx="6858000" cy="852221"/>
          </a:xfrm>
        </p:spPr>
        <p:txBody>
          <a:bodyPr/>
          <a:lstStyle/>
          <a:p>
            <a:r>
              <a:rPr lang="sr-Latn-ME" dirty="0" smtClean="0"/>
              <a:t>1.Uvod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39973"/>
            <a:ext cx="6951588" cy="3706695"/>
          </a:xfrm>
        </p:spPr>
        <p:txBody>
          <a:bodyPr>
            <a:normAutofit lnSpcReduction="10000"/>
          </a:bodyPr>
          <a:lstStyle/>
          <a:p>
            <a:pPr algn="l">
              <a:buFontTx/>
              <a:buChar char="-"/>
            </a:pPr>
            <a:r>
              <a:rPr lang="nl-NL" dirty="0" smtClean="0"/>
              <a:t>Uloga gromobranske zaštite je da na sebe </a:t>
            </a:r>
            <a:r>
              <a:rPr lang="sr-Latn-ME" dirty="0" smtClean="0"/>
              <a:t>p</a:t>
            </a:r>
            <a:r>
              <a:rPr lang="nl-NL" dirty="0" smtClean="0"/>
              <a:t>rihvati atmosfersko pražnjenje i na taj način spriječi dodir kanala atmosferskog pražnjenja sa štićenim objektom.</a:t>
            </a:r>
            <a:endParaRPr lang="sr-Latn-ME" dirty="0" smtClean="0"/>
          </a:p>
          <a:p>
            <a:pPr algn="l"/>
            <a:r>
              <a:rPr lang="sr-Latn-ME" dirty="0" smtClean="0"/>
              <a:t>- </a:t>
            </a:r>
            <a:r>
              <a:rPr lang="nl-NL" dirty="0" smtClean="0"/>
              <a:t>Posljedice od atmosferskih pražnjenja koje se razmatraju pri klasifikaciji objekata su:</a:t>
            </a:r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nl-NL" dirty="0" smtClean="0"/>
              <a:t>požari i eksplozije,</a:t>
            </a:r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nl-NL" dirty="0" smtClean="0"/>
              <a:t>mehanička oštećenja,</a:t>
            </a:r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nl-NL" dirty="0" smtClean="0"/>
              <a:t>ranjavanje ljudi i životinja,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oštečenje električne i elektronske opreme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1411" y="1206403"/>
            <a:ext cx="6858000" cy="852221"/>
          </a:xfrm>
        </p:spPr>
        <p:txBody>
          <a:bodyPr/>
          <a:lstStyle/>
          <a:p>
            <a:r>
              <a:rPr lang="sr-Latn-ME" dirty="0" smtClean="0"/>
              <a:t>2. Gromobranska instalacija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672" y="2088478"/>
            <a:ext cx="7338213" cy="3557482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hr-HR" sz="2000" dirty="0" smtClean="0"/>
              <a:t> </a:t>
            </a:r>
            <a:r>
              <a:rPr lang="hr-HR" dirty="0" smtClean="0"/>
              <a:t>Gromobranska instalacija se dijeli na spoljašnju i unutrašnju gromobransku instalaciju.</a:t>
            </a:r>
          </a:p>
          <a:p>
            <a:pPr algn="l"/>
            <a:r>
              <a:rPr lang="hr-HR" dirty="0" smtClean="0"/>
              <a:t>- Spoljašnju gromobransku instalaciju čine:</a:t>
            </a:r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000" dirty="0" err="1" smtClean="0"/>
              <a:t>prihvatni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endParaRPr lang="en-US" sz="2000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000" dirty="0" err="1" smtClean="0"/>
              <a:t>spusni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endParaRPr lang="en-US" sz="2000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uzemljenja</a:t>
            </a:r>
            <a:endParaRPr lang="en-US" sz="2000" dirty="0" smtClean="0"/>
          </a:p>
          <a:p>
            <a:pPr algn="l">
              <a:buFontTx/>
              <a:buChar char="-"/>
            </a:pPr>
            <a:r>
              <a:rPr lang="hr-HR" dirty="0" smtClean="0"/>
              <a:t>Unutrašnju gromobransku instalaciju čine elementi koji smanjuju elektromagnetni uticaj struje atmosferskog pražnjenja u štićenom prostoru.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74" y="1108212"/>
            <a:ext cx="6858000" cy="852221"/>
          </a:xfrm>
        </p:spPr>
        <p:txBody>
          <a:bodyPr/>
          <a:lstStyle/>
          <a:p>
            <a:r>
              <a:rPr lang="sr-Latn-ME" dirty="0" smtClean="0"/>
              <a:t>3. Prihvatni sistem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41" y="2254174"/>
            <a:ext cx="7147970" cy="3397923"/>
          </a:xfrm>
        </p:spPr>
        <p:txBody>
          <a:bodyPr>
            <a:normAutofit fontScale="92500" lnSpcReduction="10000"/>
          </a:bodyPr>
          <a:lstStyle/>
          <a:p>
            <a:pPr algn="l">
              <a:buFontTx/>
              <a:buChar char="-"/>
            </a:pPr>
            <a:r>
              <a:rPr lang="hr-HR" sz="2200" dirty="0" smtClean="0"/>
              <a:t>Prihvatni sistem predstavlja sistem provodnika čija je uloga da na sebe prihvate direktno atmosfersko pražnjenje i na taj način spriječe oštećenje objekta</a:t>
            </a:r>
          </a:p>
          <a:p>
            <a:pPr algn="l"/>
            <a:r>
              <a:rPr lang="hr-HR" sz="2200" dirty="0" smtClean="0"/>
              <a:t>-Prihvatni sistem može biti bilo koja kombinacija sledećih elemenata:</a:t>
            </a:r>
            <a:endParaRPr lang="en-US" sz="2200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000" dirty="0" err="1" smtClean="0"/>
              <a:t>štapnih</a:t>
            </a:r>
            <a:r>
              <a:rPr lang="en-US" sz="2000" dirty="0" smtClean="0"/>
              <a:t> </a:t>
            </a:r>
            <a:r>
              <a:rPr lang="en-US" sz="2000" dirty="0" err="1" smtClean="0"/>
              <a:t>hvataljki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hvataljki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pojačanim</a:t>
            </a:r>
            <a:r>
              <a:rPr lang="en-US" sz="2000" dirty="0" smtClean="0"/>
              <a:t> </a:t>
            </a:r>
            <a:r>
              <a:rPr lang="en-US" sz="2000" dirty="0" err="1" smtClean="0"/>
              <a:t>dejstvom</a:t>
            </a:r>
            <a:r>
              <a:rPr lang="en-US" sz="2000" dirty="0" smtClean="0"/>
              <a:t>	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000" dirty="0" err="1" smtClean="0"/>
              <a:t>razapetih</a:t>
            </a:r>
            <a:r>
              <a:rPr lang="en-US" sz="2000" dirty="0" smtClean="0"/>
              <a:t> </a:t>
            </a:r>
            <a:r>
              <a:rPr lang="en-US" sz="2000" dirty="0" err="1" smtClean="0"/>
              <a:t>žica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2000" dirty="0" smtClean="0"/>
              <a:t>mreže provodnika</a:t>
            </a:r>
          </a:p>
          <a:p>
            <a:pPr algn="l"/>
            <a:r>
              <a:rPr lang="sr-Latn-CS" sz="2200" dirty="0" smtClean="0"/>
              <a:t>-Pod zaštitnom zonom prihvatnog sistema podrazumijeva se zona u kojoj se sa malom vjerovatnoćom može dogoditi direktno atmosfersko pražnjenje.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7548" y="1114349"/>
            <a:ext cx="6858000" cy="852221"/>
          </a:xfrm>
        </p:spPr>
        <p:txBody>
          <a:bodyPr/>
          <a:lstStyle/>
          <a:p>
            <a:r>
              <a:rPr lang="sr-Latn-ME" dirty="0" smtClean="0"/>
              <a:t>4. Metoda zaštitnog ugla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149847"/>
            <a:ext cx="6988409" cy="3723179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hr-HR" sz="2000" dirty="0" smtClean="0"/>
              <a:t>Štapne hvataljke trebaju biti postavljene tako da svi djelovi štićene strukture budu unutar površine, koju definišu izvodnica kupe i vertikalna linija postavljena kroz osu štapne hvataljke pod međusobnim uglom α. Zaštitni ugao α je različit za različite visine štapne hvataljke.</a:t>
            </a:r>
          </a:p>
          <a:p>
            <a:pPr algn="l">
              <a:buFontTx/>
              <a:buChar char="-"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917" y="3655834"/>
            <a:ext cx="4772908" cy="2174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453" y="1163445"/>
            <a:ext cx="6858000" cy="852221"/>
          </a:xfrm>
        </p:spPr>
        <p:txBody>
          <a:bodyPr/>
          <a:lstStyle/>
          <a:p>
            <a:r>
              <a:rPr lang="sr-Latn-ME" dirty="0" smtClean="0"/>
              <a:t>5. Metoda kotrljajuće sfere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850" y="2303270"/>
            <a:ext cx="7147969" cy="3373374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hr-HR" sz="2200" dirty="0" smtClean="0"/>
              <a:t>Metoda kotrljajuće sfere koristi se za određivanje zaštitne zone kada metod zaštitnog ugla nije pogodan za to.</a:t>
            </a:r>
          </a:p>
          <a:p>
            <a:pPr algn="l">
              <a:buFontTx/>
              <a:buChar char="-"/>
            </a:pPr>
            <a:r>
              <a:rPr lang="hr-HR" sz="2200" dirty="0" smtClean="0"/>
              <a:t>Po ovoj metodi, pozicija štapne hvataljke je adekvatna u slučaju ako </a:t>
            </a:r>
            <a:r>
              <a:rPr lang="hr-HR" sz="2200" smtClean="0"/>
              <a:t>nijedna tačka </a:t>
            </a:r>
            <a:r>
              <a:rPr lang="hr-HR" sz="2200" dirty="0" smtClean="0"/>
              <a:t>štićenog prostora nije u kontaktu sa kotrljajućom sferom poluprečnika R. Znači, sfera će jedino dodirivati zemlju i/ili samu štapnu hvataljku.</a:t>
            </a:r>
          </a:p>
          <a:p>
            <a:pPr algn="l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7799" y="1454449"/>
            <a:ext cx="7965712" cy="4062636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hr-HR" sz="2200" dirty="0" smtClean="0"/>
              <a:t>Sfera poluprečnika R se razvlači okolo štićene strukture sve dok ne dodirne zemljinu površinu ili neki objekat na površinu zemlje koji može djelovati kao provodnik struje groma.</a:t>
            </a:r>
          </a:p>
          <a:p>
            <a:pPr algn="l">
              <a:buFontTx/>
              <a:buChar char="-"/>
            </a:pPr>
            <a:endParaRPr lang="en-US" sz="2200" dirty="0"/>
          </a:p>
        </p:txBody>
      </p:sp>
      <p:pic>
        <p:nvPicPr>
          <p:cNvPr id="4" name="Picture 3" descr="Untitle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793" y="2460107"/>
            <a:ext cx="4597673" cy="2968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3904" y="1132760"/>
            <a:ext cx="6858000" cy="85222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6. Primjena Matlab-a za prikaz metode kotrljajuće sfere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850" y="2309407"/>
            <a:ext cx="7497773" cy="345315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hr-HR" sz="1800" dirty="0" smtClean="0"/>
              <a:t>Pomoću programa MATLAB razvijen je program koji omogućava unos broja štićenih objekata i njihovu veličinu. Program, takođe omogućava unos broja štapnih hvataljki, njihovu veličinu i poziciju na štićenom objektu.Takođe, program traži od korisnika da unese stepen zaštite štićenog objekta. Nakon unesenih svih odgovarajućih podataka program  crta zaštitnu zonu (metod kotrljajuće sfere) i provjerava da li se štićeni objekat nalazi u zaštitnoj zoni.</a:t>
            </a:r>
          </a:p>
          <a:p>
            <a:pPr algn="l"/>
            <a:endParaRPr lang="hr-HR" sz="1600" dirty="0" smtClean="0"/>
          </a:p>
          <a:p>
            <a:pPr algn="l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921" y="1370459"/>
            <a:ext cx="8031686" cy="4422787"/>
          </a:xfrm>
        </p:spPr>
        <p:txBody>
          <a:bodyPr/>
          <a:lstStyle/>
          <a:p>
            <a:pPr algn="l"/>
            <a:r>
              <a:rPr lang="sr-Latn-ME" sz="2000" dirty="0" smtClean="0"/>
              <a:t>-Zaštitna zona zavisi od stepena zaštite objekta</a:t>
            </a:r>
          </a:p>
          <a:p>
            <a:pPr algn="l"/>
            <a:endParaRPr lang="sr-Latn-ME" dirty="0" smtClean="0"/>
          </a:p>
          <a:p>
            <a:pPr algn="l"/>
            <a:endParaRPr lang="sr-Latn-ME" dirty="0" smtClean="0"/>
          </a:p>
          <a:p>
            <a:pPr algn="l"/>
            <a:endParaRPr lang="sr-Latn-ME" dirty="0" smtClean="0"/>
          </a:p>
          <a:p>
            <a:pPr algn="l"/>
            <a:endParaRPr lang="sr-Latn-ME" dirty="0" smtClean="0"/>
          </a:p>
          <a:p>
            <a:pPr algn="l">
              <a:buFontTx/>
              <a:buChar char="-"/>
            </a:pPr>
            <a:r>
              <a:rPr lang="sr-Latn-ME" sz="2000" dirty="0" smtClean="0"/>
              <a:t>Pozicija štapne hvataljke može uticati na zaštitu okolnih objekata</a:t>
            </a:r>
          </a:p>
          <a:p>
            <a:pPr algn="l">
              <a:buFontTx/>
              <a:buChar char="-"/>
            </a:pPr>
            <a:endParaRPr lang="sr-Latn-ME" sz="2000" dirty="0" smtClean="0"/>
          </a:p>
          <a:p>
            <a:pPr algn="l"/>
            <a:endParaRPr lang="en-US" dirty="0"/>
          </a:p>
        </p:txBody>
      </p:sp>
      <p:pic>
        <p:nvPicPr>
          <p:cNvPr id="4" name="Picture 3" descr="Untitled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168" y="1763314"/>
            <a:ext cx="5231079" cy="1810517"/>
          </a:xfrm>
          <a:prstGeom prst="rect">
            <a:avLst/>
          </a:prstGeom>
        </p:spPr>
      </p:pic>
      <p:pic>
        <p:nvPicPr>
          <p:cNvPr id="5" name="Picture 4" descr="Untitled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282" y="3937058"/>
            <a:ext cx="5185690" cy="1787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549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ODREĐIVANJE ZAŠTITNE ZONE ŠTAPNOG PRIHVATNOG SISTEMA SPOLJAŠNJE GROMOBRANSKE INSTALACIJE</vt:lpstr>
      <vt:lpstr>1.Uvod</vt:lpstr>
      <vt:lpstr>2. Gromobranska instalacija</vt:lpstr>
      <vt:lpstr>3. Prihvatni sistem</vt:lpstr>
      <vt:lpstr>4. Metoda zaštitnog ugla</vt:lpstr>
      <vt:lpstr>5. Metoda kotrljajuće sfere</vt:lpstr>
      <vt:lpstr>Slide 7</vt:lpstr>
      <vt:lpstr>6. Primjena Matlab-a za prikaz metode kotrljajuće sfere</vt:lpstr>
      <vt:lpstr>Slide 9</vt:lpstr>
      <vt:lpstr>7. Zaključak</vt:lpstr>
      <vt:lpstr>HVALA NA PAŽNJI !</vt:lpstr>
      <vt:lpstr>PITANJA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Windows User</cp:lastModifiedBy>
  <cp:revision>17</cp:revision>
  <dcterms:created xsi:type="dcterms:W3CDTF">2018-08-21T10:05:07Z</dcterms:created>
  <dcterms:modified xsi:type="dcterms:W3CDTF">2019-05-07T11:06:08Z</dcterms:modified>
</cp:coreProperties>
</file>