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9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642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7/05/2019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7/05/2019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740" y="1627788"/>
            <a:ext cx="6858000" cy="85222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Izbor i primjena linijskih odvodnika prenapona na nadzemnim vodovima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73927"/>
            <a:ext cx="5035138" cy="1244338"/>
          </a:xfrm>
        </p:spPr>
        <p:txBody>
          <a:bodyPr/>
          <a:lstStyle/>
          <a:p>
            <a:r>
              <a:rPr lang="sr-Latn-RS" dirty="0" smtClean="0"/>
              <a:t>Jasna Suljević</a:t>
            </a:r>
          </a:p>
          <a:p>
            <a:r>
              <a:rPr lang="sr-Latn-RS" dirty="0" smtClean="0"/>
              <a:t>Crnogorski elektrodistributivni sistem</a:t>
            </a:r>
          </a:p>
          <a:p>
            <a:endParaRPr lang="en-NZ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4032422" y="3900784"/>
            <a:ext cx="5035138" cy="124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Dejan</a:t>
            </a:r>
            <a:r>
              <a:rPr lang="en-GB" dirty="0" smtClean="0"/>
              <a:t> </a:t>
            </a:r>
            <a:r>
              <a:rPr lang="en-GB" dirty="0" err="1" smtClean="0"/>
              <a:t>Peković</a:t>
            </a:r>
            <a:endParaRPr lang="sr-Latn-RS" dirty="0" smtClean="0"/>
          </a:p>
          <a:p>
            <a:r>
              <a:rPr lang="en-NZ" dirty="0" smtClean="0"/>
              <a:t>ETG </a:t>
            </a:r>
            <a:r>
              <a:rPr lang="en-NZ" dirty="0" err="1" smtClean="0"/>
              <a:t>grupa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8758"/>
            <a:ext cx="6858000" cy="883128"/>
          </a:xfrm>
        </p:spPr>
        <p:txBody>
          <a:bodyPr/>
          <a:lstStyle/>
          <a:p>
            <a:r>
              <a:rPr lang="sr-Latn-RS" dirty="0" smtClean="0"/>
              <a:t>ZAKLJUČAK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31125" y="1531918"/>
            <a:ext cx="6858000" cy="402573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Rezultati </a:t>
            </a:r>
            <a:r>
              <a:rPr lang="sr-Latn-RS" dirty="0" smtClean="0"/>
              <a:t>primjene odvodnika su impresivni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Mogućnost </a:t>
            </a:r>
            <a:r>
              <a:rPr lang="sr-Latn-RS" dirty="0" smtClean="0"/>
              <a:t>eliminacije prekida prouzrokovanih preskokom i do 100%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Jednostavna </a:t>
            </a:r>
            <a:r>
              <a:rPr lang="sr-Latn-RS" dirty="0" smtClean="0"/>
              <a:t>ugradnja/zamjena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Mogu </a:t>
            </a:r>
            <a:r>
              <a:rPr lang="sr-Latn-RS" dirty="0" smtClean="0"/>
              <a:t>se koristiti cijelom dužinom ili samo na kritičnim dionicama dalekovoda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Povećavaju </a:t>
            </a:r>
            <a:r>
              <a:rPr lang="sr-Latn-RS" dirty="0" smtClean="0"/>
              <a:t>pouzdanost sistema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97" y="2322844"/>
            <a:ext cx="7623959" cy="1049749"/>
          </a:xfrm>
        </p:spPr>
        <p:txBody>
          <a:bodyPr/>
          <a:lstStyle/>
          <a:p>
            <a:r>
              <a:rPr lang="sr-Latn-RS" dirty="0" smtClean="0"/>
              <a:t>Hvala na pažnji!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1540"/>
            <a:ext cx="6858000" cy="852221"/>
          </a:xfrm>
        </p:spPr>
        <p:txBody>
          <a:bodyPr/>
          <a:lstStyle/>
          <a:p>
            <a:r>
              <a:rPr lang="sr-Latn-RS" dirty="0" smtClean="0"/>
              <a:t>Pitanja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512" y="1674422"/>
            <a:ext cx="8372103" cy="3645724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sr-Latn-RS" dirty="0" smtClean="0"/>
              <a:t>Da li je u radu analizirana energija kroz odvodnike prenapona, i da li bi zbog tog efekta trebalo razmotriti postavljanje odvodnika prenapona na više lokacija, s obzirom da je u radu razmatrano na svakih 15 km?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 smtClean="0"/>
              <a:t>Da li postoji mogućnost optimizacije broja odvodnika?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66751" y="446541"/>
            <a:ext cx="6858000" cy="852221"/>
          </a:xfrm>
        </p:spPr>
        <p:txBody>
          <a:bodyPr/>
          <a:lstStyle/>
          <a:p>
            <a:r>
              <a:rPr lang="en-US" dirty="0" smtClean="0"/>
              <a:t>UVOD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8324" y="1401289"/>
            <a:ext cx="8246076" cy="494013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Prenapon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zmeđu faznog provodnika i zemlje, ili između faza, čija tjemena vrijednost prelazi odgovarajuću tjemenu vrijednost najvišeg napona </a:t>
            </a:r>
            <a:r>
              <a:rPr lang="sr-Latn-RS" dirty="0" smtClean="0"/>
              <a:t>opreme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Upotreba </a:t>
            </a:r>
            <a:r>
              <a:rPr lang="sr-Latn-RS" dirty="0" smtClean="0"/>
              <a:t>odvodnika prenapona se smatra najdjelotvornijom zaštitom protiv tranzijentnih </a:t>
            </a:r>
            <a:r>
              <a:rPr lang="sr-Latn-RS" dirty="0" smtClean="0"/>
              <a:t>prenapona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Prednosti </a:t>
            </a:r>
            <a:r>
              <a:rPr lang="sr-Latn-RS" dirty="0" smtClean="0"/>
              <a:t>linijskih odvodnika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polimernim</a:t>
            </a:r>
            <a:r>
              <a:rPr lang="en-US" dirty="0" smtClean="0"/>
              <a:t> </a:t>
            </a:r>
            <a:r>
              <a:rPr lang="sr-Latn-RS" dirty="0" smtClean="0"/>
              <a:t>kućištem:</a:t>
            </a:r>
            <a:endParaRPr lang="en-US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bg1"/>
                </a:solidFill>
              </a:rPr>
              <a:t>Nije </a:t>
            </a:r>
            <a:r>
              <a:rPr lang="sr-Latn-RS" dirty="0" smtClean="0">
                <a:solidFill>
                  <a:schemeClr val="bg1"/>
                </a:solidFill>
              </a:rPr>
              <a:t>potrebno ojačanje konstrukcije stuba za ugradnju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bg1"/>
                </a:solidFill>
              </a:rPr>
              <a:t>Bolje </a:t>
            </a:r>
            <a:r>
              <a:rPr lang="sr-Latn-RS" dirty="0" smtClean="0">
                <a:solidFill>
                  <a:schemeClr val="bg1"/>
                </a:solidFill>
              </a:rPr>
              <a:t>preskočne karakteristike vodova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bg1"/>
                </a:solidFill>
              </a:rPr>
              <a:t>Eliminacija </a:t>
            </a:r>
            <a:r>
              <a:rPr lang="sr-Latn-RS" dirty="0" smtClean="0">
                <a:solidFill>
                  <a:schemeClr val="bg1"/>
                </a:solidFill>
              </a:rPr>
              <a:t>rizika od povratnog preskoka postavljanjem na stubove blizu 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bg1"/>
                </a:solidFill>
              </a:rPr>
              <a:t>Ekonomična </a:t>
            </a:r>
            <a:r>
              <a:rPr lang="sr-Latn-RS" dirty="0" smtClean="0">
                <a:solidFill>
                  <a:schemeClr val="bg1"/>
                </a:solidFill>
              </a:rPr>
              <a:t>zamjena za zaštitnu užad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7865" y="491249"/>
            <a:ext cx="6571770" cy="85222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Linijski odvodnik sa spoljašnjim iskrištem</a:t>
            </a:r>
            <a:endParaRPr lang="en-US" dirty="0"/>
          </a:p>
        </p:txBody>
      </p:sp>
      <p:pic>
        <p:nvPicPr>
          <p:cNvPr id="6" name="Content Placeholder 5" descr="Slika8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7950" y="1419679"/>
            <a:ext cx="4140294" cy="1992032"/>
          </a:xfr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63375" y="3431555"/>
            <a:ext cx="6858000" cy="852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Linijski odvodnik bez</a:t>
            </a:r>
            <a:r>
              <a:rPr kumimoji="0" lang="sr-Latn-R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spoljašnjeg iskrišta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Slika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6" y="4245080"/>
            <a:ext cx="4191989" cy="20209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55410" y="1480000"/>
            <a:ext cx="4386710" cy="1904468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nisu konstantno spojeni na radni napon mreže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ne </a:t>
            </a:r>
            <a:r>
              <a:rPr lang="sr-Latn-RS" dirty="0" smtClean="0"/>
              <a:t>koriste se za ograničavanje sklopnih prenapona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/>
              <a:t>nisu </a:t>
            </a:r>
            <a:r>
              <a:rPr lang="sr-Latn-RS" dirty="0" smtClean="0"/>
              <a:t>pod naponom, pa ne predstavljaju opasnost za osoblje koje održava vodove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22802" y="4280597"/>
            <a:ext cx="4721198" cy="1904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niža cijena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lakoća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ugradnje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ograničavanje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sklopnih prenapona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dolazi do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čkog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preopterećenja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980" y="934827"/>
            <a:ext cx="6858000" cy="852221"/>
          </a:xfrm>
        </p:spPr>
        <p:txBody>
          <a:bodyPr/>
          <a:lstStyle/>
          <a:p>
            <a:r>
              <a:rPr lang="sr-Latn-RS" dirty="0" smtClean="0"/>
              <a:t>Izbor odvodnika prenapona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626" y="2315688"/>
            <a:ext cx="6858000" cy="3467595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sr-Latn-RS" dirty="0" smtClean="0"/>
              <a:t>Određivanje parametara sistema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 smtClean="0"/>
              <a:t>Provjera nenormalnih uslova rada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 smtClean="0"/>
              <a:t>Izbor naznačenog napona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 smtClean="0"/>
              <a:t>Klasa odvodnika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RS" dirty="0" smtClean="0"/>
              <a:t>Lokacija odvodnika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475" y="137085"/>
            <a:ext cx="6858000" cy="784999"/>
          </a:xfrm>
        </p:spPr>
        <p:txBody>
          <a:bodyPr/>
          <a:lstStyle/>
          <a:p>
            <a:r>
              <a:rPr lang="sr-Latn-RS" dirty="0" smtClean="0"/>
              <a:t>Simulacije u MATLAB Simulink-u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9898" y="2739483"/>
            <a:ext cx="4008969" cy="395603"/>
          </a:xfrm>
        </p:spPr>
        <p:txBody>
          <a:bodyPr>
            <a:noAutofit/>
          </a:bodyPr>
          <a:lstStyle/>
          <a:p>
            <a:r>
              <a:rPr lang="sr-Latn-RS" sz="1500" dirty="0" smtClean="0"/>
              <a:t>Naponi na transformatoru u normalnom pogonu</a:t>
            </a:r>
            <a:endParaRPr lang="en-US" sz="1500" dirty="0"/>
          </a:p>
        </p:txBody>
      </p:sp>
      <p:pic>
        <p:nvPicPr>
          <p:cNvPr id="4" name="Picture 3" descr="Slika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40" y="1057466"/>
            <a:ext cx="4779470" cy="1662683"/>
          </a:xfrm>
          <a:prstGeom prst="rect">
            <a:avLst/>
          </a:prstGeom>
        </p:spPr>
      </p:pic>
      <p:pic>
        <p:nvPicPr>
          <p:cNvPr id="5" name="Picture 4" descr="Slika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6" y="3226814"/>
            <a:ext cx="4165388" cy="2490107"/>
          </a:xfrm>
          <a:prstGeom prst="rect">
            <a:avLst/>
          </a:prstGeom>
        </p:spPr>
      </p:pic>
      <p:pic>
        <p:nvPicPr>
          <p:cNvPr id="7" name="Picture 6" descr="Slika20.jpg"/>
          <p:cNvPicPr>
            <a:picLocks noChangeAspect="1"/>
          </p:cNvPicPr>
          <p:nvPr/>
        </p:nvPicPr>
        <p:blipFill>
          <a:blip r:embed="rId4"/>
          <a:srcRect l="829" r="50580" b="852"/>
          <a:stretch>
            <a:fillRect/>
          </a:stretch>
        </p:blipFill>
        <p:spPr>
          <a:xfrm>
            <a:off x="4510527" y="3211926"/>
            <a:ext cx="4310743" cy="2497310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4571999" y="2796988"/>
            <a:ext cx="4194202" cy="445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Napon</a:t>
            </a:r>
            <a:r>
              <a:rPr lang="sr-Latn-RS" sz="2400" baseline="0" dirty="0" smtClean="0">
                <a:solidFill>
                  <a:schemeClr val="bg1"/>
                </a:solidFill>
              </a:rPr>
              <a:t>i</a:t>
            </a:r>
            <a:r>
              <a:rPr lang="sr-Latn-RS" sz="2400" dirty="0" smtClean="0">
                <a:solidFill>
                  <a:schemeClr val="bg1"/>
                </a:solidFill>
              </a:rPr>
              <a:t> na transformatoru pri udaru groma u mrežu bez odvodnika prenapona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61258" y="158463"/>
            <a:ext cx="8443356" cy="589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Naponi na transformatoru</a:t>
            </a:r>
            <a:r>
              <a:rPr kumimoji="0" lang="sr-Latn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 udaru groma u fazu R na kraju voda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lika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1" y="1270844"/>
            <a:ext cx="4349802" cy="227447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06832" y="3564701"/>
            <a:ext cx="4265220" cy="589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Odvodnici</a:t>
            </a:r>
            <a:r>
              <a:rPr kumimoji="0" lang="sr-Latn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prenapona postavljeni u sve tri faze blizu transformatora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15544" y="677018"/>
            <a:ext cx="4265220" cy="546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Odvodnici</a:t>
            </a:r>
            <a:r>
              <a:rPr kumimoji="0" lang="sr-Latn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prenapona postavljeni u sve tri faze nakon druge dionice voda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Slika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270660"/>
            <a:ext cx="4353297" cy="2280062"/>
          </a:xfrm>
          <a:prstGeom prst="rect">
            <a:avLst/>
          </a:prstGeom>
        </p:spPr>
      </p:pic>
      <p:pic>
        <p:nvPicPr>
          <p:cNvPr id="11" name="Picture 10" descr="Slika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78" y="4148200"/>
            <a:ext cx="4952010" cy="249010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84069" y="651288"/>
            <a:ext cx="4265220" cy="546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Odvodnici</a:t>
            </a:r>
            <a:r>
              <a:rPr kumimoji="0" lang="sr-Latn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prenapona postavljeni u sve tri faze nakon prve dionice voda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249" y="641267"/>
            <a:ext cx="6858000" cy="716872"/>
          </a:xfrm>
        </p:spPr>
        <p:txBody>
          <a:bodyPr/>
          <a:lstStyle/>
          <a:p>
            <a:r>
              <a:rPr lang="en-US" dirty="0" err="1" smtClean="0"/>
              <a:t>Naponi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odvodniku</a:t>
            </a:r>
            <a:r>
              <a:rPr lang="en-US" dirty="0" smtClean="0"/>
              <a:t> </a:t>
            </a:r>
            <a:r>
              <a:rPr lang="en-US" dirty="0" err="1" smtClean="0"/>
              <a:t>prenapona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862" y="1567543"/>
            <a:ext cx="3167743" cy="79564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Odvodnici</a:t>
            </a:r>
            <a:r>
              <a:rPr lang="en-US" dirty="0" smtClean="0"/>
              <a:t> </a:t>
            </a:r>
            <a:r>
              <a:rPr lang="en-US" dirty="0" err="1" smtClean="0"/>
              <a:t>prenapona</a:t>
            </a:r>
            <a:r>
              <a:rPr lang="en-US" dirty="0" smtClean="0"/>
              <a:t> </a:t>
            </a:r>
            <a:r>
              <a:rPr lang="en-US" dirty="0" err="1" smtClean="0"/>
              <a:t>postavljeni</a:t>
            </a:r>
            <a:r>
              <a:rPr lang="en-US" dirty="0" smtClean="0"/>
              <a:t> u </a:t>
            </a:r>
            <a:r>
              <a:rPr lang="en-US" dirty="0" err="1" smtClean="0"/>
              <a:t>sve</a:t>
            </a:r>
            <a:r>
              <a:rPr lang="en-US" dirty="0" smtClean="0"/>
              <a:t> tri faze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dionice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endParaRPr lang="en-US" dirty="0"/>
          </a:p>
        </p:txBody>
      </p:sp>
      <p:pic>
        <p:nvPicPr>
          <p:cNvPr id="4" name="Picture 3" descr="Slika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0" y="2616282"/>
            <a:ext cx="4068287" cy="3000747"/>
          </a:xfrm>
          <a:prstGeom prst="rect">
            <a:avLst/>
          </a:prstGeom>
        </p:spPr>
      </p:pic>
      <p:pic>
        <p:nvPicPr>
          <p:cNvPr id="5" name="Picture 4" descr="Slika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504" y="2612571"/>
            <a:ext cx="4144486" cy="301039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929249" y="1638795"/>
            <a:ext cx="3167743" cy="760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Odvodnici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prenapona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postavljeni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tri faze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nakon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dionice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voda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5" y="795647"/>
            <a:ext cx="8823366" cy="688769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Postavljanje odvodnika na više mjesta u mreži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605" y="1840450"/>
            <a:ext cx="3274621" cy="538697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Odvodnici postavljeni na dva mjesta u mreži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57998" y="1755346"/>
            <a:ext cx="3274621" cy="538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Odvodnici postavljeni na tri mjesta u mreži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lika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02" y="2568781"/>
            <a:ext cx="4246419" cy="2157598"/>
          </a:xfrm>
          <a:prstGeom prst="rect">
            <a:avLst/>
          </a:prstGeom>
        </p:spPr>
      </p:pic>
      <p:pic>
        <p:nvPicPr>
          <p:cNvPr id="6" name="Picture 5" descr="Slika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321" y="2568782"/>
            <a:ext cx="4388922" cy="219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396" y="232787"/>
            <a:ext cx="7683334" cy="852221"/>
          </a:xfrm>
        </p:spPr>
        <p:txBody>
          <a:bodyPr>
            <a:normAutofit/>
          </a:bodyPr>
          <a:lstStyle/>
          <a:p>
            <a:r>
              <a:rPr lang="sr-Latn-RS" dirty="0" smtClean="0"/>
              <a:t>Struje kroz odvodnike prenapona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25" y="1947329"/>
            <a:ext cx="4260273" cy="538697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Odvodnik koji je najudaljeniji od mjesta udara groma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59234" y="1933475"/>
            <a:ext cx="4260273" cy="538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Odvodnik koji je najbliži mjestu udara groma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lika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84" y="2556906"/>
            <a:ext cx="3949535" cy="2965121"/>
          </a:xfrm>
          <a:prstGeom prst="rect">
            <a:avLst/>
          </a:prstGeom>
        </p:spPr>
      </p:pic>
      <p:pic>
        <p:nvPicPr>
          <p:cNvPr id="6" name="Picture 5" descr="Slika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556905"/>
            <a:ext cx="4293919" cy="295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367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Thème Office</vt:lpstr>
      <vt:lpstr>Izbor i primjena linijskih odvodnika prenapona na nadzemnim vodovima</vt:lpstr>
      <vt:lpstr>UVOD</vt:lpstr>
      <vt:lpstr>Linijski odvodnik sa spoljašnjim iskrištem</vt:lpstr>
      <vt:lpstr>Izbor odvodnika prenapona</vt:lpstr>
      <vt:lpstr>Simulacije u MATLAB Simulink-u</vt:lpstr>
      <vt:lpstr>PowerPoint Presentation</vt:lpstr>
      <vt:lpstr>Naponi na odvodniku prenapona</vt:lpstr>
      <vt:lpstr>Postavljanje odvodnika na više mjesta u mreži</vt:lpstr>
      <vt:lpstr>Struje kroz odvodnike prenapona</vt:lpstr>
      <vt:lpstr>ZAKLJUČAK</vt:lpstr>
      <vt:lpstr>Hvala na pažnji!</vt:lpstr>
      <vt:lpstr>Pitanja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Marija Cincur</cp:lastModifiedBy>
  <cp:revision>21</cp:revision>
  <dcterms:created xsi:type="dcterms:W3CDTF">2018-08-21T10:05:07Z</dcterms:created>
  <dcterms:modified xsi:type="dcterms:W3CDTF">2019-05-07T11:18:04Z</dcterms:modified>
</cp:coreProperties>
</file>