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39B"/>
    <a:srgbClr val="4EA063"/>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5"/>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3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7" y="5440619"/>
            <a:ext cx="1931569" cy="1286198"/>
          </a:xfrm>
          <a:prstGeom prst="rect">
            <a:avLst/>
          </a:prstGeom>
        </p:spPr>
      </p:pic>
    </p:spTree>
    <p:extLst>
      <p:ext uri="{BB962C8B-B14F-4D97-AF65-F5344CB8AC3E}">
        <p14:creationId xmlns:p14="http://schemas.microsoft.com/office/powerpoint/2010/main" val="3264099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44372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6" y="404910"/>
            <a:ext cx="1375873" cy="655310"/>
          </a:xfrm>
          <a:prstGeom prst="rect">
            <a:avLst/>
          </a:prstGeom>
        </p:spPr>
      </p:pic>
    </p:spTree>
    <p:extLst>
      <p:ext uri="{BB962C8B-B14F-4D97-AF65-F5344CB8AC3E}">
        <p14:creationId xmlns:p14="http://schemas.microsoft.com/office/powerpoint/2010/main" val="230129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8" y="91588"/>
            <a:ext cx="1422535" cy="677535"/>
          </a:xfrm>
          <a:prstGeom prst="rect">
            <a:avLst/>
          </a:prstGeom>
        </p:spPr>
      </p:pic>
    </p:spTree>
    <p:extLst>
      <p:ext uri="{BB962C8B-B14F-4D97-AF65-F5344CB8AC3E}">
        <p14:creationId xmlns:p14="http://schemas.microsoft.com/office/powerpoint/2010/main" val="71970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755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3047699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5" y="431562"/>
            <a:ext cx="1113250" cy="530226"/>
          </a:xfrm>
          <a:prstGeom prst="rect">
            <a:avLst/>
          </a:prstGeom>
        </p:spPr>
      </p:pic>
    </p:spTree>
    <p:extLst>
      <p:ext uri="{BB962C8B-B14F-4D97-AF65-F5344CB8AC3E}">
        <p14:creationId xmlns:p14="http://schemas.microsoft.com/office/powerpoint/2010/main" val="183667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5"/>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3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7" y="5440619"/>
            <a:ext cx="1931569" cy="1286198"/>
          </a:xfrm>
          <a:prstGeom prst="rect">
            <a:avLst/>
          </a:prstGeom>
        </p:spPr>
      </p:pic>
    </p:spTree>
    <p:extLst>
      <p:ext uri="{BB962C8B-B14F-4D97-AF65-F5344CB8AC3E}">
        <p14:creationId xmlns:p14="http://schemas.microsoft.com/office/powerpoint/2010/main" val="41967046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5"/>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31"/>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7" y="5440619"/>
            <a:ext cx="1931569" cy="1286198"/>
          </a:xfrm>
          <a:prstGeom prst="rect">
            <a:avLst/>
          </a:prstGeom>
        </p:spPr>
      </p:pic>
    </p:spTree>
    <p:extLst>
      <p:ext uri="{BB962C8B-B14F-4D97-AF65-F5344CB8AC3E}">
        <p14:creationId xmlns:p14="http://schemas.microsoft.com/office/powerpoint/2010/main" val="18443323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5"/>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5"/>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7" y="5440619"/>
            <a:ext cx="1931569" cy="1286198"/>
          </a:xfrm>
          <a:prstGeom prst="rect">
            <a:avLst/>
          </a:prstGeom>
        </p:spPr>
      </p:pic>
    </p:spTree>
    <p:extLst>
      <p:ext uri="{BB962C8B-B14F-4D97-AF65-F5344CB8AC3E}">
        <p14:creationId xmlns:p14="http://schemas.microsoft.com/office/powerpoint/2010/main" val="3665610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5" y="6034114"/>
            <a:ext cx="1375873" cy="655310"/>
          </a:xfrm>
          <a:prstGeom prst="rect">
            <a:avLst/>
          </a:prstGeom>
        </p:spPr>
      </p:pic>
    </p:spTree>
    <p:extLst>
      <p:ext uri="{BB962C8B-B14F-4D97-AF65-F5344CB8AC3E}">
        <p14:creationId xmlns:p14="http://schemas.microsoft.com/office/powerpoint/2010/main" val="22505392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9" y="456426"/>
            <a:ext cx="1375873" cy="655310"/>
          </a:xfrm>
          <a:prstGeom prst="rect">
            <a:avLst/>
          </a:prstGeom>
        </p:spPr>
      </p:pic>
    </p:spTree>
    <p:extLst>
      <p:ext uri="{BB962C8B-B14F-4D97-AF65-F5344CB8AC3E}">
        <p14:creationId xmlns:p14="http://schemas.microsoft.com/office/powerpoint/2010/main" val="185781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9" y="456426"/>
            <a:ext cx="1375873" cy="655310"/>
          </a:xfrm>
          <a:prstGeom prst="rect">
            <a:avLst/>
          </a:prstGeom>
        </p:spPr>
      </p:pic>
    </p:spTree>
    <p:extLst>
      <p:ext uri="{BB962C8B-B14F-4D97-AF65-F5344CB8AC3E}">
        <p14:creationId xmlns:p14="http://schemas.microsoft.com/office/powerpoint/2010/main" val="350889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9" y="456426"/>
            <a:ext cx="1375873" cy="655310"/>
          </a:xfrm>
          <a:prstGeom prst="rect">
            <a:avLst/>
          </a:prstGeom>
        </p:spPr>
      </p:pic>
    </p:spTree>
    <p:extLst>
      <p:ext uri="{BB962C8B-B14F-4D97-AF65-F5344CB8AC3E}">
        <p14:creationId xmlns:p14="http://schemas.microsoft.com/office/powerpoint/2010/main" val="389406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2" y="311151"/>
            <a:ext cx="1375873" cy="655310"/>
          </a:xfrm>
          <a:prstGeom prst="rect">
            <a:avLst/>
          </a:prstGeom>
        </p:spPr>
      </p:pic>
    </p:spTree>
    <p:extLst>
      <p:ext uri="{BB962C8B-B14F-4D97-AF65-F5344CB8AC3E}">
        <p14:creationId xmlns:p14="http://schemas.microsoft.com/office/powerpoint/2010/main" val="83254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solidFill>
                  <a:prstClr val="black">
                    <a:tint val="75000"/>
                  </a:prstClr>
                </a:solidFill>
              </a:rPr>
              <a:pPr/>
              <a:t>7/05/2019</a:t>
            </a:fld>
            <a:endParaRPr lang="en-NZ">
              <a:solidFill>
                <a:prstClr val="black">
                  <a:tint val="75000"/>
                </a:prstClr>
              </a:solidFill>
            </a:endParaRPr>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8092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a:xfrm>
            <a:off x="77637" y="1914515"/>
            <a:ext cx="8979108" cy="2229922"/>
          </a:xfrm>
        </p:spPr>
        <p:txBody>
          <a:bodyPr anchor="b" anchorCtr="1">
            <a:normAutofit/>
          </a:bodyPr>
          <a:lstStyle/>
          <a:p>
            <a:r>
              <a:rPr lang="de-DE" sz="2700" b="1" dirty="0">
                <a:solidFill>
                  <a:srgbClr val="95C39B"/>
                </a:solidFill>
                <a:effectLst>
                  <a:outerShdw blurRad="38100" dist="38100" dir="2700000" algn="tl">
                    <a:srgbClr val="000000">
                      <a:alpha val="43137"/>
                    </a:srgbClr>
                  </a:outerShdw>
                </a:effectLst>
                <a:latin typeface="ISOCTEUR" panose="020B0609020202020204" pitchFamily="49" charset="0"/>
              </a:rPr>
              <a:t>ANALIZA ATMOSFERSKIH PRAŽNJENJA MIMO ZAŠTITNOG UŽETA NA NADZEMNIM VODOVIMA PRIMJENOM ELEKTROGEOMETRIJSKOG MODELA</a:t>
            </a:r>
            <a:r>
              <a:rPr lang="sr-Latn-RS" dirty="0">
                <a:solidFill>
                  <a:srgbClr val="95C39B"/>
                </a:solidFill>
                <a:effectLst>
                  <a:outerShdw blurRad="38100" dist="38100" dir="2700000" algn="tl">
                    <a:srgbClr val="000000">
                      <a:alpha val="43137"/>
                    </a:srgbClr>
                  </a:outerShdw>
                </a:effectLst>
                <a:latin typeface="ISOCTEUR" panose="020B0609020202020204" pitchFamily="49" charset="0"/>
              </a:rPr>
              <a:t/>
            </a:r>
            <a:br>
              <a:rPr lang="sr-Latn-RS" dirty="0">
                <a:solidFill>
                  <a:srgbClr val="95C39B"/>
                </a:solidFill>
                <a:effectLst>
                  <a:outerShdw blurRad="38100" dist="38100" dir="2700000" algn="tl">
                    <a:srgbClr val="000000">
                      <a:alpha val="43137"/>
                    </a:srgbClr>
                  </a:outerShdw>
                </a:effectLst>
                <a:latin typeface="ISOCTEUR" panose="020B0609020202020204" pitchFamily="49" charset="0"/>
              </a:rPr>
            </a:br>
            <a:endParaRPr lang="en-NZ" dirty="0">
              <a:solidFill>
                <a:srgbClr val="95C39B"/>
              </a:solidFill>
              <a:effectLst>
                <a:outerShdw blurRad="38100" dist="38100" dir="2700000" algn="tl">
                  <a:srgbClr val="000000">
                    <a:alpha val="43137"/>
                  </a:srgbClr>
                </a:outerShdw>
              </a:effectLst>
              <a:latin typeface="ISOCTEUR" panose="020B0609020202020204" pitchFamily="49" charset="0"/>
            </a:endParaRPr>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a:xfrm>
            <a:off x="443139" y="4492380"/>
            <a:ext cx="7682944" cy="1649623"/>
          </a:xfrm>
        </p:spPr>
        <p:txBody>
          <a:bodyPr anchor="ctr" anchorCtr="0">
            <a:normAutofit lnSpcReduction="10000"/>
          </a:bodyPr>
          <a:lstStyle/>
          <a:p>
            <a:pPr algn="l"/>
            <a:r>
              <a:rPr lang="sr-Latn-ME"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Emina Jahić</a:t>
            </a:r>
          </a:p>
          <a:p>
            <a:pPr algn="l"/>
            <a:r>
              <a:rPr lang="sr-Latn-ME"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Biljana Knežević</a:t>
            </a:r>
          </a:p>
          <a:p>
            <a:pPr algn="l"/>
            <a:r>
              <a:rPr lang="sr-Latn-ME"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Ena Đapić</a:t>
            </a:r>
          </a:p>
          <a:p>
            <a:pPr algn="l"/>
            <a:r>
              <a:rPr lang="en-US"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atin typeface="ISOCTEUR" panose="020B0609020202020204" pitchFamily="49" charset="0"/>
              </a:rPr>
              <a:t>p</a:t>
            </a:r>
            <a:r>
              <a:rPr lang="en-US"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rof. </a:t>
            </a:r>
            <a:r>
              <a:rPr lang="en-US" b="1" spc="-300" dirty="0" err="1"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dr</a:t>
            </a:r>
            <a:r>
              <a:rPr lang="en-US"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 </a:t>
            </a:r>
            <a:r>
              <a:rPr lang="sr-Latn-ME"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Vladan </a:t>
            </a:r>
            <a:r>
              <a:rPr lang="sr-Latn-ME" b="1" spc="-300" dirty="0" smtClean="0">
                <a:ln w="0"/>
                <a:gradFill flip="none" rotWithShape="1">
                  <a:gsLst>
                    <a:gs pos="16206">
                      <a:srgbClr val="249363"/>
                    </a:gs>
                    <a:gs pos="16000">
                      <a:schemeClr val="accent1"/>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a:latin typeface="ISOCTEUR" panose="020B0609020202020204" pitchFamily="49" charset="0"/>
              </a:rPr>
              <a:t>Radulović </a:t>
            </a:r>
          </a:p>
          <a:p>
            <a:endParaRPr lang="en-NZ" dirty="0">
              <a:ln w="0"/>
              <a:solidFill>
                <a:schemeClr val="accent1"/>
              </a:solidFill>
              <a:effectLst>
                <a:innerShdw blurRad="63500" dist="50800" dir="13500000">
                  <a:prstClr val="black">
                    <a:alpha val="50000"/>
                  </a:prstClr>
                </a:innerShdw>
              </a:effectLst>
            </a:endParaRPr>
          </a:p>
        </p:txBody>
      </p:sp>
      <p:sp>
        <p:nvSpPr>
          <p:cNvPr id="5" name="Subtitle 2">
            <a:extLst>
              <a:ext uri="{FF2B5EF4-FFF2-40B4-BE49-F238E27FC236}">
                <a16:creationId xmlns:a16="http://schemas.microsoft.com/office/drawing/2014/main" xmlns="" id="{EC0EF756-2813-4C92-852F-C68BE5F816AC}"/>
              </a:ext>
            </a:extLst>
          </p:cNvPr>
          <p:cNvSpPr txBox="1">
            <a:spLocks/>
          </p:cNvSpPr>
          <p:nvPr/>
        </p:nvSpPr>
        <p:spPr>
          <a:xfrm>
            <a:off x="1095058" y="415423"/>
            <a:ext cx="6858000" cy="538697"/>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dirty="0" smtClean="0">
                <a:ln w="0"/>
                <a:solidFill>
                  <a:schemeClr val="accent1"/>
                </a:solidFill>
                <a:effectLst>
                  <a:innerShdw blurRad="63500" dist="50800" dir="13500000">
                    <a:schemeClr val="accent2">
                      <a:alpha val="50000"/>
                    </a:schemeClr>
                  </a:innerShdw>
                </a:effectLst>
                <a:latin typeface="ISOCTEUR" panose="020B0609020202020204" pitchFamily="49" charset="0"/>
              </a:rPr>
              <a:t>VI SAVJETOVANJE CG KO CIGRE</a:t>
            </a:r>
            <a:endParaRPr lang="en-NZ" dirty="0">
              <a:ln w="0"/>
              <a:solidFill>
                <a:schemeClr val="accent1"/>
              </a:solidFill>
              <a:effectLst>
                <a:innerShdw blurRad="63500" dist="50800" dir="13500000">
                  <a:schemeClr val="accent2">
                    <a:alpha val="50000"/>
                  </a:schemeClr>
                </a:innerShdw>
              </a:effectLst>
              <a:latin typeface="ISOCTEUR" panose="020B0609020202020204" pitchFamily="49" charset="0"/>
            </a:endParaRPr>
          </a:p>
        </p:txBody>
      </p:sp>
      <p:sp>
        <p:nvSpPr>
          <p:cNvPr id="6" name="Subtitle 2">
            <a:extLst>
              <a:ext uri="{FF2B5EF4-FFF2-40B4-BE49-F238E27FC236}">
                <a16:creationId xmlns:a16="http://schemas.microsoft.com/office/drawing/2014/main" xmlns="" id="{EC0EF756-2813-4C92-852F-C68BE5F816AC}"/>
              </a:ext>
            </a:extLst>
          </p:cNvPr>
          <p:cNvSpPr txBox="1">
            <a:spLocks/>
          </p:cNvSpPr>
          <p:nvPr/>
        </p:nvSpPr>
        <p:spPr>
          <a:xfrm>
            <a:off x="864237" y="6028342"/>
            <a:ext cx="6858000" cy="538697"/>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Latn-ME" spc="-300" dirty="0" smtClean="0">
                <a:ln w="0"/>
                <a:solidFill>
                  <a:srgbClr val="4EA063"/>
                </a:solidFill>
                <a:effectLst>
                  <a:innerShdw blurRad="63500" dist="50800" dir="13500000">
                    <a:schemeClr val="accent1">
                      <a:alpha val="50000"/>
                    </a:schemeClr>
                  </a:innerShdw>
                </a:effectLst>
                <a:latin typeface="ISOCTEUR" panose="020B0609020202020204" pitchFamily="49" charset="0"/>
              </a:rPr>
              <a:t>U Budvi 17. maja 2019. godine</a:t>
            </a:r>
            <a:endParaRPr lang="en-NZ" spc="-300" dirty="0">
              <a:ln w="0"/>
              <a:solidFill>
                <a:srgbClr val="4EA063"/>
              </a:solidFill>
              <a:effectLst>
                <a:innerShdw blurRad="63500" dist="50800" dir="13500000">
                  <a:schemeClr val="accent1">
                    <a:alpha val="50000"/>
                  </a:schemeClr>
                </a:innerShdw>
              </a:effectLst>
              <a:latin typeface="ISOCTEUR" panose="020B0609020202020204" pitchFamily="49" charset="0"/>
            </a:endParaRPr>
          </a:p>
        </p:txBody>
      </p:sp>
    </p:spTree>
    <p:extLst>
      <p:ext uri="{BB962C8B-B14F-4D97-AF65-F5344CB8AC3E}">
        <p14:creationId xmlns:p14="http://schemas.microsoft.com/office/powerpoint/2010/main" val="4036215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142" y="3013655"/>
            <a:ext cx="5952031" cy="849744"/>
          </a:xfrm>
        </p:spPr>
        <p:txBody>
          <a:bodyPr>
            <a:normAutofit/>
          </a:bodyPr>
          <a:lstStyle/>
          <a:p>
            <a:pPr algn="ctr"/>
            <a:r>
              <a:rPr lang="en-US" sz="3600" b="1" dirty="0" err="1" smtClean="0">
                <a:solidFill>
                  <a:srgbClr val="95C39B"/>
                </a:solidFill>
                <a:latin typeface="ISOCTEUR" panose="020B0609020202020204" pitchFamily="49" charset="0"/>
              </a:rPr>
              <a:t>Hvala</a:t>
            </a:r>
            <a:r>
              <a:rPr lang="en-US" sz="3600" b="1" dirty="0" smtClean="0">
                <a:solidFill>
                  <a:srgbClr val="95C39B"/>
                </a:solidFill>
                <a:latin typeface="ISOCTEUR" panose="020B0609020202020204" pitchFamily="49" charset="0"/>
              </a:rPr>
              <a:t> </a:t>
            </a:r>
            <a:r>
              <a:rPr lang="en-US" sz="3600" b="1" dirty="0" err="1" smtClean="0">
                <a:solidFill>
                  <a:srgbClr val="95C39B"/>
                </a:solidFill>
                <a:latin typeface="ISOCTEUR" panose="020B0609020202020204" pitchFamily="49" charset="0"/>
              </a:rPr>
              <a:t>na</a:t>
            </a:r>
            <a:r>
              <a:rPr lang="en-US" sz="3600" b="1" dirty="0" smtClean="0">
                <a:solidFill>
                  <a:srgbClr val="95C39B"/>
                </a:solidFill>
                <a:latin typeface="ISOCTEUR" panose="020B0609020202020204" pitchFamily="49" charset="0"/>
              </a:rPr>
              <a:t> </a:t>
            </a:r>
            <a:r>
              <a:rPr lang="en-US" sz="3600" b="1" dirty="0" err="1" smtClean="0">
                <a:solidFill>
                  <a:srgbClr val="95C39B"/>
                </a:solidFill>
                <a:latin typeface="ISOCTEUR" panose="020B0609020202020204" pitchFamily="49" charset="0"/>
              </a:rPr>
              <a:t>pažnji</a:t>
            </a:r>
            <a:r>
              <a:rPr lang="en-US" sz="3600" b="1" dirty="0" smtClean="0">
                <a:solidFill>
                  <a:srgbClr val="95C39B"/>
                </a:solidFill>
                <a:latin typeface="ISOCTEUR" panose="020B0609020202020204" pitchFamily="49" charset="0"/>
              </a:rPr>
              <a:t>!</a:t>
            </a:r>
            <a:endParaRPr lang="sr-Latn-RS" sz="3600" b="1" dirty="0">
              <a:solidFill>
                <a:srgbClr val="95C39B"/>
              </a:solidFill>
              <a:latin typeface="ISOCTEUR" panose="020B0609020202020204" pitchFamily="49" charset="0"/>
            </a:endParaRPr>
          </a:p>
        </p:txBody>
      </p:sp>
    </p:spTree>
    <p:extLst>
      <p:ext uri="{BB962C8B-B14F-4D97-AF65-F5344CB8AC3E}">
        <p14:creationId xmlns:p14="http://schemas.microsoft.com/office/powerpoint/2010/main" val="2647354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529"/>
            <a:ext cx="7886700" cy="745828"/>
          </a:xfrm>
        </p:spPr>
        <p:txBody>
          <a:bodyPr>
            <a:normAutofit/>
          </a:bodyPr>
          <a:lstStyle/>
          <a:p>
            <a:r>
              <a:rPr lang="en-US" b="1" dirty="0" smtClean="0">
                <a:solidFill>
                  <a:srgbClr val="95C39B"/>
                </a:solidFill>
                <a:latin typeface="ISOCTEUR" panose="020B0609020202020204" pitchFamily="49" charset="0"/>
              </a:rPr>
              <a:t>UVOD</a:t>
            </a:r>
            <a:endParaRPr lang="sr-Latn-RS" dirty="0">
              <a:latin typeface="ISOCTEUR" panose="020B0609020202020204" pitchFamily="49" charset="0"/>
            </a:endParaRPr>
          </a:p>
        </p:txBody>
      </p:sp>
      <p:sp>
        <p:nvSpPr>
          <p:cNvPr id="3" name="Content Placeholder 2"/>
          <p:cNvSpPr>
            <a:spLocks noGrp="1"/>
          </p:cNvSpPr>
          <p:nvPr>
            <p:ph idx="1"/>
          </p:nvPr>
        </p:nvSpPr>
        <p:spPr>
          <a:xfrm>
            <a:off x="0" y="1499017"/>
            <a:ext cx="4507606" cy="5030573"/>
          </a:xfrm>
        </p:spPr>
        <p:txBody>
          <a:bodyPr>
            <a:noAutofit/>
          </a:bodyPr>
          <a:lstStyle/>
          <a:p>
            <a:r>
              <a:rPr lang="hr-HR" dirty="0">
                <a:solidFill>
                  <a:schemeClr val="bg1"/>
                </a:solidFill>
              </a:rPr>
              <a:t> </a:t>
            </a:r>
            <a:r>
              <a:rPr lang="hr-HR" dirty="0">
                <a:solidFill>
                  <a:schemeClr val="bg1"/>
                </a:solidFill>
                <a:latin typeface="Yu Gothic" panose="020B0400000000000000" pitchFamily="34" charset="-128"/>
                <a:ea typeface="Yu Gothic" panose="020B0400000000000000" pitchFamily="34" charset="-128"/>
              </a:rPr>
              <a:t>Atmosferska pražnjenja predstavljaju jedan od najvećih problema za normalno </a:t>
            </a:r>
            <a:r>
              <a:rPr lang="hr-HR" dirty="0" err="1">
                <a:solidFill>
                  <a:schemeClr val="bg1"/>
                </a:solidFill>
                <a:latin typeface="Yu Gothic" panose="020B0400000000000000" pitchFamily="34" charset="-128"/>
                <a:ea typeface="Yu Gothic" panose="020B0400000000000000" pitchFamily="34" charset="-128"/>
              </a:rPr>
              <a:t>funkcionisanje</a:t>
            </a:r>
            <a:r>
              <a:rPr lang="hr-HR" dirty="0">
                <a:solidFill>
                  <a:schemeClr val="bg1"/>
                </a:solidFill>
                <a:latin typeface="Yu Gothic" panose="020B0400000000000000" pitchFamily="34" charset="-128"/>
                <a:ea typeface="Yu Gothic" panose="020B0400000000000000" pitchFamily="34" charset="-128"/>
              </a:rPr>
              <a:t> nadzemnih vodova. </a:t>
            </a:r>
          </a:p>
          <a:p>
            <a:r>
              <a:rPr lang="hr-HR" dirty="0">
                <a:solidFill>
                  <a:schemeClr val="bg1"/>
                </a:solidFill>
                <a:latin typeface="Yu Gothic" panose="020B0400000000000000" pitchFamily="34" charset="-128"/>
                <a:ea typeface="Yu Gothic" panose="020B0400000000000000" pitchFamily="34" charset="-128"/>
              </a:rPr>
              <a:t> Može se desiti više scenarija koji ugrožavaju izolaciju </a:t>
            </a:r>
            <a:r>
              <a:rPr lang="en-US" dirty="0" err="1" smtClean="0">
                <a:solidFill>
                  <a:schemeClr val="bg1"/>
                </a:solidFill>
                <a:latin typeface="Yu Gothic" panose="020B0400000000000000" pitchFamily="34" charset="-128"/>
                <a:ea typeface="Yu Gothic" panose="020B0400000000000000" pitchFamily="34" charset="-128"/>
              </a:rPr>
              <a:t>nadzemnog</a:t>
            </a:r>
            <a:r>
              <a:rPr lang="en-US" dirty="0" smtClean="0">
                <a:solidFill>
                  <a:schemeClr val="bg1"/>
                </a:solidFill>
                <a:latin typeface="Yu Gothic" panose="020B0400000000000000" pitchFamily="34" charset="-128"/>
                <a:ea typeface="Yu Gothic" panose="020B0400000000000000" pitchFamily="34" charset="-128"/>
              </a:rPr>
              <a:t> </a:t>
            </a:r>
            <a:r>
              <a:rPr lang="en-US" dirty="0" err="1" smtClean="0">
                <a:solidFill>
                  <a:schemeClr val="bg1"/>
                </a:solidFill>
                <a:latin typeface="Yu Gothic" panose="020B0400000000000000" pitchFamily="34" charset="-128"/>
                <a:ea typeface="Yu Gothic" panose="020B0400000000000000" pitchFamily="34" charset="-128"/>
              </a:rPr>
              <a:t>voda</a:t>
            </a:r>
            <a:r>
              <a:rPr lang="en-US" dirty="0" smtClean="0">
                <a:solidFill>
                  <a:schemeClr val="bg1"/>
                </a:solidFill>
                <a:latin typeface="Yu Gothic" panose="020B0400000000000000" pitchFamily="34" charset="-128"/>
                <a:ea typeface="Yu Gothic" panose="020B0400000000000000" pitchFamily="34" charset="-128"/>
              </a:rPr>
              <a:t>.</a:t>
            </a:r>
            <a:endParaRPr lang="hr-HR" dirty="0">
              <a:solidFill>
                <a:schemeClr val="bg1"/>
              </a:solidFill>
              <a:latin typeface="Yu Gothic" panose="020B0400000000000000" pitchFamily="34" charset="-128"/>
              <a:ea typeface="Yu Gothic" panose="020B0400000000000000" pitchFamily="34" charset="-128"/>
            </a:endParaRPr>
          </a:p>
          <a:p>
            <a:r>
              <a:rPr lang="hr-HR" dirty="0">
                <a:solidFill>
                  <a:schemeClr val="bg1"/>
                </a:solidFill>
                <a:latin typeface="Yu Gothic" panose="020B0400000000000000" pitchFamily="34" charset="-128"/>
                <a:ea typeface="Yu Gothic" panose="020B0400000000000000" pitchFamily="34" charset="-128"/>
              </a:rPr>
              <a:t> Cilj rada je da </a:t>
            </a:r>
            <a:r>
              <a:rPr lang="hr-HR" dirty="0" err="1">
                <a:solidFill>
                  <a:schemeClr val="bg1"/>
                </a:solidFill>
                <a:latin typeface="Yu Gothic" panose="020B0400000000000000" pitchFamily="34" charset="-128"/>
                <a:ea typeface="Yu Gothic" panose="020B0400000000000000" pitchFamily="34" charset="-128"/>
              </a:rPr>
              <a:t>korišćenjem</a:t>
            </a:r>
            <a:r>
              <a:rPr lang="hr-HR" dirty="0">
                <a:solidFill>
                  <a:schemeClr val="bg1"/>
                </a:solidFill>
                <a:latin typeface="Yu Gothic" panose="020B0400000000000000" pitchFamily="34" charset="-128"/>
                <a:ea typeface="Yu Gothic" panose="020B0400000000000000" pitchFamily="34" charset="-128"/>
              </a:rPr>
              <a:t> </a:t>
            </a:r>
            <a:r>
              <a:rPr lang="hr-HR" dirty="0" err="1">
                <a:solidFill>
                  <a:schemeClr val="bg1"/>
                </a:solidFill>
                <a:latin typeface="Yu Gothic" panose="020B0400000000000000" pitchFamily="34" charset="-128"/>
                <a:ea typeface="Yu Gothic" panose="020B0400000000000000" pitchFamily="34" charset="-128"/>
              </a:rPr>
              <a:t>elektrogeometrijskog</a:t>
            </a:r>
            <a:r>
              <a:rPr lang="hr-HR" dirty="0">
                <a:solidFill>
                  <a:schemeClr val="bg1"/>
                </a:solidFill>
                <a:latin typeface="Yu Gothic" panose="020B0400000000000000" pitchFamily="34" charset="-128"/>
                <a:ea typeface="Yu Gothic" panose="020B0400000000000000" pitchFamily="34" charset="-128"/>
              </a:rPr>
              <a:t> modela ukaže na značaj</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koji</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imaju</a:t>
            </a:r>
            <a:r>
              <a:rPr lang="hr-HR" dirty="0">
                <a:solidFill>
                  <a:schemeClr val="bg1"/>
                </a:solidFill>
                <a:latin typeface="Yu Gothic" panose="020B0400000000000000" pitchFamily="34" charset="-128"/>
                <a:ea typeface="Yu Gothic" panose="020B0400000000000000" pitchFamily="34" charset="-128"/>
              </a:rPr>
              <a:t> </a:t>
            </a:r>
            <a:r>
              <a:rPr lang="hr-HR" dirty="0" err="1">
                <a:solidFill>
                  <a:schemeClr val="bg1"/>
                </a:solidFill>
                <a:latin typeface="Yu Gothic" panose="020B0400000000000000" pitchFamily="34" charset="-128"/>
                <a:ea typeface="Yu Gothic" panose="020B0400000000000000" pitchFamily="34" charset="-128"/>
              </a:rPr>
              <a:t>konstrukcion</a:t>
            </a:r>
            <a:r>
              <a:rPr lang="en-US" dirty="0">
                <a:solidFill>
                  <a:schemeClr val="bg1"/>
                </a:solidFill>
                <a:latin typeface="Yu Gothic" panose="020B0400000000000000" pitchFamily="34" charset="-128"/>
                <a:ea typeface="Yu Gothic" panose="020B0400000000000000" pitchFamily="34" charset="-128"/>
              </a:rPr>
              <a:t>e</a:t>
            </a:r>
            <a:r>
              <a:rPr lang="hr-HR" dirty="0">
                <a:solidFill>
                  <a:schemeClr val="bg1"/>
                </a:solidFill>
                <a:latin typeface="Yu Gothic" panose="020B0400000000000000" pitchFamily="34" charset="-128"/>
                <a:ea typeface="Yu Gothic" panose="020B0400000000000000" pitchFamily="34" charset="-128"/>
              </a:rPr>
              <a:t> </a:t>
            </a:r>
            <a:r>
              <a:rPr lang="hr-HR" dirty="0" err="1">
                <a:solidFill>
                  <a:schemeClr val="bg1"/>
                </a:solidFill>
                <a:latin typeface="Yu Gothic" panose="020B0400000000000000" pitchFamily="34" charset="-128"/>
                <a:ea typeface="Yu Gothic" panose="020B0400000000000000" pitchFamily="34" charset="-128"/>
              </a:rPr>
              <a:t>karakteristik</a:t>
            </a:r>
            <a:r>
              <a:rPr lang="en-US" dirty="0">
                <a:solidFill>
                  <a:schemeClr val="bg1"/>
                </a:solidFill>
                <a:latin typeface="Yu Gothic" panose="020B0400000000000000" pitchFamily="34" charset="-128"/>
                <a:ea typeface="Yu Gothic" panose="020B0400000000000000" pitchFamily="34" charset="-128"/>
              </a:rPr>
              <a:t>e</a:t>
            </a:r>
            <a:r>
              <a:rPr lang="hr-HR" dirty="0">
                <a:solidFill>
                  <a:schemeClr val="bg1"/>
                </a:solidFill>
                <a:latin typeface="Yu Gothic" panose="020B0400000000000000" pitchFamily="34" charset="-128"/>
                <a:ea typeface="Yu Gothic" panose="020B0400000000000000" pitchFamily="34" charset="-128"/>
              </a:rPr>
              <a:t> stuba </a:t>
            </a:r>
            <a:r>
              <a:rPr lang="en-US" dirty="0" err="1">
                <a:solidFill>
                  <a:schemeClr val="bg1"/>
                </a:solidFill>
                <a:latin typeface="Yu Gothic" panose="020B0400000000000000" pitchFamily="34" charset="-128"/>
                <a:ea typeface="Yu Gothic" panose="020B0400000000000000" pitchFamily="34" charset="-128"/>
              </a:rPr>
              <a:t>vazdušnog</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voda</a:t>
            </a:r>
            <a:r>
              <a:rPr lang="en-US" dirty="0">
                <a:solidFill>
                  <a:schemeClr val="bg1"/>
                </a:solidFill>
                <a:latin typeface="Yu Gothic" panose="020B0400000000000000" pitchFamily="34" charset="-128"/>
                <a:ea typeface="Yu Gothic" panose="020B0400000000000000" pitchFamily="34" charset="-128"/>
              </a:rPr>
              <a:t> z</a:t>
            </a:r>
            <a:r>
              <a:rPr lang="hr-HR" dirty="0">
                <a:solidFill>
                  <a:schemeClr val="bg1"/>
                </a:solidFill>
                <a:latin typeface="Yu Gothic" panose="020B0400000000000000" pitchFamily="34" charset="-128"/>
                <a:ea typeface="Yu Gothic" panose="020B0400000000000000" pitchFamily="34" charset="-128"/>
              </a:rPr>
              <a:t>a zaštitu od atmosferskog </a:t>
            </a:r>
            <a:r>
              <a:rPr lang="hr-HR" dirty="0" smtClean="0">
                <a:solidFill>
                  <a:schemeClr val="bg1"/>
                </a:solidFill>
                <a:latin typeface="Yu Gothic" panose="020B0400000000000000" pitchFamily="34" charset="-128"/>
                <a:ea typeface="Yu Gothic" panose="020B0400000000000000" pitchFamily="34" charset="-128"/>
              </a:rPr>
              <a:t>pražnjenja</a:t>
            </a:r>
            <a:r>
              <a:rPr lang="en-US" dirty="0" smtClean="0">
                <a:solidFill>
                  <a:schemeClr val="bg1"/>
                </a:solidFill>
                <a:latin typeface="Yu Gothic" panose="020B0400000000000000" pitchFamily="34" charset="-128"/>
                <a:ea typeface="Yu Gothic" panose="020B0400000000000000" pitchFamily="34" charset="-128"/>
              </a:rPr>
              <a:t>.</a:t>
            </a:r>
            <a:endParaRPr lang="en-US" dirty="0">
              <a:solidFill>
                <a:schemeClr val="bg1"/>
              </a:solidFill>
              <a:latin typeface="Yu Gothic" panose="020B0400000000000000" pitchFamily="34" charset="-128"/>
              <a:ea typeface="Yu Gothic" panose="020B0400000000000000" pitchFamily="34" charset="-128"/>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643362" y="1813073"/>
            <a:ext cx="4275786" cy="3732549"/>
          </a:xfrm>
          <a:prstGeom prst="roundRect">
            <a:avLst>
              <a:gd name="adj" fmla="val 8594"/>
            </a:avLst>
          </a:prstGeom>
          <a:solidFill>
            <a:srgbClr val="95C39B">
              <a:alpha val="94000"/>
            </a:srgbClr>
          </a:solidFill>
          <a:ln>
            <a:noFill/>
          </a:ln>
          <a:effectLst/>
        </p:spPr>
      </p:pic>
    </p:spTree>
    <p:extLst>
      <p:ext uri="{BB962C8B-B14F-4D97-AF65-F5344CB8AC3E}">
        <p14:creationId xmlns:p14="http://schemas.microsoft.com/office/powerpoint/2010/main" val="1992112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28" y="406252"/>
            <a:ext cx="7886700" cy="745828"/>
          </a:xfrm>
        </p:spPr>
        <p:txBody>
          <a:bodyPr/>
          <a:lstStyle/>
          <a:p>
            <a:r>
              <a:rPr lang="hr-HR" b="1" dirty="0">
                <a:solidFill>
                  <a:srgbClr val="95C39B"/>
                </a:solidFill>
                <a:latin typeface="ISOCTEUR" panose="020B0609020202020204" pitchFamily="49" charset="0"/>
              </a:rPr>
              <a:t>ELEKTROGEOMETRIJSKI MODEL</a:t>
            </a:r>
            <a:endParaRPr lang="sr-Latn-RS" dirty="0"/>
          </a:p>
        </p:txBody>
      </p:sp>
      <p:sp>
        <p:nvSpPr>
          <p:cNvPr id="3" name="Content Placeholder 2"/>
          <p:cNvSpPr>
            <a:spLocks noGrp="1"/>
          </p:cNvSpPr>
          <p:nvPr>
            <p:ph idx="1"/>
          </p:nvPr>
        </p:nvSpPr>
        <p:spPr>
          <a:xfrm>
            <a:off x="112428" y="1922387"/>
            <a:ext cx="4150653" cy="5141626"/>
          </a:xfrm>
        </p:spPr>
        <p:txBody>
          <a:bodyPr/>
          <a:lstStyle/>
          <a:p>
            <a:r>
              <a:rPr lang="en-US" dirty="0" err="1">
                <a:solidFill>
                  <a:schemeClr val="bg1"/>
                </a:solidFill>
                <a:latin typeface="Yu Gothic" panose="020B0400000000000000" pitchFamily="34" charset="-128"/>
                <a:ea typeface="Yu Gothic" panose="020B0400000000000000" pitchFamily="34" charset="-128"/>
              </a:rPr>
              <a:t>Elektrogeometrijski</a:t>
            </a:r>
            <a:r>
              <a:rPr lang="en-US" dirty="0">
                <a:solidFill>
                  <a:schemeClr val="bg1"/>
                </a:solidFill>
                <a:latin typeface="Yu Gothic" panose="020B0400000000000000" pitchFamily="34" charset="-128"/>
                <a:ea typeface="Yu Gothic" panose="020B0400000000000000" pitchFamily="34" charset="-128"/>
              </a:rPr>
              <a:t> model je </a:t>
            </a:r>
            <a:r>
              <a:rPr lang="en-US" dirty="0" err="1">
                <a:solidFill>
                  <a:schemeClr val="bg1"/>
                </a:solidFill>
                <a:latin typeface="Yu Gothic" panose="020B0400000000000000" pitchFamily="34" charset="-128"/>
                <a:ea typeface="Yu Gothic" panose="020B0400000000000000" pitchFamily="34" charset="-128"/>
              </a:rPr>
              <a:t>grafo-analitički</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postupak</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na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osnovu</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kog</a:t>
            </a:r>
            <a:r>
              <a:rPr lang="en-US" dirty="0">
                <a:solidFill>
                  <a:schemeClr val="bg1"/>
                </a:solidFill>
                <a:latin typeface="Yu Gothic" panose="020B0400000000000000" pitchFamily="34" charset="-128"/>
                <a:ea typeface="Yu Gothic" panose="020B0400000000000000" pitchFamily="34" charset="-128"/>
              </a:rPr>
              <a:t> se </a:t>
            </a:r>
            <a:r>
              <a:rPr lang="en-US" dirty="0" err="1">
                <a:solidFill>
                  <a:schemeClr val="bg1"/>
                </a:solidFill>
                <a:latin typeface="Yu Gothic" panose="020B0400000000000000" pitchFamily="34" charset="-128"/>
                <a:ea typeface="Yu Gothic" panose="020B0400000000000000" pitchFamily="34" charset="-128"/>
              </a:rPr>
              <a:t>procjenjuje</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ugroženost</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nadzemnih</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vodova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usled</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atmosferskog</a:t>
            </a:r>
            <a:r>
              <a:rPr lang="en-US" dirty="0">
                <a:solidFill>
                  <a:schemeClr val="bg1"/>
                </a:solidFill>
                <a:latin typeface="Yu Gothic" panose="020B0400000000000000" pitchFamily="34" charset="-128"/>
                <a:ea typeface="Yu Gothic" panose="020B0400000000000000" pitchFamily="34" charset="-128"/>
              </a:rPr>
              <a:t> </a:t>
            </a:r>
            <a:r>
              <a:rPr lang="en-US" dirty="0" err="1" smtClean="0">
                <a:solidFill>
                  <a:schemeClr val="bg1"/>
                </a:solidFill>
                <a:latin typeface="Yu Gothic" panose="020B0400000000000000" pitchFamily="34" charset="-128"/>
                <a:ea typeface="Yu Gothic" panose="020B0400000000000000" pitchFamily="34" charset="-128"/>
              </a:rPr>
              <a:t>pražnjenja</a:t>
            </a:r>
            <a:r>
              <a:rPr lang="en-US" dirty="0" smtClean="0">
                <a:solidFill>
                  <a:schemeClr val="bg1"/>
                </a:solidFill>
                <a:latin typeface="Yu Gothic" panose="020B0400000000000000" pitchFamily="34" charset="-128"/>
                <a:ea typeface="Yu Gothic" panose="020B0400000000000000" pitchFamily="34" charset="-128"/>
              </a:rPr>
              <a:t>.</a:t>
            </a:r>
          </a:p>
          <a:p>
            <a:endParaRPr lang="en-US" dirty="0">
              <a:solidFill>
                <a:schemeClr val="bg1"/>
              </a:solidFill>
              <a:latin typeface="Yu Gothic" panose="020B0400000000000000" pitchFamily="34" charset="-128"/>
              <a:ea typeface="Yu Gothic" panose="020B0400000000000000" pitchFamily="34" charset="-128"/>
            </a:endParaRPr>
          </a:p>
          <a:p>
            <a:r>
              <a:rPr lang="en-US" dirty="0" err="1" smtClean="0">
                <a:solidFill>
                  <a:schemeClr val="bg1"/>
                </a:solidFill>
                <a:latin typeface="Yu Gothic" panose="020B0400000000000000" pitchFamily="34" charset="-128"/>
                <a:ea typeface="Yu Gothic" panose="020B0400000000000000" pitchFamily="34" charset="-128"/>
              </a:rPr>
              <a:t>Osnovna</a:t>
            </a:r>
            <a:r>
              <a:rPr lang="en-US" dirty="0" smtClean="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pretpostavka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dužina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poslednjeg</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skoka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skokovitog</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lidera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direktno</a:t>
            </a:r>
            <a:r>
              <a:rPr lang="en-US" dirty="0">
                <a:solidFill>
                  <a:schemeClr val="bg1"/>
                </a:solidFill>
                <a:latin typeface="Yu Gothic" panose="020B0400000000000000" pitchFamily="34" charset="-128"/>
                <a:ea typeface="Yu Gothic" panose="020B0400000000000000" pitchFamily="34" charset="-128"/>
              </a:rPr>
              <a:t> je </a:t>
            </a:r>
            <a:r>
              <a:rPr lang="en-US" dirty="0" err="1">
                <a:solidFill>
                  <a:schemeClr val="bg1"/>
                </a:solidFill>
                <a:latin typeface="Yu Gothic" panose="020B0400000000000000" pitchFamily="34" charset="-128"/>
                <a:ea typeface="Yu Gothic" panose="020B0400000000000000" pitchFamily="34" charset="-128"/>
              </a:rPr>
              <a:t>srazmjerna</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amplitudi</a:t>
            </a:r>
            <a:r>
              <a:rPr lang="en-US" dirty="0">
                <a:solidFill>
                  <a:schemeClr val="bg1"/>
                </a:solidFill>
                <a:latin typeface="Yu Gothic" panose="020B0400000000000000" pitchFamily="34" charset="-128"/>
                <a:ea typeface="Yu Gothic" panose="020B0400000000000000" pitchFamily="34" charset="-128"/>
              </a:rPr>
              <a:t> </a:t>
            </a:r>
            <a:r>
              <a:rPr lang="en-US" dirty="0" err="1">
                <a:solidFill>
                  <a:schemeClr val="bg1"/>
                </a:solidFill>
                <a:latin typeface="Yu Gothic" panose="020B0400000000000000" pitchFamily="34" charset="-128"/>
                <a:ea typeface="Yu Gothic" panose="020B0400000000000000" pitchFamily="34" charset="-128"/>
              </a:rPr>
              <a:t>struje</a:t>
            </a:r>
            <a:r>
              <a:rPr lang="en-US" dirty="0">
                <a:solidFill>
                  <a:schemeClr val="bg1"/>
                </a:solidFill>
                <a:latin typeface="Yu Gothic" panose="020B0400000000000000" pitchFamily="34" charset="-128"/>
                <a:ea typeface="Yu Gothic" panose="020B0400000000000000" pitchFamily="34" charset="-128"/>
              </a:rPr>
              <a:t> </a:t>
            </a:r>
            <a:r>
              <a:rPr lang="en-US" dirty="0" err="1" smtClean="0">
                <a:solidFill>
                  <a:schemeClr val="bg1"/>
                </a:solidFill>
                <a:latin typeface="Yu Gothic" panose="020B0400000000000000" pitchFamily="34" charset="-128"/>
                <a:ea typeface="Yu Gothic" panose="020B0400000000000000" pitchFamily="34" charset="-128"/>
              </a:rPr>
              <a:t>pražnjenja</a:t>
            </a:r>
            <a:r>
              <a:rPr lang="en-US" dirty="0" smtClean="0">
                <a:solidFill>
                  <a:schemeClr val="bg1"/>
                </a:solidFill>
                <a:latin typeface="Yu Gothic" panose="020B0400000000000000" pitchFamily="34" charset="-128"/>
                <a:ea typeface="Yu Gothic" panose="020B0400000000000000" pitchFamily="34" charset="-128"/>
              </a:rPr>
              <a:t>.</a:t>
            </a:r>
            <a:endParaRPr lang="en-US" dirty="0">
              <a:solidFill>
                <a:schemeClr val="bg1"/>
              </a:solidFill>
              <a:latin typeface="Yu Gothic" panose="020B0400000000000000" pitchFamily="34" charset="-128"/>
              <a:ea typeface="Yu Gothic" panose="020B0400000000000000" pitchFamily="34" charset="-128"/>
            </a:endParaRPr>
          </a:p>
        </p:txBody>
      </p:sp>
      <mc:AlternateContent xmlns:mc="http://schemas.openxmlformats.org/markup-compatibility/2006" xmlns:a14="http://schemas.microsoft.com/office/drawing/2010/main">
        <mc:Choice Requires="a14">
          <p:sp>
            <p:nvSpPr>
              <p:cNvPr id="4" name="Rectangle 3"/>
              <p:cNvSpPr/>
              <p:nvPr/>
            </p:nvSpPr>
            <p:spPr>
              <a:xfrm>
                <a:off x="4741754" y="1308463"/>
                <a:ext cx="4099868" cy="5755550"/>
              </a:xfrm>
              <a:prstGeom prst="rect">
                <a:avLst/>
              </a:prstGeom>
            </p:spPr>
            <p:txBody>
              <a:bodyPr wrap="square">
                <a:spAutoFit/>
              </a:bodyPr>
              <a:lstStyle/>
              <a:p>
                <a:pPr>
                  <a:buFont typeface="Arial" pitchFamily="34" charset="0"/>
                  <a:buChar char="•"/>
                </a:pPr>
                <a:r>
                  <a:rPr lang="sr-Latn-ME" sz="2000" dirty="0" smtClean="0">
                    <a:solidFill>
                      <a:prstClr val="white"/>
                    </a:solidFill>
                    <a:latin typeface="Yu Gothic" panose="020B0400000000000000" pitchFamily="34" charset="-128"/>
                    <a:ea typeface="Yu Gothic" panose="020B0400000000000000" pitchFamily="34" charset="-128"/>
                  </a:rPr>
                  <a:t>Važne relacije:</a:t>
                </a:r>
                <a:endParaRPr lang="en-US" sz="2000" dirty="0">
                  <a:solidFill>
                    <a:prstClr val="white"/>
                  </a:solidFill>
                  <a:latin typeface="Yu Gothic" panose="020B0400000000000000" pitchFamily="34" charset="-128"/>
                  <a:ea typeface="Yu Gothic" panose="020B0400000000000000" pitchFamily="34" charset="-128"/>
                </a:endParaRP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𝑉</m:t>
                        </m:r>
                      </m:e>
                      <m:sub>
                        <m:r>
                          <a:rPr lang="hr-HR" sz="2400" i="1">
                            <a:solidFill>
                              <a:prstClr val="white"/>
                            </a:solidFill>
                            <a:latin typeface="Cambria Math" panose="02040503050406030204" pitchFamily="18" charset="0"/>
                          </a:rPr>
                          <m:t>𝑙</m:t>
                        </m:r>
                      </m:sub>
                    </m:sSub>
                    <m:r>
                      <a:rPr lang="hr-HR" sz="2400" i="1">
                        <a:solidFill>
                          <a:prstClr val="white"/>
                        </a:solidFill>
                        <a:latin typeface="Cambria Math" panose="02040503050406030204" pitchFamily="18" charset="0"/>
                      </a:rPr>
                      <m:t>=3,7∙</m:t>
                    </m:r>
                    <m:sSup>
                      <m:sSupPr>
                        <m:ctrlPr>
                          <a:rPr lang="sr-Latn-RS" sz="2400" i="1">
                            <a:solidFill>
                              <a:prstClr val="white"/>
                            </a:solidFill>
                            <a:latin typeface="Cambria Math" panose="02040503050406030204" pitchFamily="18" charset="0"/>
                          </a:rPr>
                        </m:ctrlPr>
                      </m:sSupPr>
                      <m:e>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Sub>
                      </m:e>
                      <m:sup>
                        <m:f>
                          <m:fPr>
                            <m:ctrlPr>
                              <a:rPr lang="sr-Latn-RS" sz="2400" i="1">
                                <a:solidFill>
                                  <a:prstClr val="white"/>
                                </a:solidFill>
                                <a:latin typeface="Cambria Math" panose="02040503050406030204" pitchFamily="18" charset="0"/>
                              </a:rPr>
                            </m:ctrlPr>
                          </m:fPr>
                          <m:num>
                            <m:r>
                              <a:rPr lang="en-US" sz="2400" i="1">
                                <a:solidFill>
                                  <a:prstClr val="white"/>
                                </a:solidFill>
                                <a:latin typeface="Cambria Math" panose="02040503050406030204" pitchFamily="18" charset="0"/>
                              </a:rPr>
                              <m:t>2</m:t>
                            </m:r>
                          </m:num>
                          <m:den>
                            <m:r>
                              <a:rPr lang="en-US" sz="2400" i="1">
                                <a:solidFill>
                                  <a:prstClr val="white"/>
                                </a:solidFill>
                                <a:latin typeface="Cambria Math" panose="02040503050406030204" pitchFamily="18" charset="0"/>
                              </a:rPr>
                              <m:t>3</m:t>
                            </m:r>
                          </m:den>
                        </m:f>
                      </m:sup>
                    </m:sSup>
                  </m:oMath>
                </a14:m>
                <a:r>
                  <a:rPr lang="en-US" sz="2400" dirty="0">
                    <a:solidFill>
                      <a:prstClr val="white"/>
                    </a:solidFill>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r>
                      <a:rPr lang="hr-HR" sz="2400" i="1">
                        <a:solidFill>
                          <a:prstClr val="white"/>
                        </a:solidFill>
                        <a:latin typeface="Cambria Math" panose="02040503050406030204" pitchFamily="18" charset="0"/>
                      </a:rPr>
                      <m:t>=1,4∙</m:t>
                    </m:r>
                    <m:sSubSup>
                      <m:sSubSupPr>
                        <m:ctrlPr>
                          <a:rPr lang="sr-Latn-RS" sz="2400" i="1">
                            <a:solidFill>
                              <a:prstClr val="white"/>
                            </a:solidFill>
                            <a:latin typeface="Cambria Math" panose="02040503050406030204" pitchFamily="18" charset="0"/>
                          </a:rPr>
                        </m:ctrlPr>
                      </m:sSubSupPr>
                      <m:e>
                        <m:r>
                          <a:rPr lang="hr-HR" sz="2400" i="1">
                            <a:solidFill>
                              <a:prstClr val="white"/>
                            </a:solidFill>
                            <a:latin typeface="Cambria Math" panose="02040503050406030204" pitchFamily="18" charset="0"/>
                          </a:rPr>
                          <m:t>𝑉</m:t>
                        </m:r>
                      </m:e>
                      <m:sub>
                        <m:r>
                          <a:rPr lang="hr-HR" sz="2400" i="1">
                            <a:solidFill>
                              <a:prstClr val="white"/>
                            </a:solidFill>
                            <a:latin typeface="Cambria Math" panose="02040503050406030204" pitchFamily="18" charset="0"/>
                          </a:rPr>
                          <m:t>𝑙</m:t>
                        </m:r>
                      </m:sub>
                      <m:sup>
                        <m:r>
                          <a:rPr lang="en-US" sz="2400" b="0" i="1" smtClean="0">
                            <a:solidFill>
                              <a:prstClr val="white"/>
                            </a:solidFill>
                            <a:latin typeface="Cambria Math" panose="02040503050406030204" pitchFamily="18" charset="0"/>
                          </a:rPr>
                          <m:t>1,</m:t>
                        </m:r>
                        <m:r>
                          <a:rPr lang="hr-HR" sz="2400" i="1">
                            <a:solidFill>
                              <a:prstClr val="white"/>
                            </a:solidFill>
                            <a:latin typeface="Cambria Math" panose="02040503050406030204" pitchFamily="18" charset="0"/>
                          </a:rPr>
                          <m:t>2</m:t>
                        </m:r>
                      </m:sup>
                    </m:sSubSup>
                  </m:oMath>
                </a14:m>
                <a:r>
                  <a:rPr lang="en-US" sz="2400" dirty="0">
                    <a:solidFill>
                      <a:prstClr val="white"/>
                    </a:solidFill>
                    <a:latin typeface="Yu Gothic" panose="020B0400000000000000" pitchFamily="34" charset="-128"/>
                    <a:ea typeface="Yu Gothic" panose="020B0400000000000000" pitchFamily="34" charset="-128"/>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r>
                      <a:rPr lang="hr-HR" sz="2400" i="1">
                        <a:solidFill>
                          <a:prstClr val="white"/>
                        </a:solidFill>
                        <a:latin typeface="Cambria Math" panose="02040503050406030204" pitchFamily="18" charset="0"/>
                      </a:rPr>
                      <m:t>=</m:t>
                    </m:r>
                    <m:r>
                      <a:rPr lang="hr-HR" sz="2400" i="1">
                        <a:solidFill>
                          <a:prstClr val="white"/>
                        </a:solidFill>
                        <a:latin typeface="Cambria Math" panose="02040503050406030204" pitchFamily="18" charset="0"/>
                      </a:rPr>
                      <m:t>𝑘</m:t>
                    </m:r>
                    <m:r>
                      <a:rPr lang="hr-HR" sz="2400" i="1">
                        <a:solidFill>
                          <a:prstClr val="white"/>
                        </a:solidFill>
                        <a:latin typeface="Cambria Math" panose="02040503050406030204" pitchFamily="18" charset="0"/>
                      </a:rPr>
                      <m:t>∙</m:t>
                    </m:r>
                    <m:sSubSup>
                      <m:sSubSupPr>
                        <m:ctrlPr>
                          <a:rPr lang="sr-Latn-RS" sz="2400" i="1">
                            <a:solidFill>
                              <a:prstClr val="white"/>
                            </a:solidFill>
                            <a:latin typeface="Cambria Math" panose="02040503050406030204" pitchFamily="18" charset="0"/>
                          </a:rPr>
                        </m:ctrlPr>
                      </m:sSubSup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up>
                        <m:r>
                          <a:rPr lang="hr-HR" sz="2400" i="1">
                            <a:solidFill>
                              <a:prstClr val="white"/>
                            </a:solidFill>
                            <a:latin typeface="Cambria Math" panose="02040503050406030204" pitchFamily="18" charset="0"/>
                          </a:rPr>
                          <m:t>𝑛</m:t>
                        </m:r>
                      </m:sup>
                    </m:sSubSup>
                  </m:oMath>
                </a14:m>
                <a:r>
                  <a:rPr lang="en-US" sz="2400" dirty="0">
                    <a:solidFill>
                      <a:prstClr val="white"/>
                    </a:solidFill>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r>
                      <a:rPr lang="hr-HR" sz="2400" i="1">
                        <a:solidFill>
                          <a:prstClr val="white"/>
                        </a:solidFill>
                        <a:latin typeface="Cambria Math" panose="02040503050406030204" pitchFamily="18" charset="0"/>
                      </a:rPr>
                      <m:t>=</m:t>
                    </m:r>
                    <m:sSubSup>
                      <m:sSubSupPr>
                        <m:ctrlPr>
                          <a:rPr lang="sr-Latn-RS" sz="2400" i="1">
                            <a:solidFill>
                              <a:prstClr val="white"/>
                            </a:solidFill>
                            <a:latin typeface="Cambria Math" panose="02040503050406030204" pitchFamily="18" charset="0"/>
                          </a:rPr>
                        </m:ctrlPr>
                      </m:sSubSup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up>
                        <m:r>
                          <a:rPr lang="hr-HR" sz="2400" i="1">
                            <a:solidFill>
                              <a:prstClr val="white"/>
                            </a:solidFill>
                            <a:latin typeface="Cambria Math" panose="02040503050406030204" pitchFamily="18" charset="0"/>
                          </a:rPr>
                          <m:t>0,64</m:t>
                        </m:r>
                      </m:sup>
                    </m:sSubSup>
                    <m:r>
                      <a:rPr lang="hr-HR" sz="2400" i="1">
                        <a:solidFill>
                          <a:prstClr val="white"/>
                        </a:solidFill>
                        <a:latin typeface="Cambria Math" panose="02040503050406030204" pitchFamily="18" charset="0"/>
                      </a:rPr>
                      <m:t>∙</m:t>
                    </m:r>
                    <m:sSup>
                      <m:sSupPr>
                        <m:ctrlPr>
                          <a:rPr lang="sr-Latn-RS" sz="2400" i="1">
                            <a:solidFill>
                              <a:prstClr val="white"/>
                            </a:solidFill>
                            <a:latin typeface="Cambria Math" panose="02040503050406030204" pitchFamily="18" charset="0"/>
                          </a:rPr>
                        </m:ctrlPr>
                      </m:sSupPr>
                      <m:e>
                        <m:r>
                          <a:rPr lang="hr-HR" sz="2400" i="1">
                            <a:solidFill>
                              <a:prstClr val="white"/>
                            </a:solidFill>
                            <a:latin typeface="Cambria Math" panose="02040503050406030204" pitchFamily="18" charset="0"/>
                          </a:rPr>
                          <m:t>𝐻</m:t>
                        </m:r>
                      </m:e>
                      <m:sup>
                        <m:r>
                          <a:rPr lang="hr-HR" sz="2400" i="1">
                            <a:solidFill>
                              <a:prstClr val="white"/>
                            </a:solidFill>
                            <a:latin typeface="Cambria Math" panose="02040503050406030204" pitchFamily="18" charset="0"/>
                          </a:rPr>
                          <m:t>(0,66+2∙</m:t>
                        </m:r>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Sub>
                        <m:r>
                          <a:rPr lang="hr-HR" sz="2400" i="1">
                            <a:solidFill>
                              <a:prstClr val="white"/>
                            </a:solidFill>
                            <a:latin typeface="Cambria Math" panose="02040503050406030204" pitchFamily="18" charset="0"/>
                          </a:rPr>
                          <m:t>∙</m:t>
                        </m:r>
                        <m:sSup>
                          <m:sSupPr>
                            <m:ctrlPr>
                              <a:rPr lang="sr-Latn-RS" sz="2400" i="1">
                                <a:solidFill>
                                  <a:prstClr val="white"/>
                                </a:solidFill>
                                <a:latin typeface="Cambria Math" panose="02040503050406030204" pitchFamily="18" charset="0"/>
                              </a:rPr>
                            </m:ctrlPr>
                          </m:sSupPr>
                          <m:e>
                            <m:r>
                              <a:rPr lang="hr-HR" sz="2400" i="1">
                                <a:solidFill>
                                  <a:prstClr val="white"/>
                                </a:solidFill>
                                <a:latin typeface="Cambria Math" panose="02040503050406030204" pitchFamily="18" charset="0"/>
                              </a:rPr>
                              <m:t>10</m:t>
                            </m:r>
                          </m:e>
                          <m:sup>
                            <m:r>
                              <a:rPr lang="hr-HR" sz="2400" i="1">
                                <a:solidFill>
                                  <a:prstClr val="white"/>
                                </a:solidFill>
                                <a:latin typeface="Cambria Math" panose="02040503050406030204" pitchFamily="18" charset="0"/>
                              </a:rPr>
                              <m:t>−4</m:t>
                            </m:r>
                          </m:sup>
                        </m:sSup>
                        <m:r>
                          <a:rPr lang="hr-HR" sz="2400" i="1">
                            <a:solidFill>
                              <a:prstClr val="white"/>
                            </a:solidFill>
                            <a:latin typeface="Cambria Math" panose="02040503050406030204" pitchFamily="18" charset="0"/>
                          </a:rPr>
                          <m:t>)</m:t>
                        </m:r>
                      </m:sup>
                    </m:sSup>
                  </m:oMath>
                </a14:m>
                <a:r>
                  <a:rPr lang="en-US" sz="2400" dirty="0">
                    <a:solidFill>
                      <a:prstClr val="white"/>
                    </a:solidFill>
                    <a:latin typeface="Yu Gothic" panose="020B0400000000000000" pitchFamily="34" charset="-128"/>
                    <a:ea typeface="Yu Gothic" panose="020B0400000000000000" pitchFamily="34" charset="-128"/>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r>
                      <a:rPr lang="hr-HR" sz="2400" i="1">
                        <a:solidFill>
                          <a:prstClr val="white"/>
                        </a:solidFill>
                        <a:latin typeface="Cambria Math" panose="02040503050406030204" pitchFamily="18" charset="0"/>
                      </a:rPr>
                      <m:t>=0,84∙</m:t>
                    </m:r>
                    <m:sSubSup>
                      <m:sSubSupPr>
                        <m:ctrlPr>
                          <a:rPr lang="sr-Latn-RS" sz="2400" i="1">
                            <a:solidFill>
                              <a:prstClr val="white"/>
                            </a:solidFill>
                            <a:latin typeface="Cambria Math" panose="02040503050406030204" pitchFamily="18" charset="0"/>
                          </a:rPr>
                        </m:ctrlPr>
                      </m:sSubSup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up>
                        <m:r>
                          <a:rPr lang="hr-HR" sz="2400" i="1">
                            <a:solidFill>
                              <a:prstClr val="white"/>
                            </a:solidFill>
                            <a:latin typeface="Cambria Math" panose="02040503050406030204" pitchFamily="18" charset="0"/>
                          </a:rPr>
                          <m:t>0,74</m:t>
                        </m:r>
                      </m:sup>
                    </m:sSubSup>
                    <m:r>
                      <a:rPr lang="hr-HR" sz="2400" i="1">
                        <a:solidFill>
                          <a:prstClr val="white"/>
                        </a:solidFill>
                        <a:latin typeface="Cambria Math" panose="02040503050406030204" pitchFamily="18" charset="0"/>
                      </a:rPr>
                      <m:t>∙</m:t>
                    </m:r>
                    <m:sSup>
                      <m:sSupPr>
                        <m:ctrlPr>
                          <a:rPr lang="sr-Latn-RS" sz="2400" i="1">
                            <a:solidFill>
                              <a:prstClr val="white"/>
                            </a:solidFill>
                            <a:latin typeface="Cambria Math" panose="02040503050406030204" pitchFamily="18" charset="0"/>
                          </a:rPr>
                        </m:ctrlPr>
                      </m:sSupPr>
                      <m:e>
                        <m:r>
                          <a:rPr lang="hr-HR" sz="2400" i="1">
                            <a:solidFill>
                              <a:prstClr val="white"/>
                            </a:solidFill>
                            <a:latin typeface="Cambria Math" panose="02040503050406030204" pitchFamily="18" charset="0"/>
                          </a:rPr>
                          <m:t>𝐻</m:t>
                        </m:r>
                      </m:e>
                      <m:sup>
                        <m:r>
                          <a:rPr lang="hr-HR" sz="2400" i="1">
                            <a:solidFill>
                              <a:prstClr val="white"/>
                            </a:solidFill>
                            <a:latin typeface="Cambria Math" panose="02040503050406030204" pitchFamily="18" charset="0"/>
                          </a:rPr>
                          <m:t>0,6</m:t>
                        </m:r>
                      </m:sup>
                    </m:sSup>
                  </m:oMath>
                </a14:m>
                <a:r>
                  <a:rPr lang="en-US" sz="2400" dirty="0">
                    <a:solidFill>
                      <a:prstClr val="white"/>
                    </a:solidFill>
                    <a:latin typeface="Yu Gothic" panose="020B0400000000000000" pitchFamily="34" charset="-128"/>
                    <a:ea typeface="Yu Gothic" panose="020B0400000000000000" pitchFamily="34" charset="-128"/>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r>
                      <a:rPr lang="hr-HR" sz="2400" i="1">
                        <a:solidFill>
                          <a:prstClr val="white"/>
                        </a:solidFill>
                        <a:latin typeface="Cambria Math" panose="02040503050406030204" pitchFamily="18" charset="0"/>
                      </a:rPr>
                      <m:t>=0,67∙</m:t>
                    </m:r>
                    <m:sSubSup>
                      <m:sSubSupPr>
                        <m:ctrlPr>
                          <a:rPr lang="sr-Latn-RS" sz="2400" i="1">
                            <a:solidFill>
                              <a:prstClr val="white"/>
                            </a:solidFill>
                            <a:latin typeface="Cambria Math" panose="02040503050406030204" pitchFamily="18" charset="0"/>
                          </a:rPr>
                        </m:ctrlPr>
                      </m:sSubSupPr>
                      <m:e>
                        <m:r>
                          <a:rPr lang="hr-HR" sz="2400" i="1">
                            <a:solidFill>
                              <a:prstClr val="white"/>
                            </a:solidFill>
                            <a:latin typeface="Cambria Math" panose="02040503050406030204" pitchFamily="18" charset="0"/>
                          </a:rPr>
                          <m:t>𝐼</m:t>
                        </m:r>
                      </m:e>
                      <m:sub>
                        <m:r>
                          <a:rPr lang="hr-HR" sz="2400" i="1">
                            <a:solidFill>
                              <a:prstClr val="white"/>
                            </a:solidFill>
                            <a:latin typeface="Cambria Math" panose="02040503050406030204" pitchFamily="18" charset="0"/>
                          </a:rPr>
                          <m:t>0</m:t>
                        </m:r>
                      </m:sub>
                      <m:sup>
                        <m:r>
                          <a:rPr lang="hr-HR" sz="2400" i="1">
                            <a:solidFill>
                              <a:prstClr val="white"/>
                            </a:solidFill>
                            <a:latin typeface="Cambria Math" panose="02040503050406030204" pitchFamily="18" charset="0"/>
                          </a:rPr>
                          <m:t>0,74</m:t>
                        </m:r>
                      </m:sup>
                    </m:sSubSup>
                    <m:r>
                      <a:rPr lang="hr-HR" sz="2400" i="1">
                        <a:solidFill>
                          <a:prstClr val="white"/>
                        </a:solidFill>
                        <a:latin typeface="Cambria Math" panose="02040503050406030204" pitchFamily="18" charset="0"/>
                      </a:rPr>
                      <m:t>∙</m:t>
                    </m:r>
                    <m:sSup>
                      <m:sSupPr>
                        <m:ctrlPr>
                          <a:rPr lang="sr-Latn-RS" sz="2400" i="1">
                            <a:solidFill>
                              <a:prstClr val="white"/>
                            </a:solidFill>
                            <a:latin typeface="Cambria Math" panose="02040503050406030204" pitchFamily="18" charset="0"/>
                          </a:rPr>
                        </m:ctrlPr>
                      </m:sSupPr>
                      <m:e>
                        <m:r>
                          <a:rPr lang="hr-HR" sz="2400" i="1">
                            <a:solidFill>
                              <a:prstClr val="white"/>
                            </a:solidFill>
                            <a:latin typeface="Cambria Math" panose="02040503050406030204" pitchFamily="18" charset="0"/>
                          </a:rPr>
                          <m:t>𝐻</m:t>
                        </m:r>
                      </m:e>
                      <m:sup>
                        <m:r>
                          <a:rPr lang="hr-HR" sz="2400" i="1">
                            <a:solidFill>
                              <a:prstClr val="white"/>
                            </a:solidFill>
                            <a:latin typeface="Cambria Math" panose="02040503050406030204" pitchFamily="18" charset="0"/>
                          </a:rPr>
                          <m:t>0,6</m:t>
                        </m:r>
                      </m:sup>
                    </m:sSup>
                  </m:oMath>
                </a14:m>
                <a:r>
                  <a:rPr lang="en-US" sz="2400" i="1" dirty="0">
                    <a:solidFill>
                      <a:prstClr val="white"/>
                    </a:solidFill>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𝑧</m:t>
                        </m:r>
                      </m:sub>
                    </m:sSub>
                    <m:r>
                      <a:rPr lang="hr-HR" sz="2400" i="1">
                        <a:solidFill>
                          <a:prstClr val="white"/>
                        </a:solidFill>
                        <a:latin typeface="Cambria Math" panose="02040503050406030204" pitchFamily="18" charset="0"/>
                      </a:rPr>
                      <m:t>=</m:t>
                    </m:r>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𝑘</m:t>
                        </m:r>
                      </m:e>
                      <m:sub>
                        <m:r>
                          <a:rPr lang="hr-HR" sz="2400" i="1">
                            <a:solidFill>
                              <a:prstClr val="white"/>
                            </a:solidFill>
                            <a:latin typeface="Cambria Math" panose="02040503050406030204" pitchFamily="18" charset="0"/>
                          </a:rPr>
                          <m:t>𝑧</m:t>
                        </m:r>
                      </m:sub>
                    </m:sSub>
                    <m:r>
                      <a:rPr lang="hr-HR" sz="2400" i="1">
                        <a:solidFill>
                          <a:prstClr val="white"/>
                        </a:solidFill>
                        <a:latin typeface="Cambria Math" panose="02040503050406030204" pitchFamily="18" charset="0"/>
                      </a:rPr>
                      <m:t>∙</m:t>
                    </m:r>
                    <m:sSub>
                      <m:sSubPr>
                        <m:ctrlPr>
                          <a:rPr lang="sr-Latn-RS" sz="2400" i="1">
                            <a:solidFill>
                              <a:prstClr val="white"/>
                            </a:solidFill>
                            <a:latin typeface="Cambria Math" panose="02040503050406030204" pitchFamily="18" charset="0"/>
                          </a:rPr>
                        </m:ctrlPr>
                      </m:sSubPr>
                      <m:e>
                        <m:r>
                          <a:rPr lang="hr-HR" sz="2400" i="1">
                            <a:solidFill>
                              <a:prstClr val="white"/>
                            </a:solidFill>
                            <a:latin typeface="Cambria Math" panose="02040503050406030204" pitchFamily="18" charset="0"/>
                          </a:rPr>
                          <m:t>𝑅</m:t>
                        </m:r>
                      </m:e>
                      <m:sub>
                        <m:r>
                          <a:rPr lang="hr-HR" sz="2400" i="1">
                            <a:solidFill>
                              <a:prstClr val="white"/>
                            </a:solidFill>
                            <a:latin typeface="Cambria Math" panose="02040503050406030204" pitchFamily="18" charset="0"/>
                          </a:rPr>
                          <m:t>𝑢</m:t>
                        </m:r>
                      </m:sub>
                    </m:sSub>
                  </m:oMath>
                </a14:m>
                <a:r>
                  <a:rPr lang="en-US" sz="2400" i="1" dirty="0">
                    <a:solidFill>
                      <a:prstClr val="white"/>
                    </a:solidFill>
                  </a:rPr>
                  <a:t> </a:t>
                </a:r>
              </a:p>
              <a:p>
                <a:pPr>
                  <a:lnSpc>
                    <a:spcPct val="150000"/>
                  </a:lnSpc>
                </a:pPr>
                <a14:m>
                  <m:oMath xmlns:m="http://schemas.openxmlformats.org/officeDocument/2006/math">
                    <m:sSub>
                      <m:sSubPr>
                        <m:ctrlPr>
                          <a:rPr lang="sr-Latn-RS" sz="2400" i="1">
                            <a:solidFill>
                              <a:prstClr val="white"/>
                            </a:solidFill>
                            <a:latin typeface="Cambria Math" panose="02040503050406030204" pitchFamily="18" charset="0"/>
                          </a:rPr>
                        </m:ctrlPr>
                      </m:sSubPr>
                      <m:e>
                        <m:r>
                          <a:rPr lang="en-US" sz="2400" i="1">
                            <a:solidFill>
                              <a:prstClr val="white"/>
                            </a:solidFill>
                            <a:latin typeface="Cambria Math" panose="02040503050406030204" pitchFamily="18" charset="0"/>
                          </a:rPr>
                          <m:t>𝑘</m:t>
                        </m:r>
                      </m:e>
                      <m:sub>
                        <m:r>
                          <a:rPr lang="en-US" sz="2400" i="1">
                            <a:solidFill>
                              <a:prstClr val="white"/>
                            </a:solidFill>
                            <a:latin typeface="Cambria Math" panose="02040503050406030204" pitchFamily="18" charset="0"/>
                          </a:rPr>
                          <m:t>𝑧</m:t>
                        </m:r>
                      </m:sub>
                    </m:sSub>
                    <m:r>
                      <a:rPr lang="en-US" sz="2400" i="1">
                        <a:solidFill>
                          <a:prstClr val="white"/>
                        </a:solidFill>
                        <a:latin typeface="Cambria Math" panose="02040503050406030204" pitchFamily="18" charset="0"/>
                      </a:rPr>
                      <m:t>=0,36+0,17∙</m:t>
                    </m:r>
                    <m:r>
                      <m:rPr>
                        <m:sty m:val="p"/>
                      </m:rPr>
                      <a:rPr lang="en-US" sz="2400">
                        <a:solidFill>
                          <a:prstClr val="white"/>
                        </a:solidFill>
                        <a:latin typeface="Cambria Math" panose="02040503050406030204" pitchFamily="18" charset="0"/>
                      </a:rPr>
                      <m:t>ln</m:t>
                    </m:r>
                    <m:r>
                      <a:rPr lang="en-US" sz="2400" i="1">
                        <a:solidFill>
                          <a:prstClr val="white"/>
                        </a:solidFill>
                        <a:latin typeface="Cambria Math" panose="02040503050406030204" pitchFamily="18" charset="0"/>
                      </a:rPr>
                      <m:t>(43−</m:t>
                    </m:r>
                    <m:r>
                      <a:rPr lang="en-US" sz="2400" i="1">
                        <a:solidFill>
                          <a:prstClr val="white"/>
                        </a:solidFill>
                        <a:latin typeface="Cambria Math" panose="02040503050406030204" pitchFamily="18" charset="0"/>
                      </a:rPr>
                      <m:t>𝐻</m:t>
                    </m:r>
                    <m:r>
                      <a:rPr lang="en-US" sz="2400" i="1">
                        <a:solidFill>
                          <a:prstClr val="white"/>
                        </a:solidFill>
                        <a:latin typeface="Cambria Math" panose="02040503050406030204" pitchFamily="18" charset="0"/>
                      </a:rPr>
                      <m:t>)</m:t>
                    </m:r>
                  </m:oMath>
                </a14:m>
                <a:r>
                  <a:rPr lang="en-US" sz="2400" dirty="0">
                    <a:solidFill>
                      <a:prstClr val="white"/>
                    </a:solidFill>
                  </a:rPr>
                  <a:t> </a:t>
                </a:r>
                <a:endParaRPr lang="sr-Latn-RS" sz="2400" dirty="0">
                  <a:solidFill>
                    <a:prstClr val="white"/>
                  </a:solidFill>
                </a:endParaRPr>
              </a:p>
              <a:p>
                <a:pPr>
                  <a:buFont typeface="Arial" pitchFamily="34" charset="0"/>
                  <a:buChar char="•"/>
                </a:pPr>
                <a:endParaRPr lang="sr-Latn-ME" sz="2000" dirty="0">
                  <a:solidFill>
                    <a:prstClr val="white"/>
                  </a:solidFill>
                  <a:latin typeface="Yu Gothic" panose="020B0400000000000000" pitchFamily="34" charset="-128"/>
                  <a:ea typeface="Yu Gothic" panose="020B0400000000000000" pitchFamily="34" charset="-128"/>
                </a:endParaRPr>
              </a:p>
            </p:txBody>
          </p:sp>
        </mc:Choice>
        <mc:Fallback xmlns="">
          <p:sp>
            <p:nvSpPr>
              <p:cNvPr id="4" name="Rectangle 3"/>
              <p:cNvSpPr>
                <a:spLocks noRot="1" noChangeAspect="1" noMove="1" noResize="1" noEditPoints="1" noAdjustHandles="1" noChangeArrowheads="1" noChangeShapeType="1" noTextEdit="1"/>
              </p:cNvSpPr>
              <p:nvPr/>
            </p:nvSpPr>
            <p:spPr>
              <a:xfrm>
                <a:off x="4741754" y="1308463"/>
                <a:ext cx="4099868" cy="5755550"/>
              </a:xfrm>
              <a:prstGeom prst="rect">
                <a:avLst/>
              </a:prstGeom>
              <a:blipFill rotWithShape="0">
                <a:blip r:embed="rId2"/>
                <a:stretch>
                  <a:fillRect l="-1339" t="-636"/>
                </a:stretch>
              </a:blipFill>
            </p:spPr>
            <p:txBody>
              <a:bodyPr/>
              <a:lstStyle/>
              <a:p>
                <a:r>
                  <a:rPr lang="sr-Latn-RS">
                    <a:noFill/>
                  </a:rPr>
                  <a:t> </a:t>
                </a:r>
              </a:p>
            </p:txBody>
          </p:sp>
        </mc:Fallback>
      </mc:AlternateContent>
    </p:spTree>
    <p:extLst>
      <p:ext uri="{BB962C8B-B14F-4D97-AF65-F5344CB8AC3E}">
        <p14:creationId xmlns:p14="http://schemas.microsoft.com/office/powerpoint/2010/main" val="185063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427"/>
            <a:ext cx="7886700" cy="745828"/>
          </a:xfrm>
        </p:spPr>
        <p:txBody>
          <a:bodyPr/>
          <a:lstStyle/>
          <a:p>
            <a:r>
              <a:rPr lang="hr-HR" b="1" dirty="0">
                <a:solidFill>
                  <a:srgbClr val="95C39B"/>
                </a:solidFill>
                <a:latin typeface="ISOCTEUR" panose="020B0609020202020204" pitchFamily="49" charset="0"/>
              </a:rPr>
              <a:t>ELEKTROGEOMETRIJSKI MODEL</a:t>
            </a:r>
            <a:endParaRPr lang="sr-Latn-R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37811" y="2187606"/>
                <a:ext cx="3383253" cy="5207393"/>
              </a:xfrm>
            </p:spPr>
            <p:txBody>
              <a:bodyPr>
                <a:normAutofit/>
              </a:bodyPr>
              <a:lstStyle/>
              <a:p>
                <a:r>
                  <a:rPr lang="en-US" dirty="0">
                    <a:solidFill>
                      <a:schemeClr val="bg1"/>
                    </a:solidFill>
                    <a:latin typeface="Yu Gothic" panose="020B0400000000000000" pitchFamily="34" charset="-128"/>
                    <a:ea typeface="Yu Gothic" panose="020B0400000000000000" pitchFamily="34" charset="-128"/>
                  </a:rPr>
                  <a:t>M</a:t>
                </a:r>
                <a:r>
                  <a:rPr lang="sr-Latn-ME" dirty="0" err="1" smtClean="0">
                    <a:solidFill>
                      <a:schemeClr val="bg1"/>
                    </a:solidFill>
                    <a:latin typeface="Yu Gothic" panose="020B0400000000000000" pitchFamily="34" charset="-128"/>
                    <a:ea typeface="Yu Gothic" panose="020B0400000000000000" pitchFamily="34" charset="-128"/>
                  </a:rPr>
                  <a:t>inimalna</a:t>
                </a:r>
                <a:r>
                  <a:rPr lang="sr-Latn-ME" dirty="0" smtClean="0">
                    <a:solidFill>
                      <a:schemeClr val="bg1"/>
                    </a:solidFill>
                    <a:latin typeface="Yu Gothic" panose="020B0400000000000000" pitchFamily="34" charset="-128"/>
                    <a:ea typeface="Yu Gothic" panose="020B0400000000000000" pitchFamily="34" charset="-128"/>
                  </a:rPr>
                  <a:t> struja atmosferskog pražnjenja koja može</a:t>
                </a:r>
                <a:r>
                  <a:rPr lang="en-US" dirty="0" smtClean="0">
                    <a:solidFill>
                      <a:schemeClr val="bg1"/>
                    </a:solidFill>
                    <a:latin typeface="Yu Gothic" panose="020B0400000000000000" pitchFamily="34" charset="-128"/>
                    <a:ea typeface="Yu Gothic" panose="020B0400000000000000" pitchFamily="34" charset="-128"/>
                  </a:rPr>
                  <a:t> </a:t>
                </a:r>
                <a:r>
                  <a:rPr lang="sr-Latn-ME" dirty="0" smtClean="0">
                    <a:solidFill>
                      <a:schemeClr val="bg1"/>
                    </a:solidFill>
                    <a:latin typeface="Yu Gothic" panose="020B0400000000000000" pitchFamily="34" charset="-128"/>
                    <a:ea typeface="Yu Gothic" panose="020B0400000000000000" pitchFamily="34" charset="-128"/>
                  </a:rPr>
                  <a:t>izazvati </a:t>
                </a:r>
                <a:r>
                  <a:rPr lang="sr-Latn-ME" dirty="0" err="1" smtClean="0">
                    <a:solidFill>
                      <a:schemeClr val="bg1"/>
                    </a:solidFill>
                    <a:latin typeface="Yu Gothic" panose="020B0400000000000000" pitchFamily="34" charset="-128"/>
                    <a:ea typeface="Yu Gothic" panose="020B0400000000000000" pitchFamily="34" charset="-128"/>
                  </a:rPr>
                  <a:t>preskok</a:t>
                </a:r>
                <a:r>
                  <a:rPr lang="sr-Latn-ME" dirty="0" smtClean="0">
                    <a:solidFill>
                      <a:schemeClr val="bg1"/>
                    </a:solidFill>
                    <a:latin typeface="Yu Gothic" panose="020B0400000000000000" pitchFamily="34" charset="-128"/>
                    <a:ea typeface="Yu Gothic" panose="020B0400000000000000" pitchFamily="34" charset="-128"/>
                  </a:rPr>
                  <a:t> na izolaciji na najbližem stubu koristi se za pojednostavljenu procjenu ugroženosti faznih provodnika. </a:t>
                </a:r>
                <a:endParaRPr lang="en-US" dirty="0" smtClean="0"/>
              </a:p>
              <a:p>
                <a14:m>
                  <m:oMath xmlns:m="http://schemas.openxmlformats.org/officeDocument/2006/math">
                    <m:sSub>
                      <m:sSubPr>
                        <m:ctrlPr>
                          <a:rPr lang="sr-Latn-RS" sz="2800" i="1">
                            <a:solidFill>
                              <a:schemeClr val="bg1"/>
                            </a:solidFill>
                            <a:latin typeface="Cambria Math" panose="02040503050406030204" pitchFamily="18" charset="0"/>
                          </a:rPr>
                        </m:ctrlPr>
                      </m:sSubPr>
                      <m:e>
                        <m:r>
                          <a:rPr lang="hr-HR" sz="2800" i="1">
                            <a:solidFill>
                              <a:schemeClr val="bg1"/>
                            </a:solidFill>
                            <a:latin typeface="Cambria Math" panose="02040503050406030204" pitchFamily="18" charset="0"/>
                          </a:rPr>
                          <m:t>𝐼</m:t>
                        </m:r>
                      </m:e>
                      <m:sub>
                        <m:r>
                          <a:rPr lang="hr-HR" sz="2800" i="1">
                            <a:solidFill>
                              <a:schemeClr val="bg1"/>
                            </a:solidFill>
                            <a:latin typeface="Cambria Math" panose="02040503050406030204" pitchFamily="18" charset="0"/>
                          </a:rPr>
                          <m:t>𝑔𝑟𝑎𝑛</m:t>
                        </m:r>
                      </m:sub>
                    </m:sSub>
                    <m:r>
                      <a:rPr lang="hr-HR" sz="2800" i="1">
                        <a:solidFill>
                          <a:schemeClr val="bg1"/>
                        </a:solidFill>
                        <a:latin typeface="Cambria Math" panose="02040503050406030204" pitchFamily="18" charset="0"/>
                      </a:rPr>
                      <m:t>=</m:t>
                    </m:r>
                    <m:f>
                      <m:fPr>
                        <m:ctrlPr>
                          <a:rPr lang="sr-Latn-RS" sz="2800" i="1">
                            <a:solidFill>
                              <a:schemeClr val="bg1"/>
                            </a:solidFill>
                            <a:latin typeface="Cambria Math" panose="02040503050406030204" pitchFamily="18" charset="0"/>
                          </a:rPr>
                        </m:ctrlPr>
                      </m:fPr>
                      <m:num>
                        <m:r>
                          <a:rPr lang="hr-HR" sz="2800" i="1">
                            <a:solidFill>
                              <a:schemeClr val="bg1"/>
                            </a:solidFill>
                            <a:latin typeface="Cambria Math" panose="02040503050406030204" pitchFamily="18" charset="0"/>
                          </a:rPr>
                          <m:t>4∙</m:t>
                        </m:r>
                        <m:sSub>
                          <m:sSubPr>
                            <m:ctrlPr>
                              <a:rPr lang="sr-Latn-RS" sz="2800" i="1">
                                <a:solidFill>
                                  <a:schemeClr val="bg1"/>
                                </a:solidFill>
                                <a:latin typeface="Cambria Math" panose="02040503050406030204" pitchFamily="18" charset="0"/>
                              </a:rPr>
                            </m:ctrlPr>
                          </m:sSubPr>
                          <m:e>
                            <m:r>
                              <a:rPr lang="hr-HR" sz="2800" i="1">
                                <a:solidFill>
                                  <a:schemeClr val="bg1"/>
                                </a:solidFill>
                                <a:latin typeface="Cambria Math" panose="02040503050406030204" pitchFamily="18" charset="0"/>
                              </a:rPr>
                              <m:t>𝑈</m:t>
                            </m:r>
                          </m:e>
                          <m:sub>
                            <m:r>
                              <a:rPr lang="hr-HR" sz="2800" i="1">
                                <a:solidFill>
                                  <a:schemeClr val="bg1"/>
                                </a:solidFill>
                                <a:latin typeface="Cambria Math" panose="02040503050406030204" pitchFamily="18" charset="0"/>
                              </a:rPr>
                              <m:t>𝑝𝑜𝑑</m:t>
                            </m:r>
                          </m:sub>
                        </m:sSub>
                      </m:num>
                      <m:den>
                        <m:sSub>
                          <m:sSubPr>
                            <m:ctrlPr>
                              <a:rPr lang="sr-Latn-RS" sz="2800" i="1">
                                <a:solidFill>
                                  <a:schemeClr val="bg1"/>
                                </a:solidFill>
                                <a:latin typeface="Cambria Math" panose="02040503050406030204" pitchFamily="18" charset="0"/>
                              </a:rPr>
                            </m:ctrlPr>
                          </m:sSubPr>
                          <m:e>
                            <m:r>
                              <a:rPr lang="hr-HR" sz="2800" i="1">
                                <a:solidFill>
                                  <a:schemeClr val="bg1"/>
                                </a:solidFill>
                                <a:latin typeface="Cambria Math" panose="02040503050406030204" pitchFamily="18" charset="0"/>
                              </a:rPr>
                              <m:t>𝑍</m:t>
                            </m:r>
                          </m:e>
                          <m:sub>
                            <m:r>
                              <a:rPr lang="hr-HR" sz="2800" i="1">
                                <a:solidFill>
                                  <a:schemeClr val="bg1"/>
                                </a:solidFill>
                                <a:latin typeface="Cambria Math" panose="02040503050406030204" pitchFamily="18" charset="0"/>
                              </a:rPr>
                              <m:t>𝑐</m:t>
                            </m:r>
                          </m:sub>
                        </m:sSub>
                      </m:den>
                    </m:f>
                  </m:oMath>
                </a14:m>
                <a:r>
                  <a:rPr lang="en-US" dirty="0"/>
                  <a:t> </a:t>
                </a:r>
                <a:endParaRPr lang="en-US" dirty="0" smtClean="0"/>
              </a:p>
              <a:p>
                <a:endParaRPr lang="sr-Latn-R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37811" y="2187606"/>
                <a:ext cx="3383253" cy="5207393"/>
              </a:xfrm>
              <a:blipFill rotWithShape="0">
                <a:blip r:embed="rId2"/>
                <a:stretch>
                  <a:fillRect l="-1802" t="-1288" r="-1441"/>
                </a:stretch>
              </a:blipFill>
            </p:spPr>
            <p:txBody>
              <a:bodyPr/>
              <a:lstStyle/>
              <a:p>
                <a:r>
                  <a:rPr lang="sr-Latn-RS">
                    <a:noFill/>
                  </a:rPr>
                  <a:t> </a:t>
                </a:r>
              </a:p>
            </p:txBody>
          </p:sp>
        </mc:Fallback>
      </mc:AlternateContent>
      <p:pic>
        <p:nvPicPr>
          <p:cNvPr id="4" name="Picture 3" descr="ruza"/>
          <p:cNvPicPr/>
          <p:nvPr/>
        </p:nvPicPr>
        <p:blipFill>
          <a:blip r:embed="rId3" cstate="print">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113286" y="2284488"/>
            <a:ext cx="5724525" cy="4419600"/>
          </a:xfrm>
          <a:prstGeom prst="roundRect">
            <a:avLst>
              <a:gd name="adj" fmla="val 8594"/>
            </a:avLst>
          </a:prstGeom>
          <a:solidFill>
            <a:srgbClr val="95C39B">
              <a:alpha val="94000"/>
            </a:srgbClr>
          </a:solidFill>
          <a:ln>
            <a:noFill/>
          </a:ln>
          <a:effectLst/>
        </p:spPr>
      </p:pic>
      <mc:AlternateContent xmlns:mc="http://schemas.openxmlformats.org/markup-compatibility/2006" xmlns:a14="http://schemas.microsoft.com/office/drawing/2010/main">
        <mc:Choice Requires="a14">
          <p:sp>
            <p:nvSpPr>
              <p:cNvPr id="6" name="Rectangle 5"/>
              <p:cNvSpPr/>
              <p:nvPr/>
            </p:nvSpPr>
            <p:spPr>
              <a:xfrm>
                <a:off x="113286" y="1129015"/>
                <a:ext cx="5951095" cy="950645"/>
              </a:xfrm>
              <a:prstGeom prst="rect">
                <a:avLst/>
              </a:prstGeom>
            </p:spPr>
            <p:txBody>
              <a:bodyPr wrap="square">
                <a:spAutoFit/>
              </a:bodyPr>
              <a:lstStyle/>
              <a:p>
                <a:r>
                  <a:rPr lang="en-US" dirty="0" smtClean="0">
                    <a:solidFill>
                      <a:prstClr val="white"/>
                    </a:solidFill>
                    <a:latin typeface="Yu Gothic" panose="020B0400000000000000" pitchFamily="34" charset="-128"/>
                    <a:ea typeface="Yu Gothic" panose="020B0400000000000000" pitchFamily="34" charset="-128"/>
                  </a:rPr>
                  <a:t>F</a:t>
                </a:r>
                <a:r>
                  <a:rPr lang="sr-Latn-ME" dirty="0" err="1">
                    <a:solidFill>
                      <a:prstClr val="white"/>
                    </a:solidFill>
                    <a:latin typeface="Yu Gothic" panose="020B0400000000000000" pitchFamily="34" charset="-128"/>
                    <a:ea typeface="Yu Gothic" panose="020B0400000000000000" pitchFamily="34" charset="-128"/>
                  </a:rPr>
                  <a:t>ormiranjem</a:t>
                </a:r>
                <a:r>
                  <a:rPr lang="sr-Latn-ME" dirty="0">
                    <a:solidFill>
                      <a:prstClr val="white"/>
                    </a:solidFill>
                    <a:latin typeface="Yu Gothic" panose="020B0400000000000000" pitchFamily="34" charset="-128"/>
                    <a:ea typeface="Yu Gothic" panose="020B0400000000000000" pitchFamily="34" charset="-128"/>
                  </a:rPr>
                  <a:t> luka A</a:t>
                </a:r>
                <a:r>
                  <a:rPr lang="sr-Latn-ME" sz="1400" dirty="0">
                    <a:solidFill>
                      <a:prstClr val="white"/>
                    </a:solidFill>
                    <a:latin typeface="Yu Gothic" panose="020B0400000000000000" pitchFamily="34" charset="-128"/>
                    <a:ea typeface="Yu Gothic" panose="020B0400000000000000" pitchFamily="34" charset="-128"/>
                  </a:rPr>
                  <a:t>1</a:t>
                </a:r>
                <a:r>
                  <a:rPr lang="sr-Latn-ME" dirty="0">
                    <a:solidFill>
                      <a:prstClr val="white"/>
                    </a:solidFill>
                    <a:latin typeface="Yu Gothic" panose="020B0400000000000000" pitchFamily="34" charset="-128"/>
                    <a:ea typeface="Yu Gothic" panose="020B0400000000000000" pitchFamily="34" charset="-128"/>
                  </a:rPr>
                  <a:t>B</a:t>
                </a:r>
                <a:r>
                  <a:rPr lang="sr-Latn-ME" sz="1400" dirty="0">
                    <a:solidFill>
                      <a:prstClr val="white"/>
                    </a:solidFill>
                    <a:latin typeface="Yu Gothic" panose="020B0400000000000000" pitchFamily="34" charset="-128"/>
                    <a:ea typeface="Yu Gothic" panose="020B0400000000000000" pitchFamily="34" charset="-128"/>
                  </a:rPr>
                  <a:t>1</a:t>
                </a:r>
                <a:r>
                  <a:rPr lang="sr-Latn-ME" dirty="0">
                    <a:solidFill>
                      <a:prstClr val="white"/>
                    </a:solidFill>
                    <a:latin typeface="Yu Gothic" panose="020B0400000000000000" pitchFamily="34" charset="-128"/>
                    <a:ea typeface="Yu Gothic" panose="020B0400000000000000" pitchFamily="34" charset="-128"/>
                  </a:rPr>
                  <a:t> sa slike dobija se osnova za određivanje izložene cilindrične površine faznog provodnika</a:t>
                </a:r>
                <a:r>
                  <a:rPr lang="en-US" dirty="0">
                    <a:solidFill>
                      <a:prstClr val="white"/>
                    </a:solidFill>
                    <a:latin typeface="Yu Gothic" panose="020B0400000000000000" pitchFamily="34" charset="-128"/>
                    <a:ea typeface="Yu Gothic" panose="020B0400000000000000" pitchFamily="34" charset="-128"/>
                  </a:rPr>
                  <a:t>, </a:t>
                </a:r>
                <a:r>
                  <a:rPr lang="en-US" dirty="0" err="1">
                    <a:solidFill>
                      <a:prstClr val="white"/>
                    </a:solidFill>
                    <a:latin typeface="Yu Gothic" panose="020B0400000000000000" pitchFamily="34" charset="-128"/>
                    <a:ea typeface="Yu Gothic" panose="020B0400000000000000" pitchFamily="34" charset="-128"/>
                  </a:rPr>
                  <a:t>i</a:t>
                </a:r>
                <a:r>
                  <a:rPr lang="en-US" dirty="0">
                    <a:solidFill>
                      <a:prstClr val="white"/>
                    </a:solidFill>
                    <a:latin typeface="Yu Gothic" panose="020B0400000000000000" pitchFamily="34" charset="-128"/>
                    <a:ea typeface="Yu Gothic" panose="020B0400000000000000" pitchFamily="34" charset="-128"/>
                  </a:rPr>
                  <a:t> to </a:t>
                </a:r>
                <a:r>
                  <a:rPr lang="en-US" dirty="0" err="1">
                    <a:solidFill>
                      <a:prstClr val="white"/>
                    </a:solidFill>
                    <a:latin typeface="Yu Gothic" panose="020B0400000000000000" pitchFamily="34" charset="-128"/>
                    <a:ea typeface="Yu Gothic" panose="020B0400000000000000" pitchFamily="34" charset="-128"/>
                  </a:rPr>
                  <a:t>za</a:t>
                </a:r>
                <a:r>
                  <a:rPr lang="en-US" dirty="0">
                    <a:solidFill>
                      <a:prstClr val="white"/>
                    </a:solidFill>
                    <a:latin typeface="Yu Gothic" panose="020B0400000000000000" pitchFamily="34" charset="-128"/>
                    <a:ea typeface="Yu Gothic" panose="020B0400000000000000" pitchFamily="34" charset="-128"/>
                  </a:rPr>
                  <a:t> </a:t>
                </a:r>
                <a:r>
                  <a:rPr lang="en-US" dirty="0" err="1">
                    <a:solidFill>
                      <a:prstClr val="white"/>
                    </a:solidFill>
                    <a:latin typeface="Yu Gothic" panose="020B0400000000000000" pitchFamily="34" charset="-128"/>
                    <a:ea typeface="Yu Gothic" panose="020B0400000000000000" pitchFamily="34" charset="-128"/>
                  </a:rPr>
                  <a:t>struju</a:t>
                </a:r>
                <a:r>
                  <a:rPr lang="en-US" dirty="0">
                    <a:solidFill>
                      <a:prstClr val="white"/>
                    </a:solidFill>
                    <a:latin typeface="Yu Gothic" panose="020B0400000000000000" pitchFamily="34" charset="-128"/>
                    <a:ea typeface="Yu Gothic" panose="020B0400000000000000" pitchFamily="34" charset="-128"/>
                  </a:rPr>
                  <a:t> </a:t>
                </a:r>
                <a:r>
                  <a:rPr lang="en-US" dirty="0" err="1" smtClean="0">
                    <a:solidFill>
                      <a:prstClr val="white"/>
                    </a:solidFill>
                    <a:latin typeface="Yu Gothic" panose="020B0400000000000000" pitchFamily="34" charset="-128"/>
                    <a:ea typeface="Yu Gothic" panose="020B0400000000000000" pitchFamily="34" charset="-128"/>
                  </a:rPr>
                  <a:t>groma</a:t>
                </a:r>
                <a:r>
                  <a:rPr lang="en-US" dirty="0" smtClean="0">
                    <a:solidFill>
                      <a:prstClr val="white"/>
                    </a:solidFill>
                    <a:latin typeface="Yu Gothic" panose="020B0400000000000000" pitchFamily="34" charset="-128"/>
                    <a:ea typeface="Yu Gothic" panose="020B0400000000000000" pitchFamily="34" charset="-128"/>
                  </a:rPr>
                  <a:t> </a:t>
                </a:r>
                <a14:m>
                  <m:oMath xmlns:m="http://schemas.openxmlformats.org/officeDocument/2006/math">
                    <m:sSub>
                      <m:sSubPr>
                        <m:ctrlPr>
                          <a:rPr lang="en-US" i="1" smtClean="0">
                            <a:solidFill>
                              <a:prstClr val="white"/>
                            </a:solidFill>
                            <a:latin typeface="Cambria Math" panose="02040503050406030204" pitchFamily="18" charset="0"/>
                            <a:ea typeface="Yu Gothic" panose="020B0400000000000000" pitchFamily="34" charset="-128"/>
                          </a:rPr>
                        </m:ctrlPr>
                      </m:sSubPr>
                      <m:e>
                        <m:sSub>
                          <m:sSubPr>
                            <m:ctrlPr>
                              <a:rPr lang="en-US" i="1">
                                <a:solidFill>
                                  <a:prstClr val="white"/>
                                </a:solidFill>
                                <a:latin typeface="Cambria Math" panose="02040503050406030204" pitchFamily="18" charset="0"/>
                                <a:ea typeface="Yu Gothic" panose="020B0400000000000000" pitchFamily="34" charset="-128"/>
                              </a:rPr>
                            </m:ctrlPr>
                          </m:sSubPr>
                          <m:e>
                            <m:r>
                              <a:rPr lang="en-US" i="1">
                                <a:solidFill>
                                  <a:prstClr val="white"/>
                                </a:solidFill>
                                <a:latin typeface="Cambria Math" panose="02040503050406030204" pitchFamily="18" charset="0"/>
                                <a:ea typeface="Yu Gothic" panose="020B0400000000000000" pitchFamily="34" charset="-128"/>
                              </a:rPr>
                              <m:t>𝐼</m:t>
                            </m:r>
                          </m:e>
                          <m:sub>
                            <m:r>
                              <a:rPr lang="en-US" i="1">
                                <a:solidFill>
                                  <a:prstClr val="white"/>
                                </a:solidFill>
                                <a:latin typeface="Cambria Math" panose="02040503050406030204" pitchFamily="18" charset="0"/>
                                <a:ea typeface="Yu Gothic" panose="020B0400000000000000" pitchFamily="34" charset="-128"/>
                              </a:rPr>
                              <m:t>0</m:t>
                            </m:r>
                          </m:sub>
                        </m:sSub>
                      </m:e>
                      <m:sub>
                        <m:r>
                          <a:rPr lang="en-US" b="0" i="1" smtClean="0">
                            <a:solidFill>
                              <a:prstClr val="white"/>
                            </a:solidFill>
                            <a:latin typeface="Cambria Math" panose="02040503050406030204" pitchFamily="18" charset="0"/>
                            <a:ea typeface="Yu Gothic" panose="020B0400000000000000" pitchFamily="34" charset="-128"/>
                          </a:rPr>
                          <m:t>1</m:t>
                        </m:r>
                      </m:sub>
                    </m:sSub>
                  </m:oMath>
                </a14:m>
                <a:r>
                  <a:rPr lang="en-US" dirty="0" smtClean="0">
                    <a:solidFill>
                      <a:prstClr val="white"/>
                    </a:solidFill>
                    <a:latin typeface="Yu Gothic" panose="020B0400000000000000" pitchFamily="34" charset="-128"/>
                    <a:ea typeface="Yu Gothic" panose="020B0400000000000000" pitchFamily="34" charset="-128"/>
                  </a:rPr>
                  <a:t>.</a:t>
                </a:r>
                <a:endParaRPr lang="sr-Latn-ME" dirty="0">
                  <a:solidFill>
                    <a:prstClr val="white"/>
                  </a:solidFill>
                  <a:latin typeface="Yu Gothic" panose="020B0400000000000000" pitchFamily="34" charset="-128"/>
                  <a:ea typeface="Yu Gothic" panose="020B0400000000000000" pitchFamily="34" charset="-128"/>
                </a:endParaRPr>
              </a:p>
            </p:txBody>
          </p:sp>
        </mc:Choice>
        <mc:Fallback xmlns="">
          <p:sp>
            <p:nvSpPr>
              <p:cNvPr id="6" name="Rectangle 5"/>
              <p:cNvSpPr>
                <a:spLocks noRot="1" noChangeAspect="1" noMove="1" noResize="1" noEditPoints="1" noAdjustHandles="1" noChangeArrowheads="1" noChangeShapeType="1" noTextEdit="1"/>
              </p:cNvSpPr>
              <p:nvPr/>
            </p:nvSpPr>
            <p:spPr>
              <a:xfrm>
                <a:off x="113286" y="1129015"/>
                <a:ext cx="5951095" cy="950645"/>
              </a:xfrm>
              <a:prstGeom prst="rect">
                <a:avLst/>
              </a:prstGeom>
              <a:blipFill rotWithShape="0">
                <a:blip r:embed="rId5"/>
                <a:stretch>
                  <a:fillRect l="-922" t="-3205" b="-7692"/>
                </a:stretch>
              </a:blipFill>
            </p:spPr>
            <p:txBody>
              <a:bodyPr/>
              <a:lstStyle/>
              <a:p>
                <a:r>
                  <a:rPr lang="sr-Latn-R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37811" y="3874448"/>
                <a:ext cx="3419476" cy="916854"/>
              </a:xfrm>
              <a:prstGeom prst="rect">
                <a:avLst/>
              </a:prstGeom>
            </p:spPr>
            <p:txBody>
              <a:bodyPr wrap="square">
                <a:spAutoFit/>
              </a:bodyPr>
              <a:lstStyle/>
              <a:p>
                <a:pPr marL="228600" indent="-228600">
                  <a:lnSpc>
                    <a:spcPct val="90000"/>
                  </a:lnSpc>
                  <a:spcBef>
                    <a:spcPts val="1000"/>
                  </a:spcBef>
                  <a:buClr>
                    <a:srgbClr val="007E4F"/>
                  </a:buClr>
                  <a:buSzPct val="105000"/>
                  <a:buFont typeface="Arial" panose="020B0604020202020204" pitchFamily="34" charset="0"/>
                  <a:buChar char="•"/>
                </a:pPr>
                <a:r>
                  <a:rPr lang="en-US" sz="2000" dirty="0">
                    <a:solidFill>
                      <a:prstClr val="white"/>
                    </a:solidFill>
                    <a:latin typeface="Yu Gothic" panose="020B0400000000000000" pitchFamily="34" charset="-128"/>
                    <a:ea typeface="Yu Gothic" panose="020B0400000000000000" pitchFamily="34" charset="-128"/>
                  </a:rPr>
                  <a:t>u</a:t>
                </a:r>
                <a:r>
                  <a:rPr lang="sr-Latn-ME" sz="2000" dirty="0" err="1">
                    <a:solidFill>
                      <a:prstClr val="white"/>
                    </a:solidFill>
                    <a:latin typeface="Yu Gothic" panose="020B0400000000000000" pitchFamily="34" charset="-128"/>
                    <a:ea typeface="Yu Gothic" panose="020B0400000000000000" pitchFamily="34" charset="-128"/>
                  </a:rPr>
                  <a:t>darno</a:t>
                </a:r>
                <a:r>
                  <a:rPr lang="sr-Latn-ME" sz="2000" dirty="0">
                    <a:solidFill>
                      <a:prstClr val="white"/>
                    </a:solidFill>
                    <a:latin typeface="Yu Gothic" panose="020B0400000000000000" pitchFamily="34" charset="-128"/>
                    <a:ea typeface="Yu Gothic" panose="020B0400000000000000" pitchFamily="34" charset="-128"/>
                  </a:rPr>
                  <a:t> </a:t>
                </a:r>
                <a:r>
                  <a:rPr lang="sr-Latn-ME" sz="2000" dirty="0" smtClean="0">
                    <a:solidFill>
                      <a:prstClr val="white"/>
                    </a:solidFill>
                    <a:latin typeface="Yu Gothic" panose="020B0400000000000000" pitchFamily="34" charset="-128"/>
                    <a:ea typeface="Yu Gothic" panose="020B0400000000000000" pitchFamily="34" charset="-128"/>
                  </a:rPr>
                  <a:t>rastojanje</a:t>
                </a:r>
                <a:endParaRPr lang="en-US" sz="2000" dirty="0">
                  <a:solidFill>
                    <a:prstClr val="white"/>
                  </a:solidFill>
                  <a:latin typeface="Yu Gothic" panose="020B0400000000000000" pitchFamily="34" charset="-128"/>
                  <a:ea typeface="Yu Gothic" panose="020B0400000000000000" pitchFamily="34" charset="-128"/>
                </a:endParaRPr>
              </a:p>
              <a:p>
                <a:pPr marL="228600" indent="-228600">
                  <a:lnSpc>
                    <a:spcPct val="90000"/>
                  </a:lnSpc>
                  <a:spcBef>
                    <a:spcPts val="1000"/>
                  </a:spcBef>
                  <a:buClr>
                    <a:srgbClr val="007E4F"/>
                  </a:buClr>
                  <a:buSzPct val="105000"/>
                  <a:buFont typeface="Arial" panose="020B0604020202020204" pitchFamily="34" charset="0"/>
                  <a:buChar char="•"/>
                </a:pPr>
                <a14:m>
                  <m:oMath xmlns:m="http://schemas.openxmlformats.org/officeDocument/2006/math">
                    <m:sSub>
                      <m:sSubPr>
                        <m:ctrlPr>
                          <a:rPr lang="sr-Latn-RS" sz="2800" i="1">
                            <a:solidFill>
                              <a:prstClr val="white"/>
                            </a:solidFill>
                            <a:latin typeface="Cambria Math" panose="02040503050406030204" pitchFamily="18" charset="0"/>
                          </a:rPr>
                        </m:ctrlPr>
                      </m:sSubPr>
                      <m:e>
                        <m:r>
                          <a:rPr lang="hr-HR" sz="2800" i="1">
                            <a:solidFill>
                              <a:prstClr val="white"/>
                            </a:solidFill>
                            <a:latin typeface="Cambria Math" panose="02040503050406030204" pitchFamily="18" charset="0"/>
                          </a:rPr>
                          <m:t>𝑅</m:t>
                        </m:r>
                      </m:e>
                      <m:sub>
                        <m:r>
                          <a:rPr lang="hr-HR" sz="2800" i="1">
                            <a:solidFill>
                              <a:prstClr val="white"/>
                            </a:solidFill>
                            <a:latin typeface="Cambria Math" panose="02040503050406030204" pitchFamily="18" charset="0"/>
                          </a:rPr>
                          <m:t>𝑔𝑟𝑎𝑛</m:t>
                        </m:r>
                      </m:sub>
                    </m:sSub>
                    <m:r>
                      <a:rPr lang="hr-HR" sz="2800" i="1">
                        <a:solidFill>
                          <a:prstClr val="white"/>
                        </a:solidFill>
                        <a:latin typeface="Cambria Math" panose="02040503050406030204" pitchFamily="18" charset="0"/>
                      </a:rPr>
                      <m:t>=</m:t>
                    </m:r>
                    <m:r>
                      <a:rPr lang="hr-HR" sz="2800" i="1">
                        <a:solidFill>
                          <a:prstClr val="white"/>
                        </a:solidFill>
                        <a:latin typeface="Cambria Math" panose="02040503050406030204" pitchFamily="18" charset="0"/>
                      </a:rPr>
                      <m:t>𝑘</m:t>
                    </m:r>
                    <m:r>
                      <a:rPr lang="hr-HR" sz="2800" i="1">
                        <a:solidFill>
                          <a:prstClr val="white"/>
                        </a:solidFill>
                        <a:latin typeface="Cambria Math" panose="02040503050406030204" pitchFamily="18" charset="0"/>
                      </a:rPr>
                      <m:t>∙</m:t>
                    </m:r>
                    <m:sSubSup>
                      <m:sSubSupPr>
                        <m:ctrlPr>
                          <a:rPr lang="sr-Latn-RS" sz="2800" i="1">
                            <a:solidFill>
                              <a:prstClr val="white"/>
                            </a:solidFill>
                            <a:latin typeface="Cambria Math" panose="02040503050406030204" pitchFamily="18" charset="0"/>
                          </a:rPr>
                        </m:ctrlPr>
                      </m:sSubSupPr>
                      <m:e>
                        <m:r>
                          <a:rPr lang="hr-HR" sz="2800" i="1">
                            <a:solidFill>
                              <a:prstClr val="white"/>
                            </a:solidFill>
                            <a:latin typeface="Cambria Math" panose="02040503050406030204" pitchFamily="18" charset="0"/>
                          </a:rPr>
                          <m:t>𝐼</m:t>
                        </m:r>
                      </m:e>
                      <m:sub>
                        <m:r>
                          <a:rPr lang="hr-HR" sz="2800" i="1">
                            <a:solidFill>
                              <a:prstClr val="white"/>
                            </a:solidFill>
                            <a:latin typeface="Cambria Math" panose="02040503050406030204" pitchFamily="18" charset="0"/>
                          </a:rPr>
                          <m:t>𝑔𝑟𝑎𝑛</m:t>
                        </m:r>
                      </m:sub>
                      <m:sup>
                        <m:r>
                          <a:rPr lang="hr-HR" sz="2800" i="1">
                            <a:solidFill>
                              <a:prstClr val="white"/>
                            </a:solidFill>
                            <a:latin typeface="Cambria Math" panose="02040503050406030204" pitchFamily="18" charset="0"/>
                          </a:rPr>
                          <m:t>𝑛</m:t>
                        </m:r>
                      </m:sup>
                    </m:sSubSup>
                  </m:oMath>
                </a14:m>
                <a:endParaRPr lang="sr-Latn-ME" sz="2000" dirty="0">
                  <a:solidFill>
                    <a:prstClr val="white"/>
                  </a:solidFill>
                  <a:latin typeface="Yu Gothic" panose="020B0400000000000000" pitchFamily="34" charset="-128"/>
                  <a:ea typeface="Yu Gothic" panose="020B0400000000000000" pitchFamily="34" charset="-128"/>
                </a:endParaRPr>
              </a:p>
            </p:txBody>
          </p:sp>
        </mc:Choice>
        <mc:Fallback xmlns="">
          <p:sp>
            <p:nvSpPr>
              <p:cNvPr id="8" name="Rectangle 7"/>
              <p:cNvSpPr>
                <a:spLocks noRot="1" noChangeAspect="1" noMove="1" noResize="1" noEditPoints="1" noAdjustHandles="1" noChangeArrowheads="1" noChangeShapeType="1" noTextEdit="1"/>
              </p:cNvSpPr>
              <p:nvPr/>
            </p:nvSpPr>
            <p:spPr>
              <a:xfrm>
                <a:off x="5837811" y="3874448"/>
                <a:ext cx="3419476" cy="916854"/>
              </a:xfrm>
              <a:prstGeom prst="rect">
                <a:avLst/>
              </a:prstGeom>
              <a:blipFill rotWithShape="0">
                <a:blip r:embed="rId6"/>
                <a:stretch>
                  <a:fillRect l="-1783" t="-8000"/>
                </a:stretch>
              </a:blipFill>
            </p:spPr>
            <p:txBody>
              <a:bodyPr/>
              <a:lstStyle/>
              <a:p>
                <a:r>
                  <a:rPr lang="sr-Latn-RS">
                    <a:noFill/>
                  </a:rPr>
                  <a:t> </a:t>
                </a:r>
              </a:p>
            </p:txBody>
          </p:sp>
        </mc:Fallback>
      </mc:AlternateContent>
    </p:spTree>
    <p:extLst>
      <p:ext uri="{BB962C8B-B14F-4D97-AF65-F5344CB8AC3E}">
        <p14:creationId xmlns:p14="http://schemas.microsoft.com/office/powerpoint/2010/main" val="18675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04931"/>
            <a:ext cx="7886700" cy="745828"/>
          </a:xfrm>
        </p:spPr>
        <p:txBody>
          <a:bodyPr>
            <a:normAutofit fontScale="90000"/>
          </a:bodyPr>
          <a:lstStyle/>
          <a:p>
            <a:r>
              <a:rPr lang="sr-Latn-ME" dirty="0">
                <a:solidFill>
                  <a:srgbClr val="95C39B"/>
                </a:solidFill>
                <a:latin typeface="ISOCTEUR" panose="020B0609020202020204" pitchFamily="49" charset="0"/>
              </a:rPr>
              <a:t>PRIMJENA ELEKTROGEOMETRIJSKOG MODELA NA REALNOM STUBU</a:t>
            </a:r>
            <a:endParaRPr lang="sr-Latn-RS" dirty="0">
              <a:solidFill>
                <a:srgbClr val="95C39B"/>
              </a:solidFill>
              <a:latin typeface="ISOCTEUR" panose="020B0609020202020204" pitchFamily="49" charset="0"/>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5502"/>
                    </a14:imgEffect>
                    <a14:imgEffect>
                      <a14:saturation sat="400000"/>
                    </a14:imgEffect>
                    <a14:imgEffect>
                      <a14:brightnessContrast bright="100000" contrast="100000"/>
                    </a14:imgEffect>
                  </a14:imgLayer>
                </a14:imgProps>
              </a:ext>
            </a:extLst>
          </a:blip>
          <a:stretch>
            <a:fillRect/>
          </a:stretch>
        </p:blipFill>
        <p:spPr>
          <a:xfrm>
            <a:off x="2685566" y="1045631"/>
            <a:ext cx="7222932" cy="5587344"/>
          </a:xfrm>
          <a:prstGeom prst="rect">
            <a:avLst/>
          </a:prstGeom>
          <a:effectLst>
            <a:glow>
              <a:schemeClr val="accent1">
                <a:lumMod val="50000"/>
                <a:alpha val="8000"/>
              </a:schemeClr>
            </a:glow>
          </a:effectLst>
        </p:spPr>
      </p:pic>
      <p:graphicFrame>
        <p:nvGraphicFramePr>
          <p:cNvPr id="5" name="Table 4"/>
          <p:cNvGraphicFramePr>
            <a:graphicFrameLocks noGrp="1"/>
          </p:cNvGraphicFramePr>
          <p:nvPr>
            <p:extLst/>
          </p:nvPr>
        </p:nvGraphicFramePr>
        <p:xfrm>
          <a:off x="638559" y="4058889"/>
          <a:ext cx="7900134" cy="2519465"/>
        </p:xfrm>
        <a:graphic>
          <a:graphicData uri="http://schemas.openxmlformats.org/drawingml/2006/table">
            <a:tbl>
              <a:tblPr firstRow="1" firstCol="1">
                <a:tableStyleId>{5C22544A-7EE6-4342-B048-85BDC9FD1C3A}</a:tableStyleId>
              </a:tblPr>
              <a:tblGrid>
                <a:gridCol w="752359"/>
                <a:gridCol w="652637"/>
                <a:gridCol w="637326"/>
                <a:gridCol w="637326"/>
                <a:gridCol w="633093"/>
                <a:gridCol w="633093"/>
                <a:gridCol w="633093"/>
                <a:gridCol w="633093"/>
                <a:gridCol w="621246"/>
                <a:gridCol w="650022"/>
                <a:gridCol w="708423"/>
                <a:gridCol w="708423"/>
              </a:tblGrid>
              <a:tr h="503893">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 </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I</a:t>
                      </a:r>
                      <a:r>
                        <a:rPr lang="sr-Latn-RS" sz="1200" b="1" baseline="-25000" dirty="0">
                          <a:effectLst/>
                          <a:latin typeface="Yu Gothic" panose="020B0400000000000000" pitchFamily="34" charset="-128"/>
                          <a:ea typeface="Yu Gothic" panose="020B0400000000000000" pitchFamily="34" charset="-128"/>
                        </a:rPr>
                        <a:t>0 </a:t>
                      </a:r>
                      <a:r>
                        <a:rPr lang="en-US" sz="1200" b="1" dirty="0">
                          <a:effectLst/>
                          <a:latin typeface="Yu Gothic" panose="020B0400000000000000" pitchFamily="34" charset="-128"/>
                          <a:ea typeface="Yu Gothic" panose="020B0400000000000000" pitchFamily="34" charset="-128"/>
                        </a:rPr>
                        <a:t>[kA]</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1</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4.4</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10</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20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25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48,18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56,18</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3893">
                <a:tc rowSpan="2">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Ravno tlo</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R</a:t>
                      </a:r>
                      <a:r>
                        <a:rPr lang="sr-Latn-RS" sz="1200" b="1" baseline="-25000">
                          <a:effectLst/>
                          <a:latin typeface="Yu Gothic" panose="020B0400000000000000" pitchFamily="34" charset="-128"/>
                          <a:ea typeface="Yu Gothic" panose="020B0400000000000000" pitchFamily="34" charset="-128"/>
                        </a:rPr>
                        <a:t>u </a:t>
                      </a:r>
                      <a:r>
                        <a:rPr lang="sr-Latn-RS" sz="1200" b="1">
                          <a:effectLst/>
                          <a:latin typeface="Yu Gothic" panose="020B0400000000000000" pitchFamily="34" charset="-128"/>
                          <a:ea typeface="Yu Gothic" panose="020B0400000000000000" pitchFamily="34" charset="-128"/>
                        </a:rPr>
                        <a:t>[m]</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5,23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15,64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17,19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28,71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38,76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47,95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56,56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64,74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94,29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102.98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3893">
                <a:tc vMerge="1">
                  <a:txBody>
                    <a:bodyPr/>
                    <a:lstStyle/>
                    <a:p>
                      <a:endParaRPr lang="sr-Latn-RS"/>
                    </a:p>
                  </a:txBody>
                  <a:tcP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R</a:t>
                      </a:r>
                      <a:r>
                        <a:rPr lang="sr-Latn-RS" sz="1200" b="1" baseline="-25000">
                          <a:effectLst/>
                          <a:latin typeface="Yu Gothic" panose="020B0400000000000000" pitchFamily="34" charset="-128"/>
                          <a:ea typeface="Yu Gothic" panose="020B0400000000000000" pitchFamily="34" charset="-128"/>
                        </a:rPr>
                        <a:t>z </a:t>
                      </a:r>
                      <a:r>
                        <a:rPr lang="sr-Latn-RS" sz="1200" b="1">
                          <a:effectLst/>
                          <a:latin typeface="Yu Gothic" panose="020B0400000000000000" pitchFamily="34" charset="-128"/>
                          <a:ea typeface="Yu Gothic" panose="020B0400000000000000" pitchFamily="34" charset="-128"/>
                        </a:rPr>
                        <a:t>[m]</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4,11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12,31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13,53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22,60</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30,51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37,74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44,52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50,95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74,21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81.06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3893">
                <a:tc rowSpan="2">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Valovito tlo</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err="1">
                          <a:effectLst/>
                          <a:latin typeface="Yu Gothic" panose="020B0400000000000000" pitchFamily="34" charset="-128"/>
                          <a:ea typeface="Yu Gothic" panose="020B0400000000000000" pitchFamily="34" charset="-128"/>
                        </a:rPr>
                        <a:t>R</a:t>
                      </a:r>
                      <a:r>
                        <a:rPr lang="sr-Latn-RS" sz="1200" b="1" baseline="-25000" dirty="0" err="1">
                          <a:effectLst/>
                          <a:latin typeface="Yu Gothic" panose="020B0400000000000000" pitchFamily="34" charset="-128"/>
                          <a:ea typeface="Yu Gothic" panose="020B0400000000000000" pitchFamily="34" charset="-128"/>
                        </a:rPr>
                        <a:t>u</a:t>
                      </a:r>
                      <a:r>
                        <a:rPr lang="sr-Latn-RS" sz="1200" b="1" baseline="-25000" dirty="0">
                          <a:effectLst/>
                          <a:latin typeface="Yu Gothic" panose="020B0400000000000000" pitchFamily="34" charset="-128"/>
                          <a:ea typeface="Yu Gothic" panose="020B0400000000000000" pitchFamily="34" charset="-128"/>
                        </a:rPr>
                        <a:t> </a:t>
                      </a:r>
                      <a:r>
                        <a:rPr lang="sr-Latn-RS" sz="1200" b="1" dirty="0">
                          <a:effectLst/>
                          <a:latin typeface="Yu Gothic" panose="020B0400000000000000" pitchFamily="34" charset="-128"/>
                          <a:ea typeface="Yu Gothic" panose="020B0400000000000000" pitchFamily="34" charset="-128"/>
                        </a:rPr>
                        <a:t>[m]</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5,36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16,04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17,64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29,45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39,76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49,19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58,03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66,41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94,32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105,65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3893">
                <a:tc vMerge="1">
                  <a:txBody>
                    <a:bodyPr/>
                    <a:lstStyle/>
                    <a:p>
                      <a:endParaRPr lang="sr-Latn-RS"/>
                    </a:p>
                  </a:txBody>
                  <a:tcP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R</a:t>
                      </a:r>
                      <a:r>
                        <a:rPr lang="sr-Latn-RS" sz="1200" b="1" baseline="-25000">
                          <a:effectLst/>
                          <a:latin typeface="Yu Gothic" panose="020B0400000000000000" pitchFamily="34" charset="-128"/>
                          <a:ea typeface="Yu Gothic" panose="020B0400000000000000" pitchFamily="34" charset="-128"/>
                        </a:rPr>
                        <a:t>z </a:t>
                      </a:r>
                      <a:r>
                        <a:rPr lang="sr-Latn-RS" sz="1200" b="1">
                          <a:effectLst/>
                          <a:latin typeface="Yu Gothic" panose="020B0400000000000000" pitchFamily="34" charset="-128"/>
                          <a:ea typeface="Yu Gothic" panose="020B0400000000000000" pitchFamily="34" charset="-128"/>
                        </a:rPr>
                        <a:t>[m]</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4,11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12,31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13,54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22,61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30,52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37,76</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44,54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50,98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74,23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81,10</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bl>
          </a:graphicData>
        </a:graphic>
      </p:graphicFrame>
      <mc:AlternateContent xmlns:mc="http://schemas.openxmlformats.org/markup-compatibility/2006" xmlns:a14="http://schemas.microsoft.com/office/drawing/2010/main">
        <mc:Choice Requires="a14">
          <p:sp>
            <p:nvSpPr>
              <p:cNvPr id="6" name="Rectangle 5"/>
              <p:cNvSpPr/>
              <p:nvPr/>
            </p:nvSpPr>
            <p:spPr>
              <a:xfrm>
                <a:off x="1052232" y="1405567"/>
                <a:ext cx="3266671" cy="2901948"/>
              </a:xfrm>
              <a:prstGeom prst="rect">
                <a:avLst/>
              </a:prstGeom>
            </p:spPr>
            <p:txBody>
              <a:bodyPr wrap="square">
                <a:spAutoFit/>
              </a:bodyPr>
              <a:lstStyle/>
              <a:p>
                <a14:m>
                  <m:oMath xmlns:m="http://schemas.openxmlformats.org/officeDocument/2006/math">
                    <m:r>
                      <a:rPr lang="sr-Latn-RS" sz="2400" i="1">
                        <a:solidFill>
                          <a:prstClr val="white"/>
                        </a:solidFill>
                        <a:latin typeface="Cambria Math" panose="02040503050406030204" pitchFamily="18" charset="0"/>
                      </a:rPr>
                      <m:t>𝛼</m:t>
                    </m:r>
                    <m:r>
                      <a:rPr lang="sr-Latn-RS" sz="2400" i="1">
                        <a:solidFill>
                          <a:prstClr val="white"/>
                        </a:solidFill>
                        <a:latin typeface="Cambria Math" panose="02040503050406030204" pitchFamily="18" charset="0"/>
                      </a:rPr>
                      <m:t>=29,25°</m:t>
                    </m:r>
                  </m:oMath>
                </a14:m>
                <a:r>
                  <a:rPr lang="en-US" sz="2400" dirty="0">
                    <a:solidFill>
                      <a:prstClr val="white"/>
                    </a:solidFill>
                  </a:rPr>
                  <a:t> </a:t>
                </a:r>
              </a:p>
              <a:p>
                <a:endParaRPr lang="en-US" sz="2400" dirty="0">
                  <a:solidFill>
                    <a:prstClr val="white"/>
                  </a:solidFill>
                </a:endParaRPr>
              </a:p>
              <a:p>
                <a:pPr/>
                <a14:m>
                  <m:oMathPara xmlns:m="http://schemas.openxmlformats.org/officeDocument/2006/math">
                    <m:oMathParaPr>
                      <m:jc m:val="left"/>
                    </m:oMathParaPr>
                    <m:oMath xmlns:m="http://schemas.openxmlformats.org/officeDocument/2006/math">
                      <m:r>
                        <a:rPr lang="sr-Latn-RS" sz="2400" i="1">
                          <a:solidFill>
                            <a:prstClr val="white"/>
                          </a:solidFill>
                          <a:latin typeface="Cambria Math" panose="02040503050406030204" pitchFamily="18" charset="0"/>
                        </a:rPr>
                        <m:t>𝑙𝑜𝑔𝑃</m:t>
                      </m:r>
                      <m:r>
                        <a:rPr lang="sr-Latn-RS" sz="2400">
                          <a:solidFill>
                            <a:prstClr val="white"/>
                          </a:solidFill>
                          <a:latin typeface="Cambria Math" panose="02040503050406030204" pitchFamily="18" charset="0"/>
                        </a:rPr>
                        <m:t>=</m:t>
                      </m:r>
                      <m:f>
                        <m:fPr>
                          <m:ctrlPr>
                            <a:rPr lang="sr-Latn-RS" sz="2400" i="1">
                              <a:solidFill>
                                <a:prstClr val="white"/>
                              </a:solidFill>
                              <a:latin typeface="Cambria Math" panose="02040503050406030204" pitchFamily="18" charset="0"/>
                            </a:rPr>
                          </m:ctrlPr>
                        </m:fPr>
                        <m:num>
                          <m:r>
                            <a:rPr lang="sr-Latn-RS" sz="2400" i="1">
                              <a:solidFill>
                                <a:prstClr val="white"/>
                              </a:solidFill>
                              <a:latin typeface="Cambria Math" panose="02040503050406030204" pitchFamily="18" charset="0"/>
                            </a:rPr>
                            <m:t>𝛼</m:t>
                          </m:r>
                          <m:r>
                            <a:rPr lang="sr-Latn-RS" sz="2400">
                              <a:solidFill>
                                <a:prstClr val="white"/>
                              </a:solidFill>
                              <a:latin typeface="Cambria Math" panose="02040503050406030204" pitchFamily="18" charset="0"/>
                            </a:rPr>
                            <m:t>∙</m:t>
                          </m:r>
                          <m:rad>
                            <m:radPr>
                              <m:degHide m:val="on"/>
                              <m:ctrlPr>
                                <a:rPr lang="sr-Latn-RS" sz="2400" i="1">
                                  <a:solidFill>
                                    <a:prstClr val="white"/>
                                  </a:solidFill>
                                  <a:latin typeface="Cambria Math" panose="02040503050406030204" pitchFamily="18" charset="0"/>
                                </a:rPr>
                              </m:ctrlPr>
                            </m:radPr>
                            <m:deg/>
                            <m:e>
                              <m:r>
                                <a:rPr lang="sr-Latn-RS" sz="2400" i="1">
                                  <a:solidFill>
                                    <a:prstClr val="white"/>
                                  </a:solidFill>
                                  <a:latin typeface="Cambria Math" panose="02040503050406030204" pitchFamily="18" charset="0"/>
                                </a:rPr>
                                <m:t>h</m:t>
                              </m:r>
                            </m:e>
                          </m:rad>
                        </m:num>
                        <m:den>
                          <m:r>
                            <a:rPr lang="sr-Latn-RS" sz="2400" i="1">
                              <a:solidFill>
                                <a:prstClr val="white"/>
                              </a:solidFill>
                              <a:latin typeface="Cambria Math" panose="02040503050406030204" pitchFamily="18" charset="0"/>
                            </a:rPr>
                            <m:t>𝐴</m:t>
                          </m:r>
                        </m:den>
                      </m:f>
                      <m:r>
                        <a:rPr lang="sr-Latn-RS" sz="2400">
                          <a:solidFill>
                            <a:prstClr val="white"/>
                          </a:solidFill>
                          <a:latin typeface="Cambria Math" panose="02040503050406030204" pitchFamily="18" charset="0"/>
                        </a:rPr>
                        <m:t>−</m:t>
                      </m:r>
                      <m:r>
                        <a:rPr lang="sr-Latn-RS" sz="2400" i="1">
                          <a:solidFill>
                            <a:prstClr val="white"/>
                          </a:solidFill>
                          <a:latin typeface="Cambria Math" panose="02040503050406030204" pitchFamily="18" charset="0"/>
                        </a:rPr>
                        <m:t>𝐵</m:t>
                      </m:r>
                    </m:oMath>
                  </m:oMathPara>
                </a14:m>
                <a:endParaRPr lang="en-US" sz="2400" dirty="0">
                  <a:solidFill>
                    <a:prstClr val="white"/>
                  </a:solidFill>
                </a:endParaRPr>
              </a:p>
              <a:p>
                <a:endParaRPr lang="en-US" sz="2400" dirty="0">
                  <a:solidFill>
                    <a:prstClr val="white"/>
                  </a:solidFill>
                </a:endParaRPr>
              </a:p>
              <a:p>
                <a14:m>
                  <m:oMath xmlns:m="http://schemas.openxmlformats.org/officeDocument/2006/math">
                    <m:r>
                      <a:rPr lang="sr-Latn-ME" sz="2400" i="1">
                        <a:solidFill>
                          <a:prstClr val="white"/>
                        </a:solidFill>
                        <a:latin typeface="Cambria Math" panose="02040503050406030204" pitchFamily="18" charset="0"/>
                      </a:rPr>
                      <m:t>𝑃</m:t>
                    </m:r>
                    <m:r>
                      <a:rPr lang="sr-Latn-ME" sz="2400" i="1">
                        <a:solidFill>
                          <a:prstClr val="white"/>
                        </a:solidFill>
                        <a:latin typeface="Cambria Math" panose="02040503050406030204" pitchFamily="18" charset="0"/>
                      </a:rPr>
                      <m:t>=0,0063</m:t>
                    </m:r>
                  </m:oMath>
                </a14:m>
                <a:r>
                  <a:rPr lang="en-US" sz="2400" dirty="0">
                    <a:solidFill>
                      <a:prstClr val="white"/>
                    </a:solidFill>
                  </a:rPr>
                  <a:t> </a:t>
                </a:r>
              </a:p>
              <a:p>
                <a:endParaRPr lang="en-US" dirty="0">
                  <a:solidFill>
                    <a:prstClr val="black"/>
                  </a:solidFill>
                </a:endParaRPr>
              </a:p>
              <a:p>
                <a:endParaRPr lang="sr-Latn-RS"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52232" y="1405567"/>
                <a:ext cx="3266671" cy="2901948"/>
              </a:xfrm>
              <a:prstGeom prst="rect">
                <a:avLst/>
              </a:prstGeom>
              <a:blipFill rotWithShape="0">
                <a:blip r:embed="rId4"/>
                <a:stretch>
                  <a:fillRect l="-561"/>
                </a:stretch>
              </a:blipFill>
            </p:spPr>
            <p:txBody>
              <a:bodyPr/>
              <a:lstStyle/>
              <a:p>
                <a:r>
                  <a:rPr lang="sr-Latn-RS">
                    <a:noFill/>
                  </a:rPr>
                  <a:t> </a:t>
                </a:r>
              </a:p>
            </p:txBody>
          </p:sp>
        </mc:Fallback>
      </mc:AlternateContent>
    </p:spTree>
    <p:extLst>
      <p:ext uri="{BB962C8B-B14F-4D97-AF65-F5344CB8AC3E}">
        <p14:creationId xmlns:p14="http://schemas.microsoft.com/office/powerpoint/2010/main" val="119888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2" y="135372"/>
            <a:ext cx="7886700" cy="745828"/>
          </a:xfrm>
        </p:spPr>
        <p:txBody>
          <a:bodyPr>
            <a:normAutofit fontScale="90000"/>
          </a:bodyPr>
          <a:lstStyle/>
          <a:p>
            <a:r>
              <a:rPr lang="sr-Latn-ME" dirty="0">
                <a:solidFill>
                  <a:srgbClr val="95C39B"/>
                </a:solidFill>
                <a:latin typeface="ISOCTEUR" panose="020B0609020202020204" pitchFamily="49" charset="0"/>
              </a:rPr>
              <a:t>PRIMJENA ELEKTROGEOMETRIJSKOG MODELA NA REALNOM STUBU</a:t>
            </a:r>
            <a:endParaRPr lang="sr-Latn-RS" dirty="0">
              <a:solidFill>
                <a:srgbClr val="95C39B"/>
              </a:solidFill>
              <a:latin typeface="ISOCTEUR" panose="020B0609020202020204" pitchFamily="49" charset="0"/>
            </a:endParaRPr>
          </a:p>
        </p:txBody>
      </p:sp>
      <p:pic>
        <p:nvPicPr>
          <p:cNvPr id="8" name="Content Placeholder 7"/>
          <p:cNvPicPr>
            <a:picLocks noGrp="1" noChangeAspect="1"/>
          </p:cNvPicPr>
          <p:nvPr>
            <p:ph idx="1"/>
          </p:nvPr>
        </p:nvPicPr>
        <p:blipFill>
          <a:blip r:embed="rId2"/>
          <a:stretch>
            <a:fillRect/>
          </a:stretch>
        </p:blipFill>
        <p:spPr>
          <a:xfrm>
            <a:off x="-14989" y="1062140"/>
            <a:ext cx="7495082" cy="5795860"/>
          </a:xfrm>
          <a:prstGeom prst="roundRect">
            <a:avLst>
              <a:gd name="adj" fmla="val 8594"/>
            </a:avLst>
          </a:prstGeom>
          <a:solidFill>
            <a:srgbClr val="95C39B">
              <a:alpha val="94000"/>
            </a:srgbClr>
          </a:solidFill>
          <a:ln>
            <a:noFill/>
          </a:ln>
          <a:effectLst/>
        </p:spPr>
      </p:pic>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nvPr>
            </p:nvGraphicFramePr>
            <p:xfrm>
              <a:off x="2113617" y="4586991"/>
              <a:ext cx="7030385" cy="2271011"/>
            </p:xfrm>
            <a:graphic>
              <a:graphicData uri="http://schemas.openxmlformats.org/drawingml/2006/table">
                <a:tbl>
                  <a:tblPr firstRow="1" firstCol="1" bandRow="1">
                    <a:tableStyleId>{5C22544A-7EE6-4342-B048-85BDC9FD1C3A}</a:tableStyleId>
                  </a:tblPr>
                  <a:tblGrid>
                    <a:gridCol w="780807"/>
                    <a:gridCol w="780807"/>
                    <a:gridCol w="780807"/>
                    <a:gridCol w="780807"/>
                    <a:gridCol w="780807"/>
                    <a:gridCol w="780807"/>
                    <a:gridCol w="780807"/>
                    <a:gridCol w="782368"/>
                    <a:gridCol w="782368"/>
                  </a:tblGrid>
                  <a:tr h="252335">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 </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I</a:t>
                          </a:r>
                          <a:r>
                            <a:rPr lang="sr-Latn-RS" sz="1200" b="1" baseline="-25000">
                              <a:effectLst/>
                              <a:latin typeface="Yu Gothic" panose="020B0400000000000000" pitchFamily="34" charset="-128"/>
                              <a:ea typeface="Yu Gothic" panose="020B0400000000000000" pitchFamily="34" charset="-128"/>
                            </a:rPr>
                            <a:t>0 </a:t>
                          </a:r>
                          <a:r>
                            <a:rPr lang="en-US" sz="1200" b="1">
                              <a:effectLst/>
                              <a:latin typeface="Yu Gothic" panose="020B0400000000000000" pitchFamily="34" charset="-128"/>
                              <a:ea typeface="Yu Gothic" panose="020B0400000000000000" pitchFamily="34" charset="-128"/>
                            </a:rPr>
                            <a:t>[kA]</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30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35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rowSpan="2">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Ravno tlo</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err="1">
                              <a:effectLst/>
                              <a:latin typeface="Yu Gothic" panose="020B0400000000000000" pitchFamily="34" charset="-128"/>
                              <a:ea typeface="Yu Gothic" panose="020B0400000000000000" pitchFamily="34" charset="-128"/>
                            </a:rPr>
                            <a:t>Ugao</a:t>
                          </a:r>
                          <a:r>
                            <a:rPr lang="en-US" sz="1200" b="1" dirty="0">
                              <a:effectLst/>
                              <a:latin typeface="Yu Gothic" panose="020B0400000000000000" pitchFamily="34" charset="-128"/>
                              <a:ea typeface="Yu Gothic" panose="020B0400000000000000" pitchFamily="34" charset="-128"/>
                            </a:rPr>
                            <a:t> ϕ</a:t>
                          </a:r>
                          <a14:m>
                            <m:oMath xmlns:m="http://schemas.openxmlformats.org/officeDocument/2006/math">
                              <m:d>
                                <m:dPr>
                                  <m:begChr m:val="["/>
                                  <m:endChr m:val="]"/>
                                  <m:ctrlPr>
                                    <a:rPr lang="sr-Latn-RS" sz="1200" b="1" i="1">
                                      <a:effectLst/>
                                      <a:latin typeface="Cambria Math" panose="02040503050406030204" pitchFamily="18" charset="0"/>
                                    </a:rPr>
                                  </m:ctrlPr>
                                </m:dPr>
                                <m:e>
                                  <m:r>
                                    <a:rPr lang="en-US" sz="1200" b="1">
                                      <a:effectLst/>
                                      <a:latin typeface="Cambria Math" panose="02040503050406030204" pitchFamily="18" charset="0"/>
                                    </a:rPr>
                                    <m:t>°</m:t>
                                  </m:r>
                                </m:e>
                              </m:d>
                            </m:oMath>
                          </a14:m>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83,74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41,12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26,32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18,09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12,68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8,79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5,83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vMerge="1">
                      <a:txBody>
                        <a:bodyPr/>
                        <a:lstStyle/>
                        <a:p>
                          <a:endParaRPr lang="sr-Latn-RS"/>
                        </a:p>
                      </a:txBody>
                      <a:tcP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Dužina luka</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25,13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20,60</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17,80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15,14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12,52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9,93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Cyrl-ME" sz="1200" b="1">
                              <a:effectLst/>
                              <a:latin typeface="Yu Gothic" panose="020B0400000000000000" pitchFamily="34" charset="-128"/>
                              <a:ea typeface="Yu Gothic" panose="020B0400000000000000" pitchFamily="34" charset="-128"/>
                            </a:rPr>
                            <a:t>7,38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rowSpan="2">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Valovito tlo</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Ugao ϕ</a:t>
                          </a:r>
                          <a14:m>
                            <m:oMath xmlns:m="http://schemas.openxmlformats.org/officeDocument/2006/math">
                              <m:d>
                                <m:dPr>
                                  <m:begChr m:val="["/>
                                  <m:endChr m:val="]"/>
                                  <m:ctrlPr>
                                    <a:rPr lang="sr-Latn-RS" sz="1200" b="1" i="1">
                                      <a:effectLst/>
                                      <a:latin typeface="Cambria Math" panose="02040503050406030204" pitchFamily="18" charset="0"/>
                                    </a:rPr>
                                  </m:ctrlPr>
                                </m:dPr>
                                <m:e>
                                  <m:r>
                                    <a:rPr lang="en-US" sz="1200" b="1">
                                      <a:effectLst/>
                                      <a:latin typeface="Cambria Math" panose="02040503050406030204" pitchFamily="18" charset="0"/>
                                    </a:rPr>
                                    <m:t>°</m:t>
                                  </m:r>
                                </m:e>
                              </m:d>
                            </m:oMath>
                          </a14:m>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88,36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43,40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28,30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19,95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14,48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10,55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7,57</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vMerge="1">
                      <a:txBody>
                        <a:bodyPr/>
                        <a:lstStyle/>
                        <a:p>
                          <a:endParaRPr lang="sr-Latn-RS"/>
                        </a:p>
                      </a:txBody>
                      <a:tcPr/>
                    </a:tc>
                    <a:tc>
                      <a:txBody>
                        <a:bodyPr/>
                        <a:lstStyle/>
                        <a:p>
                          <a:pPr marL="0" marR="0" algn="ctr">
                            <a:spcBef>
                              <a:spcPts val="0"/>
                            </a:spcBef>
                            <a:spcAft>
                              <a:spcPts val="0"/>
                            </a:spcAft>
                          </a:pPr>
                          <a:r>
                            <a:rPr lang="en-US" sz="1200" b="1" dirty="0" err="1">
                              <a:effectLst/>
                              <a:latin typeface="Yu Gothic" panose="020B0400000000000000" pitchFamily="34" charset="-128"/>
                              <a:ea typeface="Yu Gothic" panose="020B0400000000000000" pitchFamily="34" charset="-128"/>
                            </a:rPr>
                            <a:t>Dužina</a:t>
                          </a:r>
                          <a:r>
                            <a:rPr lang="en-US" sz="1200" b="1" dirty="0">
                              <a:effectLst/>
                              <a:latin typeface="Yu Gothic" panose="020B0400000000000000" pitchFamily="34" charset="-128"/>
                              <a:ea typeface="Yu Gothic" panose="020B0400000000000000" pitchFamily="34" charset="-128"/>
                            </a:rPr>
                            <a:t> </a:t>
                          </a:r>
                          <a:r>
                            <a:rPr lang="en-US" sz="1200" b="1" dirty="0" err="1">
                              <a:effectLst/>
                              <a:latin typeface="Yu Gothic" panose="020B0400000000000000" pitchFamily="34" charset="-128"/>
                              <a:ea typeface="Yu Gothic" panose="020B0400000000000000" pitchFamily="34" charset="-128"/>
                            </a:rPr>
                            <a:t>luka</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27,20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22,31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19,94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17,13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14,66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12,23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ME" sz="1200" b="1" dirty="0">
                              <a:effectLst/>
                              <a:latin typeface="Yu Gothic" panose="020B0400000000000000" pitchFamily="34" charset="-128"/>
                              <a:ea typeface="Yu Gothic" panose="020B0400000000000000" pitchFamily="34" charset="-128"/>
                            </a:rPr>
                            <a:t>9,83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bl>
              </a:graphicData>
            </a:graphic>
          </p:graphicFrame>
        </mc:Choice>
        <mc:Fallback xmlns="">
          <p:graphicFrame>
            <p:nvGraphicFramePr>
              <p:cNvPr id="9" name="Table 8"/>
              <p:cNvGraphicFramePr>
                <a:graphicFrameLocks noGrp="1"/>
              </p:cNvGraphicFramePr>
              <p:nvPr>
                <p:extLst/>
              </p:nvPr>
            </p:nvGraphicFramePr>
            <p:xfrm>
              <a:off x="2113617" y="4586991"/>
              <a:ext cx="7030385" cy="2271011"/>
            </p:xfrm>
            <a:graphic>
              <a:graphicData uri="http://schemas.openxmlformats.org/drawingml/2006/table">
                <a:tbl>
                  <a:tblPr firstRow="1" firstCol="1" bandRow="1">
                    <a:tableStyleId>{5C22544A-7EE6-4342-B048-85BDC9FD1C3A}</a:tableStyleId>
                  </a:tblPr>
                  <a:tblGrid>
                    <a:gridCol w="780807"/>
                    <a:gridCol w="780807"/>
                    <a:gridCol w="780807"/>
                    <a:gridCol w="780807"/>
                    <a:gridCol w="780807"/>
                    <a:gridCol w="780807"/>
                    <a:gridCol w="780807"/>
                    <a:gridCol w="782368"/>
                    <a:gridCol w="782368"/>
                  </a:tblGrid>
                  <a:tr h="252335">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 </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I</a:t>
                          </a:r>
                          <a:r>
                            <a:rPr lang="sr-Latn-RS" sz="1200" b="1" baseline="-25000">
                              <a:effectLst/>
                              <a:latin typeface="Yu Gothic" panose="020B0400000000000000" pitchFamily="34" charset="-128"/>
                              <a:ea typeface="Yu Gothic" panose="020B0400000000000000" pitchFamily="34" charset="-128"/>
                            </a:rPr>
                            <a:t>0 </a:t>
                          </a:r>
                          <a:r>
                            <a:rPr lang="en-US" sz="1200" b="1">
                              <a:effectLst/>
                              <a:latin typeface="Yu Gothic" panose="020B0400000000000000" pitchFamily="34" charset="-128"/>
                              <a:ea typeface="Yu Gothic" panose="020B0400000000000000" pitchFamily="34" charset="-128"/>
                            </a:rPr>
                            <a:t>[kA]</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30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35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rowSpan="2">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Ravno tlo</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endParaRPr lang="sr-Latn-RS"/>
                        </a:p>
                      </a:txBody>
                      <a:tcPr marL="68580" marR="68580" marT="0" marB="0" anchor="ctr">
                        <a:blipFill rotWithShape="0">
                          <a:blip r:embed="rId3"/>
                          <a:stretch>
                            <a:fillRect l="-100000" t="-53012" r="-699225" b="-303614"/>
                          </a:stretch>
                        </a:blipFill>
                      </a:tcP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83,74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41,12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26,32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18,09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12,68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8,79</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dirty="0">
                              <a:effectLst/>
                              <a:latin typeface="Yu Gothic" panose="020B0400000000000000" pitchFamily="34" charset="-128"/>
                              <a:ea typeface="Yu Gothic" panose="020B0400000000000000" pitchFamily="34" charset="-128"/>
                            </a:rPr>
                            <a:t>5,83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vMerge="1">
                      <a:txBody>
                        <a:bodyPr/>
                        <a:lstStyle/>
                        <a:p>
                          <a:endParaRPr lang="sr-Latn-RS"/>
                        </a:p>
                      </a:txBody>
                      <a:tcP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Dužina luka</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25,13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dirty="0">
                              <a:effectLst/>
                              <a:latin typeface="Yu Gothic" panose="020B0400000000000000" pitchFamily="34" charset="-128"/>
                              <a:ea typeface="Yu Gothic" panose="020B0400000000000000" pitchFamily="34" charset="-128"/>
                            </a:rPr>
                            <a:t>20,60</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17,80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15,14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12,52</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9,93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Cyrl-ME" sz="1200" b="1">
                              <a:effectLst/>
                              <a:latin typeface="Yu Gothic" panose="020B0400000000000000" pitchFamily="34" charset="-128"/>
                              <a:ea typeface="Yu Gothic" panose="020B0400000000000000" pitchFamily="34" charset="-128"/>
                            </a:rPr>
                            <a:t>7,38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rowSpan="2">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Valovito tlo</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endParaRPr lang="sr-Latn-RS"/>
                        </a:p>
                      </a:txBody>
                      <a:tcPr marL="68580" marR="68580" marT="0" marB="0" anchor="ctr">
                        <a:blipFill rotWithShape="0">
                          <a:blip r:embed="rId3"/>
                          <a:stretch>
                            <a:fillRect l="-100000" t="-253012" r="-699225" b="-103614"/>
                          </a:stretch>
                        </a:blipFill>
                      </a:tcP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88,36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43,40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28,30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19,95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14,48</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10,55</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RS" sz="1200" b="1">
                              <a:effectLst/>
                              <a:latin typeface="Yu Gothic" panose="020B0400000000000000" pitchFamily="34" charset="-128"/>
                              <a:ea typeface="Yu Gothic" panose="020B0400000000000000" pitchFamily="34" charset="-128"/>
                            </a:rPr>
                            <a:t>7,57</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r h="504669">
                    <a:tc vMerge="1">
                      <a:txBody>
                        <a:bodyPr/>
                        <a:lstStyle/>
                        <a:p>
                          <a:endParaRPr lang="sr-Latn-RS"/>
                        </a:p>
                      </a:txBody>
                      <a:tcPr/>
                    </a:tc>
                    <a:tc>
                      <a:txBody>
                        <a:bodyPr/>
                        <a:lstStyle/>
                        <a:p>
                          <a:pPr marL="0" marR="0" algn="ctr">
                            <a:spcBef>
                              <a:spcPts val="0"/>
                            </a:spcBef>
                            <a:spcAft>
                              <a:spcPts val="0"/>
                            </a:spcAft>
                          </a:pPr>
                          <a:r>
                            <a:rPr lang="en-US" sz="1200" b="1" dirty="0" err="1">
                              <a:effectLst/>
                              <a:latin typeface="Yu Gothic" panose="020B0400000000000000" pitchFamily="34" charset="-128"/>
                              <a:ea typeface="Yu Gothic" panose="020B0400000000000000" pitchFamily="34" charset="-128"/>
                            </a:rPr>
                            <a:t>Dužina</a:t>
                          </a:r>
                          <a:r>
                            <a:rPr lang="en-US" sz="1200" b="1" dirty="0">
                              <a:effectLst/>
                              <a:latin typeface="Yu Gothic" panose="020B0400000000000000" pitchFamily="34" charset="-128"/>
                              <a:ea typeface="Yu Gothic" panose="020B0400000000000000" pitchFamily="34" charset="-128"/>
                            </a:rPr>
                            <a:t> </a:t>
                          </a:r>
                          <a:r>
                            <a:rPr lang="en-US" sz="1200" b="1" dirty="0" err="1">
                              <a:effectLst/>
                              <a:latin typeface="Yu Gothic" panose="020B0400000000000000" pitchFamily="34" charset="-128"/>
                              <a:ea typeface="Yu Gothic" panose="020B0400000000000000" pitchFamily="34" charset="-128"/>
                            </a:rPr>
                            <a:t>luka</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27,20</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22,31</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19,94</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17,13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14,66</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b="1">
                              <a:effectLst/>
                              <a:latin typeface="Yu Gothic" panose="020B0400000000000000" pitchFamily="34" charset="-128"/>
                              <a:ea typeface="Yu Gothic" panose="020B0400000000000000" pitchFamily="34" charset="-128"/>
                            </a:rPr>
                            <a:t>12,23</a:t>
                          </a:r>
                          <a:endParaRPr lang="sr-Latn-RS" sz="1200" b="1">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sr-Latn-ME" sz="1200" b="1" dirty="0">
                              <a:effectLst/>
                              <a:latin typeface="Yu Gothic" panose="020B0400000000000000" pitchFamily="34" charset="-128"/>
                              <a:ea typeface="Yu Gothic" panose="020B0400000000000000" pitchFamily="34" charset="-128"/>
                            </a:rPr>
                            <a:t>9,83</a:t>
                          </a:r>
                          <a:endParaRPr lang="sr-Latn-RS" sz="1200" b="1" dirty="0">
                            <a:effectLst/>
                            <a:latin typeface="Yu Gothic" panose="020B0400000000000000" pitchFamily="34" charset="-128"/>
                            <a:ea typeface="Yu Gothic" panose="020B0400000000000000" pitchFamily="34" charset="-128"/>
                            <a:cs typeface="Times New Roman" panose="02020603050405020304" pitchFamily="18" charset="0"/>
                          </a:endParaRPr>
                        </a:p>
                      </a:txBody>
                      <a:tcPr marL="68580" marR="68580" marT="0" marB="0" anchor="ctr"/>
                    </a:tc>
                  </a:tr>
                </a:tbl>
              </a:graphicData>
            </a:graphic>
          </p:graphicFrame>
        </mc:Fallback>
      </mc:AlternateContent>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764830" y="1847273"/>
            <a:ext cx="5591331" cy="4586991"/>
          </a:xfrm>
          <a:prstGeom prst="roundRect">
            <a:avLst>
              <a:gd name="adj" fmla="val 8594"/>
            </a:avLst>
          </a:prstGeom>
          <a:solidFill>
            <a:srgbClr val="95C39B">
              <a:alpha val="94000"/>
            </a:srgbClr>
          </a:solidFill>
          <a:ln>
            <a:noFill/>
          </a:ln>
          <a:effectLst/>
        </p:spPr>
      </p:pic>
      <p:sp>
        <p:nvSpPr>
          <p:cNvPr id="3" name="Rectangle 2"/>
          <p:cNvSpPr/>
          <p:nvPr/>
        </p:nvSpPr>
        <p:spPr>
          <a:xfrm>
            <a:off x="1259174" y="1202805"/>
            <a:ext cx="7002280" cy="369332"/>
          </a:xfrm>
          <a:prstGeom prst="rect">
            <a:avLst/>
          </a:prstGeom>
        </p:spPr>
        <p:txBody>
          <a:bodyPr wrap="square">
            <a:spAutoFit/>
          </a:bodyPr>
          <a:lstStyle/>
          <a:p>
            <a:r>
              <a:rPr lang="en-US" dirty="0" err="1">
                <a:solidFill>
                  <a:prstClr val="white"/>
                </a:solidFill>
                <a:latin typeface="Yu Gothic" panose="020B0400000000000000" pitchFamily="34" charset="-128"/>
                <a:ea typeface="Yu Gothic" panose="020B0400000000000000" pitchFamily="34" charset="-128"/>
              </a:rPr>
              <a:t>zavisnost</a:t>
            </a:r>
            <a:r>
              <a:rPr lang="en-US" dirty="0">
                <a:solidFill>
                  <a:prstClr val="white"/>
                </a:solidFill>
                <a:latin typeface="Yu Gothic" panose="020B0400000000000000" pitchFamily="34" charset="-128"/>
                <a:ea typeface="Yu Gothic" panose="020B0400000000000000" pitchFamily="34" charset="-128"/>
              </a:rPr>
              <a:t> </a:t>
            </a:r>
            <a:r>
              <a:rPr lang="en-US" dirty="0" err="1">
                <a:solidFill>
                  <a:prstClr val="white"/>
                </a:solidFill>
                <a:latin typeface="Yu Gothic" panose="020B0400000000000000" pitchFamily="34" charset="-128"/>
                <a:ea typeface="Yu Gothic" panose="020B0400000000000000" pitchFamily="34" charset="-128"/>
              </a:rPr>
              <a:t>izložene</a:t>
            </a:r>
            <a:r>
              <a:rPr lang="en-US" dirty="0">
                <a:solidFill>
                  <a:prstClr val="white"/>
                </a:solidFill>
                <a:latin typeface="Yu Gothic" panose="020B0400000000000000" pitchFamily="34" charset="-128"/>
                <a:ea typeface="Yu Gothic" panose="020B0400000000000000" pitchFamily="34" charset="-128"/>
              </a:rPr>
              <a:t> </a:t>
            </a:r>
            <a:r>
              <a:rPr lang="en-US" dirty="0" err="1">
                <a:solidFill>
                  <a:prstClr val="white"/>
                </a:solidFill>
                <a:latin typeface="Yu Gothic" panose="020B0400000000000000" pitchFamily="34" charset="-128"/>
                <a:ea typeface="Yu Gothic" panose="020B0400000000000000" pitchFamily="34" charset="-128"/>
              </a:rPr>
              <a:t>površine</a:t>
            </a:r>
            <a:r>
              <a:rPr lang="en-US" dirty="0">
                <a:solidFill>
                  <a:prstClr val="white"/>
                </a:solidFill>
                <a:latin typeface="Yu Gothic" panose="020B0400000000000000" pitchFamily="34" charset="-128"/>
                <a:ea typeface="Yu Gothic" panose="020B0400000000000000" pitchFamily="34" charset="-128"/>
              </a:rPr>
              <a:t> od amplitude </a:t>
            </a:r>
            <a:r>
              <a:rPr lang="en-US" dirty="0" err="1">
                <a:solidFill>
                  <a:prstClr val="white"/>
                </a:solidFill>
                <a:latin typeface="Yu Gothic" panose="020B0400000000000000" pitchFamily="34" charset="-128"/>
                <a:ea typeface="Yu Gothic" panose="020B0400000000000000" pitchFamily="34" charset="-128"/>
              </a:rPr>
              <a:t>struje</a:t>
            </a:r>
            <a:r>
              <a:rPr lang="en-US" dirty="0">
                <a:solidFill>
                  <a:prstClr val="white"/>
                </a:solidFill>
                <a:latin typeface="Yu Gothic" panose="020B0400000000000000" pitchFamily="34" charset="-128"/>
                <a:ea typeface="Yu Gothic" panose="020B0400000000000000" pitchFamily="34" charset="-128"/>
              </a:rPr>
              <a:t> </a:t>
            </a:r>
            <a:r>
              <a:rPr lang="en-US" dirty="0" err="1">
                <a:solidFill>
                  <a:prstClr val="white"/>
                </a:solidFill>
                <a:latin typeface="Yu Gothic" panose="020B0400000000000000" pitchFamily="34" charset="-128"/>
                <a:ea typeface="Yu Gothic" panose="020B0400000000000000" pitchFamily="34" charset="-128"/>
              </a:rPr>
              <a:t>pra</a:t>
            </a:r>
            <a:r>
              <a:rPr lang="sr-Latn-RS" dirty="0" err="1">
                <a:solidFill>
                  <a:prstClr val="white"/>
                </a:solidFill>
                <a:latin typeface="Yu Gothic" panose="020B0400000000000000" pitchFamily="34" charset="-128"/>
                <a:ea typeface="Yu Gothic" panose="020B0400000000000000" pitchFamily="34" charset="-128"/>
              </a:rPr>
              <a:t>žnjenja</a:t>
            </a:r>
            <a:endParaRPr lang="sr-Latn-RS" dirty="0">
              <a:solidFill>
                <a:prstClr val="white"/>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0971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4.81481E-6 L 2.77778E-7 -0.25 " pathEditMode="relative" rAng="0" ptsTypes="AA">
                                      <p:cBhvr>
                                        <p:cTn id="6" dur="2000" fill="hold"/>
                                        <p:tgtEl>
                                          <p:spTgt spid="8"/>
                                        </p:tgtEl>
                                        <p:attrNameLst>
                                          <p:attrName>ppt_x</p:attrName>
                                          <p:attrName>ppt_y</p:attrName>
                                        </p:attrNameLst>
                                      </p:cBhvr>
                                      <p:rCtr x="0" y="-12500"/>
                                    </p:animMotion>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7" y="90470"/>
            <a:ext cx="7886700" cy="745828"/>
          </a:xfrm>
        </p:spPr>
        <p:txBody>
          <a:bodyPr/>
          <a:lstStyle/>
          <a:p>
            <a:r>
              <a:rPr lang="en-US" dirty="0">
                <a:solidFill>
                  <a:srgbClr val="95C39B"/>
                </a:solidFill>
                <a:latin typeface="ISOCTEUR" panose="020B0609020202020204" pitchFamily="49" charset="0"/>
              </a:rPr>
              <a:t>UTICAJ GEOMETRIJE STUBA</a:t>
            </a:r>
            <a:endParaRPr lang="sr-Latn-RS" dirty="0"/>
          </a:p>
        </p:txBody>
      </p:sp>
      <p:sp>
        <p:nvSpPr>
          <p:cNvPr id="4" name="Content Placeholder 3"/>
          <p:cNvSpPr>
            <a:spLocks noGrp="1"/>
          </p:cNvSpPr>
          <p:nvPr>
            <p:ph idx="1"/>
          </p:nvPr>
        </p:nvSpPr>
        <p:spPr>
          <a:xfrm>
            <a:off x="628649" y="1034289"/>
            <a:ext cx="7886700" cy="4351338"/>
          </a:xfrm>
        </p:spPr>
        <p:txBody>
          <a:bodyPr/>
          <a:lstStyle/>
          <a:p>
            <a:r>
              <a:rPr lang="en-US" dirty="0" err="1">
                <a:solidFill>
                  <a:schemeClr val="bg1"/>
                </a:solidFill>
                <a:latin typeface="Yu Gothic" panose="020B0400000000000000" pitchFamily="34" charset="-128"/>
                <a:ea typeface="Yu Gothic" panose="020B0400000000000000" pitchFamily="34" charset="-128"/>
              </a:rPr>
              <a:t>v</a:t>
            </a:r>
            <a:r>
              <a:rPr lang="en-US" dirty="0" err="1" smtClean="0">
                <a:solidFill>
                  <a:schemeClr val="bg1"/>
                </a:solidFill>
                <a:latin typeface="Yu Gothic" panose="020B0400000000000000" pitchFamily="34" charset="-128"/>
                <a:ea typeface="Yu Gothic" panose="020B0400000000000000" pitchFamily="34" charset="-128"/>
              </a:rPr>
              <a:t>isina</a:t>
            </a:r>
            <a:r>
              <a:rPr lang="en-US" dirty="0" smtClean="0">
                <a:solidFill>
                  <a:schemeClr val="bg1"/>
                </a:solidFill>
                <a:latin typeface="Yu Gothic" panose="020B0400000000000000" pitchFamily="34" charset="-128"/>
                <a:ea typeface="Yu Gothic" panose="020B0400000000000000" pitchFamily="34" charset="-128"/>
              </a:rPr>
              <a:t> </a:t>
            </a:r>
            <a:r>
              <a:rPr lang="en-US" dirty="0" err="1" smtClean="0">
                <a:solidFill>
                  <a:schemeClr val="bg1"/>
                </a:solidFill>
                <a:latin typeface="Yu Gothic" panose="020B0400000000000000" pitchFamily="34" charset="-128"/>
                <a:ea typeface="Yu Gothic" panose="020B0400000000000000" pitchFamily="34" charset="-128"/>
              </a:rPr>
              <a:t>stuba</a:t>
            </a:r>
            <a:endParaRPr lang="sr-Latn-RS" dirty="0">
              <a:solidFill>
                <a:schemeClr val="bg1"/>
              </a:solidFill>
              <a:latin typeface="Yu Gothic" panose="020B0400000000000000" pitchFamily="34" charset="-128"/>
              <a:ea typeface="Yu Gothic" panose="020B0400000000000000" pitchFamily="34" charset="-12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788714" y="1797296"/>
            <a:ext cx="5566569" cy="4708401"/>
          </a:xfrm>
          <a:prstGeom prst="roundRect">
            <a:avLst>
              <a:gd name="adj" fmla="val 8594"/>
            </a:avLst>
          </a:prstGeom>
          <a:solidFill>
            <a:srgbClr val="95C39B">
              <a:alpha val="94000"/>
            </a:srgbClr>
          </a:solidFill>
          <a:ln>
            <a:noFill/>
          </a:ln>
          <a:effectLst/>
        </p:spPr>
      </p:pic>
      <p:sp>
        <p:nvSpPr>
          <p:cNvPr id="3" name="Rectangle 2"/>
          <p:cNvSpPr/>
          <p:nvPr/>
        </p:nvSpPr>
        <p:spPr>
          <a:xfrm>
            <a:off x="628651" y="1033520"/>
            <a:ext cx="1920719" cy="369332"/>
          </a:xfrm>
          <a:prstGeom prst="rect">
            <a:avLst/>
          </a:prstGeom>
        </p:spPr>
        <p:txBody>
          <a:bodyPr wrap="none">
            <a:spAutoFit/>
          </a:bodyPr>
          <a:lstStyle/>
          <a:p>
            <a:pPr marL="228600" indent="-228600">
              <a:lnSpc>
                <a:spcPct val="90000"/>
              </a:lnSpc>
              <a:spcBef>
                <a:spcPts val="1000"/>
              </a:spcBef>
              <a:buClr>
                <a:srgbClr val="007E4F"/>
              </a:buClr>
              <a:buSzPct val="105000"/>
              <a:buFont typeface="Arial" panose="020B0604020202020204" pitchFamily="34" charset="0"/>
              <a:buChar char="•"/>
            </a:pPr>
            <a:r>
              <a:rPr lang="en-US" sz="2000" dirty="0" err="1">
                <a:solidFill>
                  <a:prstClr val="white"/>
                </a:solidFill>
                <a:latin typeface="Yu Gothic" panose="020B0400000000000000" pitchFamily="34" charset="-128"/>
                <a:ea typeface="Yu Gothic" panose="020B0400000000000000" pitchFamily="34" charset="-128"/>
              </a:rPr>
              <a:t>zaštitni</a:t>
            </a:r>
            <a:r>
              <a:rPr lang="en-US" sz="2000" dirty="0">
                <a:solidFill>
                  <a:prstClr val="white"/>
                </a:solidFill>
                <a:latin typeface="Yu Gothic" panose="020B0400000000000000" pitchFamily="34" charset="-128"/>
                <a:ea typeface="Yu Gothic" panose="020B0400000000000000" pitchFamily="34" charset="-128"/>
              </a:rPr>
              <a:t> </a:t>
            </a:r>
            <a:r>
              <a:rPr lang="en-US" sz="2000" dirty="0" err="1">
                <a:solidFill>
                  <a:prstClr val="white"/>
                </a:solidFill>
                <a:latin typeface="Yu Gothic" panose="020B0400000000000000" pitchFamily="34" charset="-128"/>
                <a:ea typeface="Yu Gothic" panose="020B0400000000000000" pitchFamily="34" charset="-128"/>
              </a:rPr>
              <a:t>ugao</a:t>
            </a:r>
            <a:endParaRPr lang="sr-Latn-RS" sz="2000" dirty="0">
              <a:solidFill>
                <a:prstClr val="white"/>
              </a:solidFill>
              <a:latin typeface="Yu Gothic" panose="020B0400000000000000" pitchFamily="34" charset="-128"/>
              <a:ea typeface="Yu Gothic" panose="020B0400000000000000" pitchFamily="34" charset="-128"/>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88714" y="1797295"/>
            <a:ext cx="5566569" cy="4708401"/>
          </a:xfrm>
          <a:prstGeom prst="roundRect">
            <a:avLst>
              <a:gd name="adj" fmla="val 8594"/>
            </a:avLst>
          </a:prstGeom>
          <a:solidFill>
            <a:srgbClr val="95C39B">
              <a:alpha val="94000"/>
            </a:srgbClr>
          </a:solidFill>
          <a:ln>
            <a:noFill/>
          </a:ln>
          <a:effectLst/>
        </p:spPr>
      </p:pic>
    </p:spTree>
    <p:extLst>
      <p:ext uri="{BB962C8B-B14F-4D97-AF65-F5344CB8AC3E}">
        <p14:creationId xmlns:p14="http://schemas.microsoft.com/office/powerpoint/2010/main" val="386371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xEl>
                                              <p:pRg st="0" end="0"/>
                                            </p:txEl>
                                          </p:spTgt>
                                        </p:tgtEl>
                                      </p:cBhvr>
                                    </p:animEffect>
                                    <p:set>
                                      <p:cBhvr>
                                        <p:cTn id="10" dur="1" fill="hold">
                                          <p:stCondLst>
                                            <p:cond delay="499"/>
                                          </p:stCondLst>
                                        </p:cTn>
                                        <p:tgtEl>
                                          <p:spTgt spid="4">
                                            <p:txEl>
                                              <p:pRg st="0" end="0"/>
                                            </p:txEl>
                                          </p:spTgt>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sr-Latn-ME" dirty="0">
                <a:solidFill>
                  <a:srgbClr val="95C39B"/>
                </a:solidFill>
                <a:latin typeface="ISOCTEUR" panose="020B0609020202020204" pitchFamily="49" charset="0"/>
              </a:rPr>
              <a:t>ZAKLJUČAK</a:t>
            </a:r>
            <a:endParaRPr lang="sr-Latn-RS" dirty="0">
              <a:solidFill>
                <a:srgbClr val="95C39B"/>
              </a:solidFill>
              <a:latin typeface="ISOCTEUR" panose="020B0609020202020204" pitchFamily="49" charset="0"/>
            </a:endParaRPr>
          </a:p>
        </p:txBody>
      </p:sp>
      <p:sp>
        <p:nvSpPr>
          <p:cNvPr id="3" name="Content Placeholder 2"/>
          <p:cNvSpPr>
            <a:spLocks noGrp="1"/>
          </p:cNvSpPr>
          <p:nvPr>
            <p:ph idx="1"/>
          </p:nvPr>
        </p:nvSpPr>
        <p:spPr>
          <a:xfrm>
            <a:off x="628650" y="1635618"/>
            <a:ext cx="7886700" cy="4110647"/>
          </a:xfrm>
        </p:spPr>
        <p:txBody>
          <a:bodyPr>
            <a:normAutofit fontScale="92500" lnSpcReduction="10000"/>
          </a:bodyPr>
          <a:lstStyle/>
          <a:p>
            <a:r>
              <a:rPr lang="hr-HR" dirty="0" err="1">
                <a:solidFill>
                  <a:schemeClr val="bg1"/>
                </a:solidFill>
                <a:latin typeface="Yu Gothic" panose="020B0400000000000000" pitchFamily="34" charset="-128"/>
                <a:ea typeface="Yu Gothic" panose="020B0400000000000000" pitchFamily="34" charset="-128"/>
              </a:rPr>
              <a:t>Elektrogeometrijski</a:t>
            </a:r>
            <a:r>
              <a:rPr lang="hr-HR" dirty="0">
                <a:solidFill>
                  <a:schemeClr val="bg1"/>
                </a:solidFill>
                <a:latin typeface="Yu Gothic" panose="020B0400000000000000" pitchFamily="34" charset="-128"/>
                <a:ea typeface="Yu Gothic" panose="020B0400000000000000" pitchFamily="34" charset="-128"/>
              </a:rPr>
              <a:t> model je </a:t>
            </a:r>
            <a:r>
              <a:rPr lang="hr-HR" dirty="0" err="1">
                <a:solidFill>
                  <a:schemeClr val="bg1"/>
                </a:solidFill>
                <a:latin typeface="Yu Gothic" panose="020B0400000000000000" pitchFamily="34" charset="-128"/>
                <a:ea typeface="Yu Gothic" panose="020B0400000000000000" pitchFamily="34" charset="-128"/>
              </a:rPr>
              <a:t>grafo</a:t>
            </a:r>
            <a:r>
              <a:rPr lang="hr-HR" dirty="0">
                <a:solidFill>
                  <a:schemeClr val="bg1"/>
                </a:solidFill>
                <a:latin typeface="Yu Gothic" panose="020B0400000000000000" pitchFamily="34" charset="-128"/>
                <a:ea typeface="Yu Gothic" panose="020B0400000000000000" pitchFamily="34" charset="-128"/>
              </a:rPr>
              <a:t>-analitički postupak na osnovu kojeg se procjenjuje </a:t>
            </a:r>
            <a:r>
              <a:rPr lang="sr-Latn-ME" dirty="0">
                <a:solidFill>
                  <a:schemeClr val="bg1"/>
                </a:solidFill>
                <a:latin typeface="Yu Gothic" panose="020B0400000000000000" pitchFamily="34" charset="-128"/>
                <a:ea typeface="Yu Gothic" panose="020B0400000000000000" pitchFamily="34" charset="-128"/>
              </a:rPr>
              <a:t>ugroženost nadzemnih vodova </a:t>
            </a:r>
            <a:r>
              <a:rPr lang="sr-Latn-ME" dirty="0" err="1">
                <a:solidFill>
                  <a:schemeClr val="bg1"/>
                </a:solidFill>
                <a:latin typeface="Yu Gothic" panose="020B0400000000000000" pitchFamily="34" charset="-128"/>
                <a:ea typeface="Yu Gothic" panose="020B0400000000000000" pitchFamily="34" charset="-128"/>
              </a:rPr>
              <a:t>usled</a:t>
            </a:r>
            <a:r>
              <a:rPr lang="sr-Latn-ME" dirty="0">
                <a:solidFill>
                  <a:schemeClr val="bg1"/>
                </a:solidFill>
                <a:latin typeface="Yu Gothic" panose="020B0400000000000000" pitchFamily="34" charset="-128"/>
                <a:ea typeface="Yu Gothic" panose="020B0400000000000000" pitchFamily="34" charset="-128"/>
              </a:rPr>
              <a:t> atmosferskog pražnjenja.</a:t>
            </a:r>
            <a:endParaRPr lang="sr-Latn-RS" dirty="0">
              <a:solidFill>
                <a:schemeClr val="bg1"/>
              </a:solidFill>
              <a:latin typeface="Yu Gothic" panose="020B0400000000000000" pitchFamily="34" charset="-128"/>
              <a:ea typeface="Yu Gothic" panose="020B0400000000000000" pitchFamily="34" charset="-128"/>
            </a:endParaRPr>
          </a:p>
          <a:p>
            <a:r>
              <a:rPr lang="sr-Latn-ME" dirty="0">
                <a:solidFill>
                  <a:schemeClr val="bg1"/>
                </a:solidFill>
                <a:latin typeface="Yu Gothic" panose="020B0400000000000000" pitchFamily="34" charset="-128"/>
                <a:ea typeface="Yu Gothic" panose="020B0400000000000000" pitchFamily="34" charset="-128"/>
              </a:rPr>
              <a:t>Navedeni postupak se zasniva se na primjeni teorije udarnog rastojanja, uvažavajući geometriju objekta koji se štiti, uz glavnu pretpostavku da je udarno rastojanje srazmjerno amplitudi struje glavnog pražnjenja. Pokazuje se da što je veća struja pražnjenja, izložena površina faznog provodnika je manja, i pri dovoljno velikoj struji ta površina je jednaka nuli. Kako su od interesa one situacije u kojima dolazi do </a:t>
            </a:r>
            <a:r>
              <a:rPr lang="sr-Latn-ME" dirty="0" err="1">
                <a:solidFill>
                  <a:schemeClr val="bg1"/>
                </a:solidFill>
                <a:latin typeface="Yu Gothic" panose="020B0400000000000000" pitchFamily="34" charset="-128"/>
                <a:ea typeface="Yu Gothic" panose="020B0400000000000000" pitchFamily="34" charset="-128"/>
              </a:rPr>
              <a:t>preskoka</a:t>
            </a:r>
            <a:r>
              <a:rPr lang="sr-Latn-ME" dirty="0">
                <a:solidFill>
                  <a:schemeClr val="bg1"/>
                </a:solidFill>
                <a:latin typeface="Yu Gothic" panose="020B0400000000000000" pitchFamily="34" charset="-128"/>
                <a:ea typeface="Yu Gothic" panose="020B0400000000000000" pitchFamily="34" charset="-128"/>
              </a:rPr>
              <a:t> na izolatoru, vrši se poređenje struja groma sa strujom koja izaziva napon jednak </a:t>
            </a:r>
            <a:r>
              <a:rPr lang="sr-Latn-ME" dirty="0" err="1">
                <a:solidFill>
                  <a:schemeClr val="bg1"/>
                </a:solidFill>
                <a:latin typeface="Yu Gothic" panose="020B0400000000000000" pitchFamily="34" charset="-128"/>
                <a:ea typeface="Yu Gothic" panose="020B0400000000000000" pitchFamily="34" charset="-128"/>
              </a:rPr>
              <a:t>podnosivom</a:t>
            </a:r>
            <a:r>
              <a:rPr lang="sr-Latn-ME" dirty="0">
                <a:solidFill>
                  <a:schemeClr val="bg1"/>
                </a:solidFill>
                <a:latin typeface="Yu Gothic" panose="020B0400000000000000" pitchFamily="34" charset="-128"/>
                <a:ea typeface="Yu Gothic" panose="020B0400000000000000" pitchFamily="34" charset="-128"/>
              </a:rPr>
              <a:t> naponu izolacije.</a:t>
            </a:r>
            <a:endParaRPr lang="sr-Latn-RS" dirty="0">
              <a:solidFill>
                <a:schemeClr val="bg1"/>
              </a:solidFill>
              <a:latin typeface="Yu Gothic" panose="020B0400000000000000" pitchFamily="34" charset="-128"/>
              <a:ea typeface="Yu Gothic" panose="020B0400000000000000" pitchFamily="34" charset="-128"/>
            </a:endParaRPr>
          </a:p>
          <a:p>
            <a:r>
              <a:rPr lang="hr-HR" dirty="0">
                <a:solidFill>
                  <a:schemeClr val="bg1"/>
                </a:solidFill>
                <a:latin typeface="Yu Gothic" panose="020B0400000000000000" pitchFamily="34" charset="-128"/>
                <a:ea typeface="Yu Gothic" panose="020B0400000000000000" pitchFamily="34" charset="-128"/>
              </a:rPr>
              <a:t>U radu je opisana primjena </a:t>
            </a:r>
            <a:r>
              <a:rPr lang="hr-HR" dirty="0" err="1">
                <a:solidFill>
                  <a:schemeClr val="bg1"/>
                </a:solidFill>
                <a:latin typeface="Yu Gothic" panose="020B0400000000000000" pitchFamily="34" charset="-128"/>
                <a:ea typeface="Yu Gothic" panose="020B0400000000000000" pitchFamily="34" charset="-128"/>
              </a:rPr>
              <a:t>elektrogeometrijskog</a:t>
            </a:r>
            <a:r>
              <a:rPr lang="hr-HR" dirty="0">
                <a:solidFill>
                  <a:schemeClr val="bg1"/>
                </a:solidFill>
                <a:latin typeface="Yu Gothic" panose="020B0400000000000000" pitchFamily="34" charset="-128"/>
                <a:ea typeface="Yu Gothic" panose="020B0400000000000000" pitchFamily="34" charset="-128"/>
              </a:rPr>
              <a:t> modela na primjeru stuba 110kV  nadzemnog voda. </a:t>
            </a:r>
            <a:r>
              <a:rPr lang="hr-HR" dirty="0" err="1">
                <a:solidFill>
                  <a:schemeClr val="bg1"/>
                </a:solidFill>
                <a:latin typeface="Yu Gothic" panose="020B0400000000000000" pitchFamily="34" charset="-128"/>
                <a:ea typeface="Yu Gothic" panose="020B0400000000000000" pitchFamily="34" charset="-128"/>
              </a:rPr>
              <a:t>Takođe</a:t>
            </a:r>
            <a:r>
              <a:rPr lang="hr-HR" dirty="0">
                <a:solidFill>
                  <a:schemeClr val="bg1"/>
                </a:solidFill>
                <a:latin typeface="Yu Gothic" panose="020B0400000000000000" pitchFamily="34" charset="-128"/>
                <a:ea typeface="Yu Gothic" panose="020B0400000000000000" pitchFamily="34" charset="-128"/>
              </a:rPr>
              <a:t>, izvršena je parametarska analiza različitih </a:t>
            </a:r>
            <a:r>
              <a:rPr lang="hr-HR" dirty="0" err="1">
                <a:solidFill>
                  <a:schemeClr val="bg1"/>
                </a:solidFill>
                <a:latin typeface="Yu Gothic" panose="020B0400000000000000" pitchFamily="34" charset="-128"/>
                <a:ea typeface="Yu Gothic" panose="020B0400000000000000" pitchFamily="34" charset="-128"/>
              </a:rPr>
              <a:t>uticajnih</a:t>
            </a:r>
            <a:r>
              <a:rPr lang="hr-HR" dirty="0">
                <a:solidFill>
                  <a:schemeClr val="bg1"/>
                </a:solidFill>
                <a:latin typeface="Yu Gothic" panose="020B0400000000000000" pitchFamily="34" charset="-128"/>
                <a:ea typeface="Yu Gothic" panose="020B0400000000000000" pitchFamily="34" charset="-128"/>
              </a:rPr>
              <a:t> parametara na </a:t>
            </a:r>
            <a:r>
              <a:rPr lang="hr-HR" dirty="0" err="1">
                <a:solidFill>
                  <a:schemeClr val="bg1"/>
                </a:solidFill>
                <a:latin typeface="Yu Gothic" panose="020B0400000000000000" pitchFamily="34" charset="-128"/>
                <a:ea typeface="Yu Gothic" panose="020B0400000000000000" pitchFamily="34" charset="-128"/>
              </a:rPr>
              <a:t>vjerovatnoću</a:t>
            </a:r>
            <a:r>
              <a:rPr lang="hr-HR" dirty="0">
                <a:solidFill>
                  <a:schemeClr val="bg1"/>
                </a:solidFill>
                <a:latin typeface="Yu Gothic" panose="020B0400000000000000" pitchFamily="34" charset="-128"/>
                <a:ea typeface="Yu Gothic" panose="020B0400000000000000" pitchFamily="34" charset="-128"/>
              </a:rPr>
              <a:t> preskoka mimo zaštitnog užeta.</a:t>
            </a:r>
            <a:endParaRPr lang="sr-Latn-RS"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048120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C39B"/>
                </a:solidFill>
                <a:latin typeface="ISOCTEUR" panose="020B0609020202020204" pitchFamily="49" charset="0"/>
                <a:ea typeface="Yu Gothic" panose="020B0400000000000000" pitchFamily="34" charset="-128"/>
              </a:rPr>
              <a:t>PITANJA ZA DISKUSIJU</a:t>
            </a:r>
            <a:endParaRPr lang="sr-Latn-RS" dirty="0">
              <a:solidFill>
                <a:srgbClr val="95C39B"/>
              </a:solidFill>
              <a:latin typeface="ISOCTEUR" panose="020B0609020202020204" pitchFamily="49" charset="0"/>
              <a:ea typeface="Yu Gothic" panose="020B0400000000000000" pitchFamily="34" charset="-128"/>
            </a:endParaRPr>
          </a:p>
        </p:txBody>
      </p:sp>
      <p:sp>
        <p:nvSpPr>
          <p:cNvPr id="3" name="Content Placeholder 2"/>
          <p:cNvSpPr>
            <a:spLocks noGrp="1"/>
          </p:cNvSpPr>
          <p:nvPr>
            <p:ph idx="1"/>
          </p:nvPr>
        </p:nvSpPr>
        <p:spPr>
          <a:xfrm>
            <a:off x="628650" y="2758190"/>
            <a:ext cx="7886700" cy="2988074"/>
          </a:xfrm>
        </p:spPr>
        <p:txBody>
          <a:bodyPr/>
          <a:lstStyle/>
          <a:p>
            <a:r>
              <a:rPr lang="sr-Latn-ME" dirty="0">
                <a:solidFill>
                  <a:schemeClr val="bg1"/>
                </a:solidFill>
                <a:latin typeface="Yu Gothic" panose="020B0400000000000000" pitchFamily="34" charset="-128"/>
                <a:ea typeface="Yu Gothic" panose="020B0400000000000000" pitchFamily="34" charset="-128"/>
              </a:rPr>
              <a:t>Da li upadni ugao lidera u zadnjem skoku ima uticaj na vrijednost vjerovatnoće prodora atmosferskog pražnjenja mimo zaštitnog užeta?</a:t>
            </a:r>
            <a:endParaRPr lang="en-US"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53807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docProps/app.xml><?xml version="1.0" encoding="utf-8"?>
<Properties xmlns="http://schemas.openxmlformats.org/officeDocument/2006/extended-properties" xmlns:vt="http://schemas.openxmlformats.org/officeDocument/2006/docPropsVTypes">
  <TotalTime>234</TotalTime>
  <Words>500</Words>
  <Application>Microsoft Office PowerPoint</Application>
  <PresentationFormat>On-screen Show (4:3)</PresentationFormat>
  <Paragraphs>149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Yu Gothic</vt:lpstr>
      <vt:lpstr>Arial</vt:lpstr>
      <vt:lpstr>Cambria Math</vt:lpstr>
      <vt:lpstr>Courier New</vt:lpstr>
      <vt:lpstr>ISOCTEUR</vt:lpstr>
      <vt:lpstr>Times New Roman</vt:lpstr>
      <vt:lpstr>Thème Office</vt:lpstr>
      <vt:lpstr>ANALIZA ATMOSFERSKIH PRAŽNJENJA MIMO ZAŠTITNOG UŽETA NA NADZEMNIM VODOVIMA PRIMJENOM ELEKTROGEOMETRIJSKOG MODELA </vt:lpstr>
      <vt:lpstr>UVOD</vt:lpstr>
      <vt:lpstr>ELEKTROGEOMETRIJSKI MODEL</vt:lpstr>
      <vt:lpstr>ELEKTROGEOMETRIJSKI MODEL</vt:lpstr>
      <vt:lpstr>PRIMJENA ELEKTROGEOMETRIJSKOG MODELA NA REALNOM STUBU</vt:lpstr>
      <vt:lpstr>PRIMJENA ELEKTROGEOMETRIJSKOG MODELA NA REALNOM STUBU</vt:lpstr>
      <vt:lpstr>UTICAJ GEOMETRIJE STUBA</vt:lpstr>
      <vt:lpstr>ZAKLJUČAK</vt:lpstr>
      <vt:lpstr>PITANJA ZA DISKUSIJU</vt:lpstr>
      <vt:lpstr>Hvala na pažnji!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ATMOSFERSKIH PRAŽNJENJA MIMO ZAŠTITNOG UŽETA NA NADZEMNIM VODOVIMA PRIMJENOM ELEKTROGEOMETRIJSKOG MODELA</dc:title>
  <dc:creator>Windows User</dc:creator>
  <cp:lastModifiedBy>Windows User</cp:lastModifiedBy>
  <cp:revision>16</cp:revision>
  <dcterms:created xsi:type="dcterms:W3CDTF">2019-05-02T21:16:01Z</dcterms:created>
  <dcterms:modified xsi:type="dcterms:W3CDTF">2019-05-07T09:38:46Z</dcterms:modified>
</cp:coreProperties>
</file>