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 8" initials="W8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8" autoAdjust="0"/>
    <p:restoredTop sz="94660" autoAdjust="0"/>
  </p:normalViewPr>
  <p:slideViewPr>
    <p:cSldViewPr snapToGrid="0">
      <p:cViewPr>
        <p:scale>
          <a:sx n="50" d="100"/>
          <a:sy n="50" d="100"/>
        </p:scale>
        <p:origin x="-2220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4-25T18:51:56.978" idx="1">
    <p:pos x="2868" y="1320"/>
    <p:text>Ovdje se može ispričati o uzrocima i posledicama, da se ne bi navodilo posebno radi ograničenja broja slajdova</p:text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pPr/>
              <a:t>7/05/2019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pPr/>
              <a:t>7/05/2019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pPr/>
              <a:t>7/05/2019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0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NZ" sz="4000" dirty="0" err="1" smtClean="0"/>
              <a:t>Razli</a:t>
            </a:r>
            <a:r>
              <a:rPr lang="sr-Latn-ME" sz="4000" dirty="0" smtClean="0"/>
              <a:t>čite definicije faktora nesimetrije napona i njihovo poređenje </a:t>
            </a:r>
            <a:endParaRPr lang="en-NZ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9050" y="3947579"/>
            <a:ext cx="3638550" cy="719671"/>
          </a:xfrm>
        </p:spPr>
        <p:txBody>
          <a:bodyPr>
            <a:normAutofit/>
          </a:bodyPr>
          <a:lstStyle/>
          <a:p>
            <a:r>
              <a:rPr lang="sr-Latn-ME" sz="2200" smtClean="0"/>
              <a:t>Stevan Živković</a:t>
            </a:r>
            <a:r>
              <a:rPr lang="en-US" sz="2200" smtClean="0"/>
              <a:t>, dipl.el.ing</a:t>
            </a:r>
            <a:endParaRPr lang="en-NZ" sz="2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4857750" y="3270237"/>
            <a:ext cx="3181350" cy="719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200" err="1" smtClean="0">
                <a:solidFill>
                  <a:schemeClr val="bg1"/>
                </a:solidFill>
              </a:rPr>
              <a:t>mr</a:t>
            </a:r>
            <a:r>
              <a:rPr lang="sr-Latn-ME" sz="2200" smtClean="0">
                <a:solidFill>
                  <a:schemeClr val="bg1"/>
                </a:solidFill>
              </a:rPr>
              <a:t> </a:t>
            </a:r>
            <a:r>
              <a:rPr lang="en-US" sz="2200" smtClean="0">
                <a:solidFill>
                  <a:schemeClr val="bg1"/>
                </a:solidFill>
              </a:rPr>
              <a:t>Lazar </a:t>
            </a:r>
            <a:r>
              <a:rPr lang="sr-Latn-ME" sz="2200" smtClean="0">
                <a:solidFill>
                  <a:schemeClr val="bg1"/>
                </a:solidFill>
              </a:rPr>
              <a:t>Dulović </a:t>
            </a:r>
            <a:endParaRPr kumimoji="0" lang="en-NZ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38100" y="3227908"/>
            <a:ext cx="3524250" cy="719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r-Latn-ME" sz="2200" dirty="0" smtClean="0">
                <a:solidFill>
                  <a:schemeClr val="bg1"/>
                </a:solidFill>
              </a:rPr>
              <a:t>p</a:t>
            </a:r>
            <a:r>
              <a:rPr kumimoji="0" lang="sr-Latn-M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rof.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</a:t>
            </a:r>
            <a:r>
              <a:rPr kumimoji="0" lang="sr-Latn-M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Jadranka Radović</a:t>
            </a:r>
            <a:endParaRPr kumimoji="0" lang="en-NZ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1962150" y="4747679"/>
            <a:ext cx="4762500" cy="491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r-Latn-M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Elektrotehnički fakultet, Podgorica</a:t>
            </a:r>
            <a:endParaRPr kumimoji="0" lang="en-NZ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1485900" y="5753100"/>
            <a:ext cx="554355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ME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savjetovanje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CG KO CIGRE, </a:t>
            </a:r>
            <a:r>
              <a:rPr lang="sr-Latn-ME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sr-Latn-ME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maj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201</a:t>
            </a:r>
            <a:r>
              <a:rPr lang="sr-Latn-ME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ME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Bečići</a:t>
            </a:r>
            <a:endParaRPr lang="sr-Latn-CS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NZ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0" y="266700"/>
            <a:ext cx="6858000" cy="680504"/>
          </a:xfrm>
        </p:spPr>
        <p:txBody>
          <a:bodyPr/>
          <a:lstStyle/>
          <a:p>
            <a:pPr algn="l"/>
            <a:r>
              <a:rPr lang="en-US" dirty="0" err="1" smtClean="0"/>
              <a:t>Zaklju</a:t>
            </a:r>
            <a:r>
              <a:rPr lang="sr-Latn-ME" dirty="0" smtClean="0"/>
              <a:t>čak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71129"/>
            <a:ext cx="8420100" cy="2529421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Faktor </a:t>
            </a:r>
            <a:r>
              <a:rPr lang="sr-Latn-ME" dirty="0" smtClean="0"/>
              <a:t>nesimetrije definisan odnosom inverzne i direktne komponente trofaznog nesimetričnog sistema napona (osnovni indikator)</a:t>
            </a:r>
          </a:p>
          <a:p>
            <a:pPr algn="just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Značaj </a:t>
            </a:r>
            <a:r>
              <a:rPr lang="sr-Latn-ME" dirty="0" smtClean="0"/>
              <a:t>i neophodnost preciziranja korišćenog indikatora</a:t>
            </a:r>
          </a:p>
          <a:p>
            <a:pPr algn="just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Problematika </a:t>
            </a:r>
            <a:r>
              <a:rPr lang="sr-Latn-ME" dirty="0" smtClean="0"/>
              <a:t>daljih istraživanja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1650" y="2819400"/>
            <a:ext cx="5391150" cy="1047750"/>
          </a:xfrm>
        </p:spPr>
        <p:txBody>
          <a:bodyPr>
            <a:normAutofit/>
          </a:bodyPr>
          <a:lstStyle/>
          <a:p>
            <a:pPr algn="l"/>
            <a:r>
              <a:rPr lang="sr-Latn-ME" sz="4800" i="1" dirty="0" smtClean="0"/>
              <a:t>Hvala na pažnji!</a:t>
            </a:r>
            <a:endParaRPr lang="en-US" sz="48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75983"/>
            <a:ext cx="1943100" cy="852221"/>
          </a:xfrm>
        </p:spPr>
        <p:txBody>
          <a:bodyPr/>
          <a:lstStyle/>
          <a:p>
            <a:pPr algn="l"/>
            <a:r>
              <a:rPr lang="sr-Latn-ME" dirty="0" smtClean="0"/>
              <a:t>Sadržaj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950" y="1509179"/>
            <a:ext cx="7620000" cy="3958171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en-US" smtClean="0"/>
              <a:t> Kvalitet </a:t>
            </a:r>
            <a:r>
              <a:rPr lang="en-US" dirty="0" err="1" smtClean="0"/>
              <a:t>elektri</a:t>
            </a:r>
            <a:r>
              <a:rPr lang="sr-Latn-ME" dirty="0" smtClean="0"/>
              <a:t>čne energije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Nesimetrija </a:t>
            </a:r>
            <a:r>
              <a:rPr lang="sr-Latn-ME" dirty="0" smtClean="0"/>
              <a:t>napona kao parametar kvaliteta električne energije (pojam, uzroci, matematička interpretacija)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Indikator </a:t>
            </a:r>
            <a:r>
              <a:rPr lang="sr-Latn-ME" dirty="0" smtClean="0"/>
              <a:t>nesimetrije napona i njegove definicije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Uporedna </a:t>
            </a:r>
            <a:r>
              <a:rPr lang="sr-Latn-ME" dirty="0" smtClean="0"/>
              <a:t>analiza indikatora nesimetrije napona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Zaključak</a:t>
            </a:r>
            <a:endParaRPr lang="sr-Latn-ME" dirty="0" smtClean="0"/>
          </a:p>
          <a:p>
            <a:pPr algn="l">
              <a:buFont typeface="Wingdings" pitchFamily="2" charset="2"/>
              <a:buChar char="Ø"/>
            </a:pPr>
            <a:endParaRPr lang="sr-Latn-ME" dirty="0" smtClean="0"/>
          </a:p>
          <a:p>
            <a:pPr algn="l">
              <a:buFont typeface="Wingdings" pitchFamily="2" charset="2"/>
              <a:buChar char="Ø"/>
            </a:pPr>
            <a:endParaRPr lang="sr-Latn-ME" dirty="0" smtClean="0"/>
          </a:p>
          <a:p>
            <a:pPr algn="l">
              <a:buFont typeface="Wingdings" pitchFamily="2" charset="2"/>
              <a:buChar char="Ø"/>
            </a:pPr>
            <a:endParaRPr lang="sr-Latn-ME" dirty="0" smtClean="0"/>
          </a:p>
          <a:p>
            <a:pPr algn="l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61950"/>
            <a:ext cx="6858000" cy="852221"/>
          </a:xfrm>
        </p:spPr>
        <p:txBody>
          <a:bodyPr/>
          <a:lstStyle/>
          <a:p>
            <a:pPr algn="l"/>
            <a:r>
              <a:rPr lang="sr-Latn-ME" dirty="0" smtClean="0"/>
              <a:t>Kvalitet električne energije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1680629"/>
            <a:ext cx="8420100" cy="3767671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Problematika </a:t>
            </a:r>
            <a:r>
              <a:rPr lang="sr-Latn-ME" dirty="0" smtClean="0"/>
              <a:t>kvaliteta električne energije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Faktori </a:t>
            </a:r>
            <a:r>
              <a:rPr lang="sr-Latn-ME" dirty="0" smtClean="0"/>
              <a:t>koji utiču na kvalitet električne energije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Narušavanje </a:t>
            </a:r>
            <a:r>
              <a:rPr lang="sr-Latn-ME" dirty="0" smtClean="0"/>
              <a:t>osnovnih parametara napona (efektivne vrijednosti </a:t>
            </a:r>
            <a:r>
              <a:rPr lang="sr-Latn-ME" smtClean="0"/>
              <a:t>i </a:t>
            </a:r>
            <a:r>
              <a:rPr lang="sr-Latn-ME" smtClean="0"/>
              <a:t>simetričnost</a:t>
            </a:r>
            <a:r>
              <a:rPr lang="en-US" smtClean="0"/>
              <a:t> </a:t>
            </a:r>
            <a:r>
              <a:rPr lang="sr-Latn-ME" smtClean="0"/>
              <a:t>napona </a:t>
            </a:r>
            <a:r>
              <a:rPr lang="sr-Latn-ME" dirty="0" smtClean="0"/>
              <a:t>trofaznoh sistema)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Pojava </a:t>
            </a:r>
            <a:r>
              <a:rPr lang="sr-Latn-ME" dirty="0" smtClean="0"/>
              <a:t>izobličenja napona (tranzijenti, propadi napona,prekidi, prenaponi, podnaponi, viši harmonici, urezi itd)</a:t>
            </a:r>
          </a:p>
          <a:p>
            <a:pPr algn="l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sr-Latn-ME" smtClean="0"/>
              <a:t>Značaj </a:t>
            </a:r>
            <a:r>
              <a:rPr lang="sr-Latn-ME" dirty="0" smtClean="0"/>
              <a:t>definicije i kvantifikacije pokazatelja kvaliteta električne energije (svrha indikatora)</a:t>
            </a:r>
          </a:p>
          <a:p>
            <a:pPr algn="l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285750"/>
            <a:ext cx="7391400" cy="1162050"/>
          </a:xfrm>
        </p:spPr>
        <p:txBody>
          <a:bodyPr>
            <a:noAutofit/>
          </a:bodyPr>
          <a:lstStyle/>
          <a:p>
            <a:pPr algn="l"/>
            <a:r>
              <a:rPr lang="sr-Latn-ME" dirty="0" smtClean="0"/>
              <a:t>Nesimetrija napona kao parametar kvaliteta električne energije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950" y="1737779"/>
            <a:ext cx="8210550" cy="1119721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sr-Latn-ME" dirty="0" smtClean="0"/>
              <a:t>Stanje trofaznog naizmjeničnog sistema (odstupanje vrijednosti amplituda i uglova)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24150"/>
            <a:ext cx="6229350" cy="348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879"/>
            <a:ext cx="9144000" cy="738721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b="1" smtClean="0"/>
              <a:t>M</a:t>
            </a:r>
            <a:r>
              <a:rPr lang="sr-Latn-ME" b="1" smtClean="0"/>
              <a:t>atematička interpretacija</a:t>
            </a:r>
            <a:r>
              <a:rPr lang="en-US" b="1" smtClean="0"/>
              <a:t> (metod simetri</a:t>
            </a:r>
            <a:r>
              <a:rPr lang="sr-Latn-ME" b="1" smtClean="0"/>
              <a:t>čnih komponenti)</a:t>
            </a:r>
            <a:r>
              <a:rPr lang="en-US" b="1" smtClean="0"/>
              <a:t>:</a:t>
            </a:r>
            <a:endParaRPr lang="en-US" b="1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819160"/>
            <a:ext cx="5886450" cy="2152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440" y="819160"/>
            <a:ext cx="2204110" cy="2876540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66800" y="3086100"/>
            <a:ext cx="3086100" cy="971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700354"/>
              </p:ext>
            </p:extLst>
          </p:nvPr>
        </p:nvGraphicFramePr>
        <p:xfrm>
          <a:off x="1368425" y="3162300"/>
          <a:ext cx="25574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1384200" imgH="457200" progId="Equation.DSMT4">
                  <p:embed/>
                </p:oleObj>
              </mc:Choice>
              <mc:Fallback>
                <p:oleObj name="Equation" r:id="rId5" imgW="13842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425" y="3162300"/>
                        <a:ext cx="25574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104900" y="4305300"/>
            <a:ext cx="3028950" cy="933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23950" y="5448300"/>
            <a:ext cx="3009900" cy="933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552905"/>
              </p:ext>
            </p:extLst>
          </p:nvPr>
        </p:nvGraphicFramePr>
        <p:xfrm>
          <a:off x="1250950" y="4400550"/>
          <a:ext cx="279241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7" imgW="1625400" imgH="457200" progId="Equation.DSMT4">
                  <p:embed/>
                </p:oleObj>
              </mc:Choice>
              <mc:Fallback>
                <p:oleObj name="Equation" r:id="rId7" imgW="162540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4400550"/>
                        <a:ext cx="2792413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325410"/>
              </p:ext>
            </p:extLst>
          </p:nvPr>
        </p:nvGraphicFramePr>
        <p:xfrm>
          <a:off x="1212850" y="5562600"/>
          <a:ext cx="273685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9" imgW="1638000" imgH="457200" progId="Equation.DSMT4">
                  <p:embed/>
                </p:oleObj>
              </mc:Choice>
              <mc:Fallback>
                <p:oleObj name="Equation" r:id="rId9" imgW="16380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5562600"/>
                        <a:ext cx="2736850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361950"/>
            <a:ext cx="7839075" cy="742950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Indikatori </a:t>
            </a:r>
            <a:r>
              <a:rPr lang="en-US" dirty="0" err="1" smtClean="0"/>
              <a:t>nesimetrije</a:t>
            </a:r>
            <a:r>
              <a:rPr lang="en-US" dirty="0" smtClean="0"/>
              <a:t> </a:t>
            </a:r>
            <a:r>
              <a:rPr lang="en-US" err="1" smtClean="0"/>
              <a:t>napona</a:t>
            </a:r>
            <a:r>
              <a:rPr lang="en-US" smtClean="0"/>
              <a:t> </a:t>
            </a:r>
            <a:r>
              <a:rPr lang="en-US" smtClean="0"/>
              <a:t>nicije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25" y="1204379"/>
            <a:ext cx="8286750" cy="472021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200" b="1" dirty="0" err="1" smtClean="0"/>
              <a:t>Faktor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nesimetrije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napona</a:t>
            </a:r>
            <a:r>
              <a:rPr lang="en-US" sz="2200" b="1" dirty="0" smtClean="0"/>
              <a:t> u </a:t>
            </a:r>
            <a:r>
              <a:rPr lang="en-US" sz="2200" b="1" dirty="0" err="1" smtClean="0"/>
              <a:t>kompleksnom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obliku</a:t>
            </a:r>
            <a:r>
              <a:rPr lang="en-US" sz="2200" b="1" dirty="0" smtClean="0"/>
              <a:t>:</a:t>
            </a:r>
            <a:endParaRPr lang="en-US" sz="2200" b="1" dirty="0"/>
          </a:p>
        </p:txBody>
      </p:sp>
      <p:sp>
        <p:nvSpPr>
          <p:cNvPr id="4" name="Rectangle 3"/>
          <p:cNvSpPr/>
          <p:nvPr/>
        </p:nvSpPr>
        <p:spPr>
          <a:xfrm>
            <a:off x="133350" y="1638300"/>
            <a:ext cx="3981450" cy="9738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                           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71950" y="1638299"/>
            <a:ext cx="4724400" cy="973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75" y="1638299"/>
            <a:ext cx="4000499" cy="926185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38625" y="1695449"/>
            <a:ext cx="4533900" cy="88808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85750" y="2793084"/>
            <a:ext cx="7048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b="1" u="sng" dirty="0" err="1" smtClean="0">
                <a:solidFill>
                  <a:schemeClr val="bg1"/>
                </a:solidFill>
              </a:rPr>
              <a:t>Faktor</a:t>
            </a:r>
            <a:r>
              <a:rPr lang="en-US" sz="2200" b="1" u="sng" dirty="0" smtClean="0">
                <a:solidFill>
                  <a:schemeClr val="bg1"/>
                </a:solidFill>
              </a:rPr>
              <a:t> </a:t>
            </a:r>
            <a:r>
              <a:rPr lang="en-US" sz="2200" b="1" u="sng" dirty="0" err="1" smtClean="0">
                <a:solidFill>
                  <a:schemeClr val="bg1"/>
                </a:solidFill>
              </a:rPr>
              <a:t>nesimetrije</a:t>
            </a:r>
            <a:r>
              <a:rPr lang="en-US" sz="2200" b="1" u="sng" dirty="0" smtClean="0">
                <a:solidFill>
                  <a:schemeClr val="bg1"/>
                </a:solidFill>
              </a:rPr>
              <a:t> </a:t>
            </a:r>
            <a:r>
              <a:rPr lang="en-US" sz="2200" b="1" u="sng" dirty="0" err="1" smtClean="0">
                <a:solidFill>
                  <a:schemeClr val="bg1"/>
                </a:solidFill>
              </a:rPr>
              <a:t>napona</a:t>
            </a:r>
            <a:r>
              <a:rPr lang="en-US" sz="2200" b="1" dirty="0" smtClean="0">
                <a:solidFill>
                  <a:schemeClr val="bg1"/>
                </a:solidFill>
              </a:rPr>
              <a:t>: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50" y="3333750"/>
            <a:ext cx="7467600" cy="11948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363214"/>
            <a:ext cx="7200900" cy="1146339"/>
          </a:xfrm>
          <a:prstGeom prst="rect">
            <a:avLst/>
          </a:prstGeom>
          <a:noFill/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266700" y="4776254"/>
            <a:ext cx="7943850" cy="452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NEMA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definicija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LVUR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indikator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nesimetrije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napona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5229225"/>
            <a:ext cx="6086474" cy="11144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162674" y="5229224"/>
            <a:ext cx="2886075" cy="1114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350" y="5372099"/>
            <a:ext cx="5791200" cy="971549"/>
          </a:xfrm>
          <a:prstGeom prst="rect">
            <a:avLst/>
          </a:prstGeom>
          <a:noFill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34098" y="5372100"/>
            <a:ext cx="2857501" cy="8620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28600" y="232829"/>
            <a:ext cx="8210550" cy="538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IEEE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definicija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– PVUR1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indikator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nesimetrije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napona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50" y="647700"/>
            <a:ext cx="501015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1950" y="704850"/>
            <a:ext cx="4762500" cy="65513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5581650" y="628650"/>
            <a:ext cx="2133600" cy="704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1675" y="704850"/>
            <a:ext cx="1809750" cy="609600"/>
          </a:xfrm>
          <a:prstGeom prst="rect">
            <a:avLst/>
          </a:prstGeom>
          <a:noFill/>
        </p:spPr>
      </p:pic>
      <p:sp>
        <p:nvSpPr>
          <p:cNvPr id="18" name="Subtitle 2"/>
          <p:cNvSpPr txBox="1">
            <a:spLocks/>
          </p:cNvSpPr>
          <p:nvPr/>
        </p:nvSpPr>
        <p:spPr>
          <a:xfrm>
            <a:off x="247650" y="1437208"/>
            <a:ext cx="8210550" cy="538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IEEE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definicija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– PVUR2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indikator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nesimetrije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napona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57400" y="1809750"/>
            <a:ext cx="4629149" cy="8614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1937804"/>
            <a:ext cx="4333876" cy="733423"/>
          </a:xfrm>
          <a:prstGeom prst="rect">
            <a:avLst/>
          </a:prstGeom>
          <a:noFill/>
        </p:spPr>
      </p:pic>
      <p:sp>
        <p:nvSpPr>
          <p:cNvPr id="22" name="Subtitle 2"/>
          <p:cNvSpPr txBox="1">
            <a:spLocks/>
          </p:cNvSpPr>
          <p:nvPr/>
        </p:nvSpPr>
        <p:spPr>
          <a:xfrm>
            <a:off x="328612" y="2751655"/>
            <a:ext cx="8210550" cy="538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IEC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definicija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– VUF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indikator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nesimetrije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napona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57400" y="3133724"/>
            <a:ext cx="4876800" cy="783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52650" y="3209925"/>
            <a:ext cx="4724400" cy="707532"/>
          </a:xfrm>
          <a:prstGeom prst="rect">
            <a:avLst/>
          </a:prstGeom>
          <a:noFill/>
        </p:spPr>
      </p:pic>
      <p:sp>
        <p:nvSpPr>
          <p:cNvPr id="26" name="Subtitle 2"/>
          <p:cNvSpPr txBox="1">
            <a:spLocks/>
          </p:cNvSpPr>
          <p:nvPr/>
        </p:nvSpPr>
        <p:spPr>
          <a:xfrm>
            <a:off x="342900" y="3993658"/>
            <a:ext cx="8210550" cy="538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VUF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indikator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napona</a:t>
            </a:r>
            <a:r>
              <a:rPr lang="en-US" sz="2000" b="1" dirty="0" smtClean="0">
                <a:solidFill>
                  <a:schemeClr val="bg1"/>
                </a:solidFill>
              </a:rPr>
              <a:t> – </a:t>
            </a:r>
            <a:r>
              <a:rPr lang="en-US" sz="2000" b="1" dirty="0" err="1" smtClean="0">
                <a:solidFill>
                  <a:schemeClr val="bg1"/>
                </a:solidFill>
              </a:rPr>
              <a:t>aproksimativni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izraz</a:t>
            </a:r>
            <a:r>
              <a:rPr lang="en-US" sz="2000" b="1" dirty="0" smtClean="0">
                <a:solidFill>
                  <a:schemeClr val="bg1"/>
                </a:solidFill>
              </a:rPr>
              <a:t>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8600" y="4418054"/>
            <a:ext cx="3314701" cy="766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3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1" y="4456154"/>
            <a:ext cx="3105149" cy="728605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>
          <a:xfrm>
            <a:off x="3695699" y="4456155"/>
            <a:ext cx="5238751" cy="6324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5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8576" y="4532355"/>
            <a:ext cx="5095874" cy="541057"/>
          </a:xfrm>
          <a:prstGeom prst="rect">
            <a:avLst/>
          </a:prstGeom>
          <a:noFill/>
        </p:spPr>
      </p:pic>
      <p:sp>
        <p:nvSpPr>
          <p:cNvPr id="33" name="Subtitle 2"/>
          <p:cNvSpPr txBox="1">
            <a:spLocks/>
          </p:cNvSpPr>
          <p:nvPr/>
        </p:nvSpPr>
        <p:spPr>
          <a:xfrm>
            <a:off x="466725" y="5280010"/>
            <a:ext cx="8210550" cy="538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CIGRE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definicija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– </a:t>
            </a:r>
            <a:r>
              <a:rPr lang="en-US" sz="2000" b="1" dirty="0" err="1" smtClean="0">
                <a:solidFill>
                  <a:schemeClr val="bg1"/>
                </a:solidFill>
              </a:rPr>
              <a:t>VUF</a:t>
            </a:r>
            <a:r>
              <a:rPr lang="en-US" sz="2000" b="1" baseline="-25000" dirty="0" err="1" smtClean="0">
                <a:solidFill>
                  <a:schemeClr val="bg1"/>
                </a:solidFill>
              </a:rPr>
              <a:t>c</a:t>
            </a:r>
            <a:r>
              <a:rPr lang="en-US" sz="2000" b="1" baseline="-25000" dirty="0" smtClean="0">
                <a:solidFill>
                  <a:schemeClr val="bg1"/>
                </a:solidFill>
              </a:rPr>
              <a:t>%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indikator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nesimetrije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napona</a:t>
            </a:r>
            <a:r>
              <a:rPr lang="en-US" sz="2000" b="1" dirty="0" smtClean="0">
                <a:solidFill>
                  <a:schemeClr val="bg1"/>
                </a:solidFill>
              </a:rPr>
              <a:t>:</a:t>
            </a:r>
            <a:endParaRPr kumimoji="0" lang="en-US" sz="2000" b="1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9600" y="5676900"/>
            <a:ext cx="2781300" cy="971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7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5737417"/>
            <a:ext cx="2514600" cy="911033"/>
          </a:xfrm>
          <a:prstGeom prst="rect">
            <a:avLst/>
          </a:prstGeom>
          <a:noFill/>
        </p:spPr>
      </p:pic>
      <p:sp>
        <p:nvSpPr>
          <p:cNvPr id="37" name="Rectangle 36"/>
          <p:cNvSpPr/>
          <p:nvPr/>
        </p:nvSpPr>
        <p:spPr>
          <a:xfrm>
            <a:off x="3695700" y="5734050"/>
            <a:ext cx="2847976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9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8576" y="5813616"/>
            <a:ext cx="2438400" cy="834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66433"/>
            <a:ext cx="8477250" cy="85222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Uporedna</a:t>
            </a:r>
            <a:r>
              <a:rPr lang="en-US" dirty="0" smtClean="0"/>
              <a:t> </a:t>
            </a:r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indikatora</a:t>
            </a:r>
            <a:r>
              <a:rPr lang="en-US" dirty="0" smtClean="0"/>
              <a:t> </a:t>
            </a:r>
            <a:r>
              <a:rPr lang="en-US" dirty="0" err="1" smtClean="0"/>
              <a:t>nesimetrije</a:t>
            </a:r>
            <a:r>
              <a:rPr lang="en-US" dirty="0" smtClean="0"/>
              <a:t> </a:t>
            </a:r>
            <a:r>
              <a:rPr lang="en-US" dirty="0" err="1" smtClean="0"/>
              <a:t>napona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1356779"/>
            <a:ext cx="8515350" cy="910171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200" dirty="0" err="1" smtClean="0"/>
              <a:t>Sistem</a:t>
            </a:r>
            <a:r>
              <a:rPr lang="en-US" sz="2200" dirty="0" smtClean="0"/>
              <a:t> </a:t>
            </a:r>
            <a:r>
              <a:rPr lang="en-US" sz="2200" dirty="0" err="1" smtClean="0"/>
              <a:t>trofaznih</a:t>
            </a:r>
            <a:r>
              <a:rPr lang="en-US" sz="2200" dirty="0" smtClean="0"/>
              <a:t> </a:t>
            </a:r>
            <a:r>
              <a:rPr lang="en-US" sz="2200" dirty="0" err="1" smtClean="0"/>
              <a:t>nesimetri</a:t>
            </a:r>
            <a:r>
              <a:rPr lang="sr-Latn-ME" sz="2200" dirty="0" smtClean="0"/>
              <a:t>čnih linijskih napona korišćen za uporednu analizu</a:t>
            </a:r>
            <a:r>
              <a:rPr lang="en-US" sz="2200" dirty="0" smtClean="0"/>
              <a:t>: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66750" y="2076450"/>
            <a:ext cx="7505700" cy="419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899" y="2152650"/>
            <a:ext cx="1683327" cy="342900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2152650"/>
            <a:ext cx="2428875" cy="323850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10250" y="2133600"/>
            <a:ext cx="1840057" cy="323850"/>
          </a:xfrm>
          <a:prstGeom prst="rect">
            <a:avLst/>
          </a:prstGeom>
          <a:noFill/>
        </p:spPr>
      </p:pic>
      <p:pic>
        <p:nvPicPr>
          <p:cNvPr id="11" name="Picture 10" descr="C:\Users\PC\Desktop\slika_3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637" y="2803260"/>
            <a:ext cx="4329113" cy="3483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302" y="2803260"/>
            <a:ext cx="3589497" cy="3483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9979"/>
            <a:ext cx="9010650" cy="75777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200" dirty="0" err="1" smtClean="0"/>
              <a:t>Tabelarni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grafi</a:t>
            </a:r>
            <a:r>
              <a:rPr lang="sr-Latn-ME" sz="2200" dirty="0" smtClean="0"/>
              <a:t>čki prikaz iznosa različitih indikatora nesimetrije napona za prethodno navedeni nesimetrični trofazni sistem napona</a:t>
            </a:r>
            <a:r>
              <a:rPr lang="en-US" sz="2200" dirty="0" smtClean="0"/>
              <a:t>: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552450" y="1238250"/>
            <a:ext cx="7962900" cy="2114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83985"/>
              </p:ext>
            </p:extLst>
          </p:nvPr>
        </p:nvGraphicFramePr>
        <p:xfrm>
          <a:off x="590550" y="1333500"/>
          <a:ext cx="7905751" cy="1985010"/>
        </p:xfrm>
        <a:graphic>
          <a:graphicData uri="http://schemas.openxmlformats.org/drawingml/2006/table">
            <a:tbl>
              <a:tblPr/>
              <a:tblGrid>
                <a:gridCol w="1606239"/>
                <a:gridCol w="1327170"/>
                <a:gridCol w="800847"/>
                <a:gridCol w="1074462"/>
                <a:gridCol w="976288"/>
                <a:gridCol w="1158092"/>
                <a:gridCol w="962653"/>
              </a:tblGrid>
              <a:tr h="4762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err="1">
                          <a:latin typeface="Arial"/>
                          <a:ea typeface="Times New Roman"/>
                          <a:cs typeface="Times New Roman"/>
                        </a:rPr>
                        <a:t>Indikator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b="1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latin typeface="Arial"/>
                          <a:ea typeface="Times New Roman"/>
                          <a:cs typeface="Times New Roman"/>
                        </a:rPr>
                        <a:t>nesimetrije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100" b="1" smtClean="0"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smtClean="0"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5.a.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5.b.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nivo </a:t>
                      </a:r>
                      <a:endParaRPr lang="en-US" sz="12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Arial"/>
                          <a:ea typeface="Times New Roman"/>
                          <a:cs typeface="Times New Roman"/>
                        </a:rPr>
                        <a:t>nesimetrije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0.125</a:t>
                      </a:r>
                      <a:r>
                        <a:rPr lang="en-US" sz="1600" i="1" dirty="0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i="1" baseline="30000" dirty="0">
                          <a:latin typeface="Arial"/>
                          <a:ea typeface="Times New Roman"/>
                          <a:cs typeface="Times New Roman"/>
                        </a:rPr>
                        <a:t>-j27.02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12.46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smtClean="0">
                          <a:latin typeface="Arial"/>
                          <a:ea typeface="Times New Roman"/>
                          <a:cs typeface="Times New Roman"/>
                        </a:rPr>
                        <a:t>10.84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12.46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12.42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12.22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B 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nivo </a:t>
                      </a:r>
                      <a:endParaRPr lang="en-US" sz="12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Arial"/>
                          <a:ea typeface="Times New Roman"/>
                          <a:cs typeface="Times New Roman"/>
                        </a:rPr>
                        <a:t>nesimetrije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0.0712</a:t>
                      </a:r>
                      <a:r>
                        <a:rPr lang="en-US" sz="1600" i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i="1" baseline="30000">
                          <a:latin typeface="Arial"/>
                          <a:ea typeface="Times New Roman"/>
                          <a:cs typeface="Times New Roman"/>
                        </a:rPr>
                        <a:t>j32.04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7.125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smtClean="0">
                          <a:latin typeface="Arial"/>
                          <a:ea typeface="Times New Roman"/>
                          <a:cs typeface="Times New Roman"/>
                        </a:rPr>
                        <a:t>5.97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7.125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7.16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7.46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C 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nivo </a:t>
                      </a:r>
                      <a:endParaRPr lang="en-US" sz="12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Arial"/>
                          <a:ea typeface="Times New Roman"/>
                          <a:cs typeface="Times New Roman"/>
                        </a:rPr>
                        <a:t>nesimetrije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0.238</a:t>
                      </a:r>
                      <a:r>
                        <a:rPr lang="en-US" sz="1600" i="1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i="1" baseline="30000">
                          <a:latin typeface="Arial"/>
                          <a:ea typeface="Times New Roman"/>
                          <a:cs typeface="Times New Roman"/>
                        </a:rPr>
                        <a:t>-j33.28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23.802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smtClean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23.802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23.19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23.74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nivo </a:t>
                      </a:r>
                      <a:endParaRPr lang="en-US" sz="12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Arial"/>
                          <a:ea typeface="Times New Roman"/>
                          <a:cs typeface="Times New Roman"/>
                        </a:rPr>
                        <a:t>nesimetrije</a:t>
                      </a:r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0.1048</a:t>
                      </a:r>
                      <a:r>
                        <a:rPr lang="en-US" sz="1600" i="1" dirty="0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i="1" baseline="30000" dirty="0">
                          <a:latin typeface="Arial"/>
                          <a:ea typeface="Times New Roman"/>
                          <a:cs typeface="Times New Roman"/>
                        </a:rPr>
                        <a:t>-j33.01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10.48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8.71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10.48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10.52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10.48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1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1504950"/>
            <a:ext cx="390906" cy="257175"/>
          </a:xfrm>
          <a:prstGeom prst="rect">
            <a:avLst/>
          </a:prstGeom>
          <a:noFill/>
        </p:spPr>
      </p:pic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3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2850" y="1524000"/>
            <a:ext cx="400050" cy="247650"/>
          </a:xfrm>
          <a:prstGeom prst="rect">
            <a:avLst/>
          </a:prstGeom>
          <a:noFill/>
        </p:spPr>
      </p:pic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5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52950" y="1543050"/>
            <a:ext cx="561975" cy="247650"/>
          </a:xfrm>
          <a:prstGeom prst="rect">
            <a:avLst/>
          </a:prstGeom>
          <a:noFill/>
        </p:spPr>
      </p:pic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7" name="Picture 1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76900" y="1504950"/>
            <a:ext cx="447675" cy="247650"/>
          </a:xfrm>
          <a:prstGeom prst="rect">
            <a:avLst/>
          </a:prstGeom>
          <a:noFill/>
        </p:spPr>
      </p:pic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9" name="Picture 2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7500" y="1524000"/>
            <a:ext cx="609600" cy="257175"/>
          </a:xfrm>
          <a:prstGeom prst="rect">
            <a:avLst/>
          </a:prstGeom>
          <a:noFill/>
        </p:spPr>
      </p:pic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71" name="Picture 2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50" y="1524000"/>
            <a:ext cx="514350" cy="247650"/>
          </a:xfrm>
          <a:prstGeom prst="rect">
            <a:avLst/>
          </a:prstGeom>
          <a:noFill/>
        </p:spPr>
      </p:pic>
      <p:pic>
        <p:nvPicPr>
          <p:cNvPr id="31" name="Picture 30" descr="111.png"/>
          <p:cNvPicPr/>
          <p:nvPr/>
        </p:nvPicPr>
        <p:blipFill>
          <a:blip r:embed="rId8"/>
          <a:stretch>
            <a:fillRect/>
          </a:stretch>
        </p:blipFill>
        <p:spPr>
          <a:xfrm>
            <a:off x="781050" y="3486150"/>
            <a:ext cx="5343525" cy="3276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351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Thème Office</vt:lpstr>
      <vt:lpstr>Equation</vt:lpstr>
      <vt:lpstr>Različite definicije faktora nesimetrije napona i njihovo poređenje </vt:lpstr>
      <vt:lpstr>Sadržaj:</vt:lpstr>
      <vt:lpstr>Kvalitet električne energije</vt:lpstr>
      <vt:lpstr>Nesimetrija napona kao parametar kvaliteta električne energije</vt:lpstr>
      <vt:lpstr>PowerPoint Presentation</vt:lpstr>
      <vt:lpstr>Indikatori nesimetrije napona nicije</vt:lpstr>
      <vt:lpstr>PowerPoint Presentation</vt:lpstr>
      <vt:lpstr>Uporedna analiza indikatora nesimetrije napona</vt:lpstr>
      <vt:lpstr>PowerPoint Presentation</vt:lpstr>
      <vt:lpstr>Zaključak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Jadranka</cp:lastModifiedBy>
  <cp:revision>36</cp:revision>
  <dcterms:created xsi:type="dcterms:W3CDTF">2018-08-21T10:05:07Z</dcterms:created>
  <dcterms:modified xsi:type="dcterms:W3CDTF">2019-05-07T10:45:00Z</dcterms:modified>
</cp:coreProperties>
</file>